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3"/>
  </p:notesMasterIdLst>
  <p:sldIdLst>
    <p:sldId id="256" r:id="rId2"/>
    <p:sldId id="337" r:id="rId3"/>
    <p:sldId id="302" r:id="rId4"/>
    <p:sldId id="258" r:id="rId5"/>
    <p:sldId id="310" r:id="rId6"/>
    <p:sldId id="262" r:id="rId7"/>
    <p:sldId id="311" r:id="rId8"/>
    <p:sldId id="259" r:id="rId9"/>
    <p:sldId id="264" r:id="rId10"/>
    <p:sldId id="260" r:id="rId11"/>
    <p:sldId id="265" r:id="rId12"/>
    <p:sldId id="312" r:id="rId13"/>
    <p:sldId id="316" r:id="rId14"/>
    <p:sldId id="324" r:id="rId15"/>
    <p:sldId id="319" r:id="rId16"/>
    <p:sldId id="313" r:id="rId17"/>
    <p:sldId id="314" r:id="rId18"/>
    <p:sldId id="269" r:id="rId19"/>
    <p:sldId id="270" r:id="rId20"/>
    <p:sldId id="317" r:id="rId21"/>
    <p:sldId id="315" r:id="rId22"/>
    <p:sldId id="291" r:id="rId23"/>
    <p:sldId id="268" r:id="rId24"/>
    <p:sldId id="285" r:id="rId25"/>
    <p:sldId id="298" r:id="rId26"/>
    <p:sldId id="281" r:id="rId27"/>
    <p:sldId id="282" r:id="rId28"/>
    <p:sldId id="320" r:id="rId29"/>
    <p:sldId id="321" r:id="rId30"/>
    <p:sldId id="272" r:id="rId31"/>
    <p:sldId id="335" r:id="rId32"/>
    <p:sldId id="333" r:id="rId33"/>
    <p:sldId id="322" r:id="rId34"/>
    <p:sldId id="301" r:id="rId35"/>
    <p:sldId id="306" r:id="rId36"/>
    <p:sldId id="293" r:id="rId37"/>
    <p:sldId id="295" r:id="rId38"/>
    <p:sldId id="330" r:id="rId39"/>
    <p:sldId id="275" r:id="rId40"/>
    <p:sldId id="326" r:id="rId41"/>
    <p:sldId id="303" r:id="rId42"/>
    <p:sldId id="336" r:id="rId43"/>
    <p:sldId id="305" r:id="rId44"/>
    <p:sldId id="328" r:id="rId45"/>
    <p:sldId id="329" r:id="rId46"/>
    <p:sldId id="283" r:id="rId47"/>
    <p:sldId id="338" r:id="rId48"/>
    <p:sldId id="331" r:id="rId49"/>
    <p:sldId id="332" r:id="rId50"/>
    <p:sldId id="276" r:id="rId51"/>
    <p:sldId id="28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7437E-AA62-43F3-A491-4D395B64B037}" v="292" dt="2023-01-26T21:06:45.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208"/>
        <p:guide pos="3888"/>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720EE-ECA9-4DC5-A8E4-8BEEFB56E81B}"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FC33A32B-F0F9-4805-ADDB-61EBD69CC655}">
      <dgm:prSet custT="1"/>
      <dgm:spPr>
        <a:solidFill>
          <a:schemeClr val="accent1"/>
        </a:solidFill>
        <a:ln>
          <a:solidFill>
            <a:schemeClr val="tx2"/>
          </a:solidFill>
        </a:ln>
      </dgm:spPr>
      <dgm:t>
        <a:bodyPr/>
        <a:lstStyle/>
        <a:p>
          <a:r>
            <a:rPr lang="en-US" sz="1400" dirty="0">
              <a:solidFill>
                <a:schemeClr val="tx1"/>
              </a:solidFill>
            </a:rPr>
            <a:t>You should see a good width of chest and fill between the front legs. The elbows should hug the ribbing when standing and moving. This requires adequate angulation between the shoulder and upper arm as well as a good layback (angulation of the shoulder in relation to the horizontal ground) because without it, the shoulder assembly is positioned too far forward on the ribbing and the elbows will be pushed out by the wider, rounder ribs at the front of the chest.</a:t>
          </a:r>
        </a:p>
      </dgm:t>
    </dgm:pt>
    <dgm:pt modelId="{C3F5AAE6-3B97-48C6-A57F-51A15A82DFC4}" type="parTrans" cxnId="{46183525-8D8E-4AC0-8A56-08E7D2068C38}">
      <dgm:prSet/>
      <dgm:spPr/>
      <dgm:t>
        <a:bodyPr/>
        <a:lstStyle/>
        <a:p>
          <a:endParaRPr lang="en-US"/>
        </a:p>
      </dgm:t>
    </dgm:pt>
    <dgm:pt modelId="{2687B445-6232-44E6-907E-61A72CD2EDA5}" type="sibTrans" cxnId="{46183525-8D8E-4AC0-8A56-08E7D2068C38}">
      <dgm:prSet/>
      <dgm:spPr/>
      <dgm:t>
        <a:bodyPr/>
        <a:lstStyle/>
        <a:p>
          <a:endParaRPr lang="en-US"/>
        </a:p>
      </dgm:t>
    </dgm:pt>
    <dgm:pt modelId="{C9CA5B32-7AEE-427A-ACFC-095306A9A820}">
      <dgm:prSet custT="1"/>
      <dgm:spPr>
        <a:solidFill>
          <a:schemeClr val="accent1"/>
        </a:solidFill>
        <a:ln>
          <a:solidFill>
            <a:schemeClr val="tx2"/>
          </a:solidFill>
        </a:ln>
      </dgm:spPr>
      <dgm:t>
        <a:bodyPr/>
        <a:lstStyle/>
        <a:p>
          <a:r>
            <a:rPr lang="en-US" sz="1400" dirty="0">
              <a:solidFill>
                <a:schemeClr val="tx1"/>
              </a:solidFill>
            </a:rPr>
            <a:t>In many puppies —they will  have the depth of chest they will have as adults. As they grow to maturity, they may get a bit shallow, but it does come back to what they had at evaluation. In some lines, the chest may drop as the dog matures, however the ribbing should remain about the same. </a:t>
          </a:r>
        </a:p>
      </dgm:t>
    </dgm:pt>
    <dgm:pt modelId="{E08403B0-5577-4B45-A263-EE558E7CA9CD}" type="parTrans" cxnId="{3BE691D7-EE54-4A91-BB02-0D7C78EF9965}">
      <dgm:prSet/>
      <dgm:spPr/>
      <dgm:t>
        <a:bodyPr/>
        <a:lstStyle/>
        <a:p>
          <a:endParaRPr lang="en-US"/>
        </a:p>
      </dgm:t>
    </dgm:pt>
    <dgm:pt modelId="{4CA7E8F4-01EA-49F8-847B-FB18BE9CD09F}" type="sibTrans" cxnId="{3BE691D7-EE54-4A91-BB02-0D7C78EF9965}">
      <dgm:prSet/>
      <dgm:spPr/>
      <dgm:t>
        <a:bodyPr/>
        <a:lstStyle/>
        <a:p>
          <a:endParaRPr lang="en-US"/>
        </a:p>
      </dgm:t>
    </dgm:pt>
    <dgm:pt modelId="{FC8D70DF-93DC-4FBD-853A-9EC8DE4C12D2}">
      <dgm:prSet custT="1"/>
      <dgm:spPr>
        <a:solidFill>
          <a:schemeClr val="accent1"/>
        </a:solidFill>
        <a:ln>
          <a:solidFill>
            <a:schemeClr val="tx2"/>
          </a:solidFill>
        </a:ln>
      </dgm:spPr>
      <dgm:t>
        <a:bodyPr/>
        <a:lstStyle/>
        <a:p>
          <a:r>
            <a:rPr lang="en-US" sz="1400" dirty="0">
              <a:solidFill>
                <a:schemeClr val="tx1"/>
              </a:solidFill>
            </a:rPr>
            <a:t>Note distance between withers. Remember, when a puppy lowers his head, the shoulder blades move closer.  There needs to be sufficient separation of the shoulder blades.  Many measure by finger width…but it depends the width of your fingers.</a:t>
          </a:r>
        </a:p>
      </dgm:t>
    </dgm:pt>
    <dgm:pt modelId="{B37F8BF1-0C49-4C6B-BAC5-FDDA3C7CC020}" type="parTrans" cxnId="{4D23EA12-6ADE-4435-A108-CF4ED92254DA}">
      <dgm:prSet/>
      <dgm:spPr/>
      <dgm:t>
        <a:bodyPr/>
        <a:lstStyle/>
        <a:p>
          <a:endParaRPr lang="en-US"/>
        </a:p>
      </dgm:t>
    </dgm:pt>
    <dgm:pt modelId="{2C68C66A-2E2B-4632-8030-59D8EE68FBF4}" type="sibTrans" cxnId="{4D23EA12-6ADE-4435-A108-CF4ED92254DA}">
      <dgm:prSet/>
      <dgm:spPr/>
      <dgm:t>
        <a:bodyPr/>
        <a:lstStyle/>
        <a:p>
          <a:endParaRPr lang="en-US"/>
        </a:p>
      </dgm:t>
    </dgm:pt>
    <dgm:pt modelId="{FC8496A6-CA4A-44FD-AA83-113DC57BA7E5}">
      <dgm:prSet custT="1"/>
      <dgm:spPr>
        <a:solidFill>
          <a:schemeClr val="accent1"/>
        </a:solidFill>
        <a:ln>
          <a:solidFill>
            <a:schemeClr val="tx2"/>
          </a:solidFill>
        </a:ln>
      </dgm:spPr>
      <dgm:t>
        <a:bodyPr/>
        <a:lstStyle/>
        <a:p>
          <a:r>
            <a:rPr lang="en-US" sz="1400" dirty="0">
              <a:solidFill>
                <a:schemeClr val="tx1"/>
              </a:solidFill>
            </a:rPr>
            <a:t>In a well-angulated front assembly, the paws sit under the withers (the tops of the shoulder blade). If the paws are forward of the withers, so that they are closer to being under the neck, then the upper arm is too straight. If this section of the front sits incorrectly on the ribbing, the dog will have some gait defect when viewed from the front (coming at you) and generally will lack </a:t>
          </a:r>
          <a:r>
            <a:rPr lang="en-US" sz="1400" dirty="0" err="1">
              <a:solidFill>
                <a:schemeClr val="tx1"/>
              </a:solidFill>
            </a:rPr>
            <a:t>forechest</a:t>
          </a:r>
          <a:r>
            <a:rPr lang="en-US" sz="1400" dirty="0">
              <a:solidFill>
                <a:schemeClr val="tx1"/>
              </a:solidFill>
            </a:rPr>
            <a:t>. </a:t>
          </a:r>
        </a:p>
      </dgm:t>
    </dgm:pt>
    <dgm:pt modelId="{1AD5AA37-137D-447A-980B-F821F5750BF2}" type="parTrans" cxnId="{C30B04CE-7763-4160-AD50-BB8EB72206B7}">
      <dgm:prSet/>
      <dgm:spPr/>
      <dgm:t>
        <a:bodyPr/>
        <a:lstStyle/>
        <a:p>
          <a:endParaRPr lang="en-US"/>
        </a:p>
      </dgm:t>
    </dgm:pt>
    <dgm:pt modelId="{0820DACF-63BC-4766-8BCF-F1CA84112539}" type="sibTrans" cxnId="{C30B04CE-7763-4160-AD50-BB8EB72206B7}">
      <dgm:prSet/>
      <dgm:spPr/>
      <dgm:t>
        <a:bodyPr/>
        <a:lstStyle/>
        <a:p>
          <a:endParaRPr lang="en-US"/>
        </a:p>
      </dgm:t>
    </dgm:pt>
    <dgm:pt modelId="{2A2DFC1F-2254-47F0-BA19-669E4B2AD62D}" type="pres">
      <dgm:prSet presAssocID="{6C6720EE-ECA9-4DC5-A8E4-8BEEFB56E81B}" presName="outerComposite" presStyleCnt="0">
        <dgm:presLayoutVars>
          <dgm:chMax val="5"/>
          <dgm:dir/>
          <dgm:resizeHandles val="exact"/>
        </dgm:presLayoutVars>
      </dgm:prSet>
      <dgm:spPr/>
    </dgm:pt>
    <dgm:pt modelId="{277A9DB6-739B-42D7-A846-CDE2456A69A0}" type="pres">
      <dgm:prSet presAssocID="{6C6720EE-ECA9-4DC5-A8E4-8BEEFB56E81B}" presName="dummyMaxCanvas" presStyleCnt="0">
        <dgm:presLayoutVars/>
      </dgm:prSet>
      <dgm:spPr/>
    </dgm:pt>
    <dgm:pt modelId="{9970CEF9-D1E3-4391-96CB-303EC6E9E50C}" type="pres">
      <dgm:prSet presAssocID="{6C6720EE-ECA9-4DC5-A8E4-8BEEFB56E81B}" presName="FourNodes_1" presStyleLbl="node1" presStyleIdx="0" presStyleCnt="4" custScaleX="101218" custScaleY="138662" custLinFactNeighborX="-106" custLinFactNeighborY="4677">
        <dgm:presLayoutVars>
          <dgm:bulletEnabled val="1"/>
        </dgm:presLayoutVars>
      </dgm:prSet>
      <dgm:spPr/>
    </dgm:pt>
    <dgm:pt modelId="{8CC03D7A-24B0-4E92-8218-58C53FBC1370}" type="pres">
      <dgm:prSet presAssocID="{6C6720EE-ECA9-4DC5-A8E4-8BEEFB56E81B}" presName="FourNodes_2" presStyleLbl="node1" presStyleIdx="1" presStyleCnt="4" custLinFactNeighborX="-180" custLinFactNeighborY="12062">
        <dgm:presLayoutVars>
          <dgm:bulletEnabled val="1"/>
        </dgm:presLayoutVars>
      </dgm:prSet>
      <dgm:spPr/>
    </dgm:pt>
    <dgm:pt modelId="{62DE3D3D-F0A5-428B-B963-DAF81930B2CB}" type="pres">
      <dgm:prSet presAssocID="{6C6720EE-ECA9-4DC5-A8E4-8BEEFB56E81B}" presName="FourNodes_3" presStyleLbl="node1" presStyleIdx="2" presStyleCnt="4" custLinFactNeighborX="-3842" custLinFactNeighborY="305">
        <dgm:presLayoutVars>
          <dgm:bulletEnabled val="1"/>
        </dgm:presLayoutVars>
      </dgm:prSet>
      <dgm:spPr/>
    </dgm:pt>
    <dgm:pt modelId="{7737E21E-4D85-42CF-9240-B8D99DA2505B}" type="pres">
      <dgm:prSet presAssocID="{6C6720EE-ECA9-4DC5-A8E4-8BEEFB56E81B}" presName="FourNodes_4" presStyleLbl="node1" presStyleIdx="3" presStyleCnt="4" custScaleX="102577" custScaleY="117742" custLinFactNeighborX="-4134" custLinFactNeighborY="-810">
        <dgm:presLayoutVars>
          <dgm:bulletEnabled val="1"/>
        </dgm:presLayoutVars>
      </dgm:prSet>
      <dgm:spPr/>
    </dgm:pt>
    <dgm:pt modelId="{D1685C65-65EF-43D6-A63B-48045E96569D}" type="pres">
      <dgm:prSet presAssocID="{6C6720EE-ECA9-4DC5-A8E4-8BEEFB56E81B}" presName="FourConn_1-2" presStyleLbl="fgAccFollowNode1" presStyleIdx="0" presStyleCnt="3">
        <dgm:presLayoutVars>
          <dgm:bulletEnabled val="1"/>
        </dgm:presLayoutVars>
      </dgm:prSet>
      <dgm:spPr/>
    </dgm:pt>
    <dgm:pt modelId="{1762724C-7D39-492C-9213-1E8A43A9A84F}" type="pres">
      <dgm:prSet presAssocID="{6C6720EE-ECA9-4DC5-A8E4-8BEEFB56E81B}" presName="FourConn_2-3" presStyleLbl="fgAccFollowNode1" presStyleIdx="1" presStyleCnt="3">
        <dgm:presLayoutVars>
          <dgm:bulletEnabled val="1"/>
        </dgm:presLayoutVars>
      </dgm:prSet>
      <dgm:spPr/>
    </dgm:pt>
    <dgm:pt modelId="{C9C5BCEC-1777-466A-85A4-62A7973E7A3A}" type="pres">
      <dgm:prSet presAssocID="{6C6720EE-ECA9-4DC5-A8E4-8BEEFB56E81B}" presName="FourConn_3-4" presStyleLbl="fgAccFollowNode1" presStyleIdx="2" presStyleCnt="3">
        <dgm:presLayoutVars>
          <dgm:bulletEnabled val="1"/>
        </dgm:presLayoutVars>
      </dgm:prSet>
      <dgm:spPr/>
    </dgm:pt>
    <dgm:pt modelId="{EA7D8E5F-F71B-4E04-960A-B952223A692D}" type="pres">
      <dgm:prSet presAssocID="{6C6720EE-ECA9-4DC5-A8E4-8BEEFB56E81B}" presName="FourNodes_1_text" presStyleLbl="node1" presStyleIdx="3" presStyleCnt="4">
        <dgm:presLayoutVars>
          <dgm:bulletEnabled val="1"/>
        </dgm:presLayoutVars>
      </dgm:prSet>
      <dgm:spPr/>
    </dgm:pt>
    <dgm:pt modelId="{7CC24B7C-E262-47E1-BE69-C97F9B11307E}" type="pres">
      <dgm:prSet presAssocID="{6C6720EE-ECA9-4DC5-A8E4-8BEEFB56E81B}" presName="FourNodes_2_text" presStyleLbl="node1" presStyleIdx="3" presStyleCnt="4">
        <dgm:presLayoutVars>
          <dgm:bulletEnabled val="1"/>
        </dgm:presLayoutVars>
      </dgm:prSet>
      <dgm:spPr/>
    </dgm:pt>
    <dgm:pt modelId="{D8B70E41-F812-4D92-B6A3-7F3B42810B13}" type="pres">
      <dgm:prSet presAssocID="{6C6720EE-ECA9-4DC5-A8E4-8BEEFB56E81B}" presName="FourNodes_3_text" presStyleLbl="node1" presStyleIdx="3" presStyleCnt="4">
        <dgm:presLayoutVars>
          <dgm:bulletEnabled val="1"/>
        </dgm:presLayoutVars>
      </dgm:prSet>
      <dgm:spPr/>
    </dgm:pt>
    <dgm:pt modelId="{716E3D39-E54F-4EE9-86D5-50F3FC5B83FD}" type="pres">
      <dgm:prSet presAssocID="{6C6720EE-ECA9-4DC5-A8E4-8BEEFB56E81B}" presName="FourNodes_4_text" presStyleLbl="node1" presStyleIdx="3" presStyleCnt="4">
        <dgm:presLayoutVars>
          <dgm:bulletEnabled val="1"/>
        </dgm:presLayoutVars>
      </dgm:prSet>
      <dgm:spPr/>
    </dgm:pt>
  </dgm:ptLst>
  <dgm:cxnLst>
    <dgm:cxn modelId="{7F477403-48F3-4D83-8065-7275EF29FA23}" type="presOf" srcId="{C9CA5B32-7AEE-427A-ACFC-095306A9A820}" destId="{8CC03D7A-24B0-4E92-8218-58C53FBC1370}" srcOrd="0" destOrd="0" presId="urn:microsoft.com/office/officeart/2005/8/layout/vProcess5"/>
    <dgm:cxn modelId="{4D23EA12-6ADE-4435-A108-CF4ED92254DA}" srcId="{6C6720EE-ECA9-4DC5-A8E4-8BEEFB56E81B}" destId="{FC8D70DF-93DC-4FBD-853A-9EC8DE4C12D2}" srcOrd="2" destOrd="0" parTransId="{B37F8BF1-0C49-4C6B-BAC5-FDDA3C7CC020}" sibTransId="{2C68C66A-2E2B-4632-8030-59D8EE68FBF4}"/>
    <dgm:cxn modelId="{46183525-8D8E-4AC0-8A56-08E7D2068C38}" srcId="{6C6720EE-ECA9-4DC5-A8E4-8BEEFB56E81B}" destId="{FC33A32B-F0F9-4805-ADDB-61EBD69CC655}" srcOrd="0" destOrd="0" parTransId="{C3F5AAE6-3B97-48C6-A57F-51A15A82DFC4}" sibTransId="{2687B445-6232-44E6-907E-61A72CD2EDA5}"/>
    <dgm:cxn modelId="{F727ED2B-BDB0-4EE5-A020-1A69D7B9784F}" type="presOf" srcId="{2687B445-6232-44E6-907E-61A72CD2EDA5}" destId="{D1685C65-65EF-43D6-A63B-48045E96569D}" srcOrd="0" destOrd="0" presId="urn:microsoft.com/office/officeart/2005/8/layout/vProcess5"/>
    <dgm:cxn modelId="{735CD432-5C77-4F08-9ECA-9C2A6D37B1B9}" type="presOf" srcId="{FC8496A6-CA4A-44FD-AA83-113DC57BA7E5}" destId="{716E3D39-E54F-4EE9-86D5-50F3FC5B83FD}" srcOrd="1" destOrd="0" presId="urn:microsoft.com/office/officeart/2005/8/layout/vProcess5"/>
    <dgm:cxn modelId="{7C2FE14A-B03E-4AD5-8FE8-CE7517BDB64D}" type="presOf" srcId="{C9CA5B32-7AEE-427A-ACFC-095306A9A820}" destId="{7CC24B7C-E262-47E1-BE69-C97F9B11307E}" srcOrd="1" destOrd="0" presId="urn:microsoft.com/office/officeart/2005/8/layout/vProcess5"/>
    <dgm:cxn modelId="{8F96B774-EFF2-4A63-A770-E7AF4DD783E4}" type="presOf" srcId="{FC8496A6-CA4A-44FD-AA83-113DC57BA7E5}" destId="{7737E21E-4D85-42CF-9240-B8D99DA2505B}" srcOrd="0" destOrd="0" presId="urn:microsoft.com/office/officeart/2005/8/layout/vProcess5"/>
    <dgm:cxn modelId="{CEAF1076-3960-498E-B085-4AC673CE0271}" type="presOf" srcId="{6C6720EE-ECA9-4DC5-A8E4-8BEEFB56E81B}" destId="{2A2DFC1F-2254-47F0-BA19-669E4B2AD62D}" srcOrd="0" destOrd="0" presId="urn:microsoft.com/office/officeart/2005/8/layout/vProcess5"/>
    <dgm:cxn modelId="{E37CB556-8E6E-4996-8539-8BDDE900957A}" type="presOf" srcId="{2C68C66A-2E2B-4632-8030-59D8EE68FBF4}" destId="{C9C5BCEC-1777-466A-85A4-62A7973E7A3A}" srcOrd="0" destOrd="0" presId="urn:microsoft.com/office/officeart/2005/8/layout/vProcess5"/>
    <dgm:cxn modelId="{AF6D477C-7615-4968-9E62-32BB137531AF}" type="presOf" srcId="{FC33A32B-F0F9-4805-ADDB-61EBD69CC655}" destId="{9970CEF9-D1E3-4391-96CB-303EC6E9E50C}" srcOrd="0" destOrd="0" presId="urn:microsoft.com/office/officeart/2005/8/layout/vProcess5"/>
    <dgm:cxn modelId="{30E63DB7-42CF-4188-9007-67099E249164}" type="presOf" srcId="{FC8D70DF-93DC-4FBD-853A-9EC8DE4C12D2}" destId="{62DE3D3D-F0A5-428B-B963-DAF81930B2CB}" srcOrd="0" destOrd="0" presId="urn:microsoft.com/office/officeart/2005/8/layout/vProcess5"/>
    <dgm:cxn modelId="{07E412C0-A3DE-437D-9B88-F8745A854882}" type="presOf" srcId="{4CA7E8F4-01EA-49F8-847B-FB18BE9CD09F}" destId="{1762724C-7D39-492C-9213-1E8A43A9A84F}" srcOrd="0" destOrd="0" presId="urn:microsoft.com/office/officeart/2005/8/layout/vProcess5"/>
    <dgm:cxn modelId="{C30B04CE-7763-4160-AD50-BB8EB72206B7}" srcId="{6C6720EE-ECA9-4DC5-A8E4-8BEEFB56E81B}" destId="{FC8496A6-CA4A-44FD-AA83-113DC57BA7E5}" srcOrd="3" destOrd="0" parTransId="{1AD5AA37-137D-447A-980B-F821F5750BF2}" sibTransId="{0820DACF-63BC-4766-8BCF-F1CA84112539}"/>
    <dgm:cxn modelId="{ACD410D6-67FD-43B7-ADC6-2492598FE885}" type="presOf" srcId="{FC8D70DF-93DC-4FBD-853A-9EC8DE4C12D2}" destId="{D8B70E41-F812-4D92-B6A3-7F3B42810B13}" srcOrd="1" destOrd="0" presId="urn:microsoft.com/office/officeart/2005/8/layout/vProcess5"/>
    <dgm:cxn modelId="{3BE691D7-EE54-4A91-BB02-0D7C78EF9965}" srcId="{6C6720EE-ECA9-4DC5-A8E4-8BEEFB56E81B}" destId="{C9CA5B32-7AEE-427A-ACFC-095306A9A820}" srcOrd="1" destOrd="0" parTransId="{E08403B0-5577-4B45-A263-EE558E7CA9CD}" sibTransId="{4CA7E8F4-01EA-49F8-847B-FB18BE9CD09F}"/>
    <dgm:cxn modelId="{71D727FC-4F69-4F6C-B39A-A2A139255D65}" type="presOf" srcId="{FC33A32B-F0F9-4805-ADDB-61EBD69CC655}" destId="{EA7D8E5F-F71B-4E04-960A-B952223A692D}" srcOrd="1" destOrd="0" presId="urn:microsoft.com/office/officeart/2005/8/layout/vProcess5"/>
    <dgm:cxn modelId="{EFF3A58C-8AB1-4204-9AC8-F3DF20972480}" type="presParOf" srcId="{2A2DFC1F-2254-47F0-BA19-669E4B2AD62D}" destId="{277A9DB6-739B-42D7-A846-CDE2456A69A0}" srcOrd="0" destOrd="0" presId="urn:microsoft.com/office/officeart/2005/8/layout/vProcess5"/>
    <dgm:cxn modelId="{F7FD80DE-603B-466F-8F64-FA43217D0428}" type="presParOf" srcId="{2A2DFC1F-2254-47F0-BA19-669E4B2AD62D}" destId="{9970CEF9-D1E3-4391-96CB-303EC6E9E50C}" srcOrd="1" destOrd="0" presId="urn:microsoft.com/office/officeart/2005/8/layout/vProcess5"/>
    <dgm:cxn modelId="{3E3E832F-9D25-414B-B5A9-600C7C37B782}" type="presParOf" srcId="{2A2DFC1F-2254-47F0-BA19-669E4B2AD62D}" destId="{8CC03D7A-24B0-4E92-8218-58C53FBC1370}" srcOrd="2" destOrd="0" presId="urn:microsoft.com/office/officeart/2005/8/layout/vProcess5"/>
    <dgm:cxn modelId="{977FB68D-7019-4316-B1E0-A9F2079948C5}" type="presParOf" srcId="{2A2DFC1F-2254-47F0-BA19-669E4B2AD62D}" destId="{62DE3D3D-F0A5-428B-B963-DAF81930B2CB}" srcOrd="3" destOrd="0" presId="urn:microsoft.com/office/officeart/2005/8/layout/vProcess5"/>
    <dgm:cxn modelId="{F7E3E239-79A4-4C75-A955-406865D93D39}" type="presParOf" srcId="{2A2DFC1F-2254-47F0-BA19-669E4B2AD62D}" destId="{7737E21E-4D85-42CF-9240-B8D99DA2505B}" srcOrd="4" destOrd="0" presId="urn:microsoft.com/office/officeart/2005/8/layout/vProcess5"/>
    <dgm:cxn modelId="{9DAEB389-8898-4B92-98FB-B440FE3C9A90}" type="presParOf" srcId="{2A2DFC1F-2254-47F0-BA19-669E4B2AD62D}" destId="{D1685C65-65EF-43D6-A63B-48045E96569D}" srcOrd="5" destOrd="0" presId="urn:microsoft.com/office/officeart/2005/8/layout/vProcess5"/>
    <dgm:cxn modelId="{B768687D-EA36-458C-BBE0-D40FA2FD83C4}" type="presParOf" srcId="{2A2DFC1F-2254-47F0-BA19-669E4B2AD62D}" destId="{1762724C-7D39-492C-9213-1E8A43A9A84F}" srcOrd="6" destOrd="0" presId="urn:microsoft.com/office/officeart/2005/8/layout/vProcess5"/>
    <dgm:cxn modelId="{143E12DB-3DF8-4BA8-8E4D-776BBCAB68F9}" type="presParOf" srcId="{2A2DFC1F-2254-47F0-BA19-669E4B2AD62D}" destId="{C9C5BCEC-1777-466A-85A4-62A7973E7A3A}" srcOrd="7" destOrd="0" presId="urn:microsoft.com/office/officeart/2005/8/layout/vProcess5"/>
    <dgm:cxn modelId="{8B5EB606-5914-4A3A-A9ED-6D553F0738A8}" type="presParOf" srcId="{2A2DFC1F-2254-47F0-BA19-669E4B2AD62D}" destId="{EA7D8E5F-F71B-4E04-960A-B952223A692D}" srcOrd="8" destOrd="0" presId="urn:microsoft.com/office/officeart/2005/8/layout/vProcess5"/>
    <dgm:cxn modelId="{1F4D4C87-A9B2-4304-9B8B-66E48CFE4109}" type="presParOf" srcId="{2A2DFC1F-2254-47F0-BA19-669E4B2AD62D}" destId="{7CC24B7C-E262-47E1-BE69-C97F9B11307E}" srcOrd="9" destOrd="0" presId="urn:microsoft.com/office/officeart/2005/8/layout/vProcess5"/>
    <dgm:cxn modelId="{72FEDD18-F332-4F33-8E7D-1D83917E5B0A}" type="presParOf" srcId="{2A2DFC1F-2254-47F0-BA19-669E4B2AD62D}" destId="{D8B70E41-F812-4D92-B6A3-7F3B42810B13}" srcOrd="10" destOrd="0" presId="urn:microsoft.com/office/officeart/2005/8/layout/vProcess5"/>
    <dgm:cxn modelId="{DA74F5AF-DBF5-4934-A9E9-ED7F03815FF7}" type="presParOf" srcId="{2A2DFC1F-2254-47F0-BA19-669E4B2AD62D}" destId="{716E3D39-E54F-4EE9-86D5-50F3FC5B83FD}"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253826-8836-4097-8DDE-509A20A1A2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769145-08DB-4B76-9AF9-697158B564A2}">
      <dgm:prSet/>
      <dgm:spPr>
        <a:solidFill>
          <a:schemeClr val="accent1"/>
        </a:solidFill>
        <a:ln>
          <a:solidFill>
            <a:schemeClr val="accent1">
              <a:lumMod val="60000"/>
              <a:lumOff val="40000"/>
            </a:schemeClr>
          </a:solidFill>
        </a:ln>
      </dgm:spPr>
      <dgm:t>
        <a:bodyPr/>
        <a:lstStyle/>
        <a:p>
          <a:r>
            <a:rPr lang="en-US" b="0" i="0" baseline="0" dirty="0">
              <a:solidFill>
                <a:schemeClr val="tx1"/>
              </a:solidFill>
            </a:rPr>
            <a:t>The body should be deep—almost too deep if you were looking at an adult.  The deep body makes the legs look too short.</a:t>
          </a:r>
          <a:r>
            <a:rPr lang="en-US" b="0" i="0" baseline="0" dirty="0"/>
            <a:t> </a:t>
          </a:r>
          <a:endParaRPr lang="en-US" dirty="0"/>
        </a:p>
      </dgm:t>
    </dgm:pt>
    <dgm:pt modelId="{FD11EAED-61F3-4D8A-84DE-819104EB1737}" type="parTrans" cxnId="{C4FE788A-65CD-4DC1-8A5B-7B7836365E67}">
      <dgm:prSet/>
      <dgm:spPr/>
      <dgm:t>
        <a:bodyPr/>
        <a:lstStyle/>
        <a:p>
          <a:endParaRPr lang="en-US"/>
        </a:p>
      </dgm:t>
    </dgm:pt>
    <dgm:pt modelId="{845D4B12-84A2-431B-9978-C88ADD3556A5}" type="sibTrans" cxnId="{C4FE788A-65CD-4DC1-8A5B-7B7836365E67}">
      <dgm:prSet/>
      <dgm:spPr/>
      <dgm:t>
        <a:bodyPr/>
        <a:lstStyle/>
        <a:p>
          <a:endParaRPr lang="en-US"/>
        </a:p>
      </dgm:t>
    </dgm:pt>
    <dgm:pt modelId="{39400BD6-3D34-4EB7-9A1F-6AAE1B138A14}">
      <dgm:prSet/>
      <dgm:spPr/>
      <dgm:t>
        <a:bodyPr/>
        <a:lstStyle/>
        <a:p>
          <a:r>
            <a:rPr lang="en-US" b="0" i="0" baseline="0" dirty="0">
              <a:solidFill>
                <a:schemeClr val="tx1"/>
              </a:solidFill>
            </a:rPr>
            <a:t>But watch:  when puppies are “tall” and leggy and not deep and full through the brisket. Also watch those, without depth and spring of rib that lack width through the loin---—often being taller than long, more slab sided instead of good spring of rib and proper loin development</a:t>
          </a:r>
          <a:r>
            <a:rPr lang="en-US" b="0" i="0" baseline="0" dirty="0"/>
            <a:t>.  </a:t>
          </a:r>
          <a:endParaRPr lang="en-US" dirty="0"/>
        </a:p>
      </dgm:t>
    </dgm:pt>
    <dgm:pt modelId="{41EF7FC8-DAD8-4E7E-B65F-7751A3BD4377}" type="parTrans" cxnId="{63AD34C8-678E-435C-AF1F-A2AB134437B9}">
      <dgm:prSet/>
      <dgm:spPr/>
      <dgm:t>
        <a:bodyPr/>
        <a:lstStyle/>
        <a:p>
          <a:endParaRPr lang="en-US"/>
        </a:p>
      </dgm:t>
    </dgm:pt>
    <dgm:pt modelId="{BF720B40-6690-4E06-8BF8-FCF3BE30546C}" type="sibTrans" cxnId="{63AD34C8-678E-435C-AF1F-A2AB134437B9}">
      <dgm:prSet/>
      <dgm:spPr/>
      <dgm:t>
        <a:bodyPr/>
        <a:lstStyle/>
        <a:p>
          <a:endParaRPr lang="en-US"/>
        </a:p>
      </dgm:t>
    </dgm:pt>
    <dgm:pt modelId="{71850AA5-1D03-4C50-8706-929BC3EEF40D}">
      <dgm:prSet/>
      <dgm:spPr/>
      <dgm:t>
        <a:bodyPr/>
        <a:lstStyle/>
        <a:p>
          <a:r>
            <a:rPr lang="en-US" b="0" i="0" baseline="0" dirty="0">
              <a:solidFill>
                <a:schemeClr val="tx1"/>
              </a:solidFill>
            </a:rPr>
            <a:t>The front legs should be straight but may toe out slightly</a:t>
          </a:r>
          <a:r>
            <a:rPr lang="en-US" b="0" i="0" baseline="0" dirty="0"/>
            <a:t>.</a:t>
          </a:r>
          <a:endParaRPr lang="en-US" dirty="0"/>
        </a:p>
      </dgm:t>
    </dgm:pt>
    <dgm:pt modelId="{DABC5E46-2A2D-44F3-AB49-2479C001B143}" type="parTrans" cxnId="{8B26A10A-8E08-46F3-A26D-3BAE7C4BE5B9}">
      <dgm:prSet/>
      <dgm:spPr/>
      <dgm:t>
        <a:bodyPr/>
        <a:lstStyle/>
        <a:p>
          <a:endParaRPr lang="en-US"/>
        </a:p>
      </dgm:t>
    </dgm:pt>
    <dgm:pt modelId="{90A2FBB1-B253-4439-9B0C-0D3A4B369950}" type="sibTrans" cxnId="{8B26A10A-8E08-46F3-A26D-3BAE7C4BE5B9}">
      <dgm:prSet/>
      <dgm:spPr/>
      <dgm:t>
        <a:bodyPr/>
        <a:lstStyle/>
        <a:p>
          <a:endParaRPr lang="en-US"/>
        </a:p>
      </dgm:t>
    </dgm:pt>
    <dgm:pt modelId="{F4CA15CA-9222-463A-A112-FE720CF2600C}">
      <dgm:prSet/>
      <dgm:spPr/>
      <dgm:t>
        <a:bodyPr/>
        <a:lstStyle/>
        <a:p>
          <a:r>
            <a:rPr lang="en-US" b="0" i="0" baseline="0" dirty="0">
              <a:solidFill>
                <a:schemeClr val="tx1"/>
              </a:solidFill>
            </a:rPr>
            <a:t>The elbows should lie close to the body.  You should not be able to slip your hand between the body and elbow.</a:t>
          </a:r>
          <a:endParaRPr lang="en-US" dirty="0">
            <a:solidFill>
              <a:schemeClr val="tx1"/>
            </a:solidFill>
          </a:endParaRPr>
        </a:p>
      </dgm:t>
    </dgm:pt>
    <dgm:pt modelId="{F59ED5ED-6C33-49EC-821B-F7618EAD4729}" type="parTrans" cxnId="{EF12D765-56F8-4224-B158-05A61B75B501}">
      <dgm:prSet/>
      <dgm:spPr/>
      <dgm:t>
        <a:bodyPr/>
        <a:lstStyle/>
        <a:p>
          <a:endParaRPr lang="en-US"/>
        </a:p>
      </dgm:t>
    </dgm:pt>
    <dgm:pt modelId="{C994E470-99D2-45D6-A06F-B576FFFBA759}" type="sibTrans" cxnId="{EF12D765-56F8-4224-B158-05A61B75B501}">
      <dgm:prSet/>
      <dgm:spPr/>
      <dgm:t>
        <a:bodyPr/>
        <a:lstStyle/>
        <a:p>
          <a:endParaRPr lang="en-US"/>
        </a:p>
      </dgm:t>
    </dgm:pt>
    <dgm:pt modelId="{D0953A22-B154-4667-82A2-7220BBC47211}">
      <dgm:prSet/>
      <dgm:spPr/>
      <dgm:t>
        <a:bodyPr/>
        <a:lstStyle/>
        <a:p>
          <a:r>
            <a:rPr lang="en-US" b="0" i="0" baseline="0" dirty="0">
              <a:solidFill>
                <a:schemeClr val="tx1"/>
              </a:solidFill>
            </a:rPr>
            <a:t>The brisket should be deep and “hanging” between the front legs.  From the side the puppy should show beautiful rounded </a:t>
          </a:r>
          <a:r>
            <a:rPr lang="en-US" b="0" i="0" baseline="0" dirty="0" err="1">
              <a:solidFill>
                <a:schemeClr val="tx1"/>
              </a:solidFill>
            </a:rPr>
            <a:t>forechest</a:t>
          </a:r>
          <a:r>
            <a:rPr lang="en-US" b="0" i="0" baseline="0" dirty="0">
              <a:solidFill>
                <a:schemeClr val="tx1"/>
              </a:solidFill>
            </a:rPr>
            <a:t>—moderate is good</a:t>
          </a:r>
          <a:r>
            <a:rPr lang="en-US" b="0" i="0" baseline="0" dirty="0"/>
            <a:t>.</a:t>
          </a:r>
          <a:endParaRPr lang="en-US" dirty="0"/>
        </a:p>
      </dgm:t>
    </dgm:pt>
    <dgm:pt modelId="{6DFE65BB-FFB0-4B0B-8778-A229B2D466B1}" type="parTrans" cxnId="{5BFEACB5-6CBC-4F9F-AC52-FF9B98F6B156}">
      <dgm:prSet/>
      <dgm:spPr/>
      <dgm:t>
        <a:bodyPr/>
        <a:lstStyle/>
        <a:p>
          <a:endParaRPr lang="en-US"/>
        </a:p>
      </dgm:t>
    </dgm:pt>
    <dgm:pt modelId="{FBC197A1-1A84-4AFC-9EFE-D7C8C7D28649}" type="sibTrans" cxnId="{5BFEACB5-6CBC-4F9F-AC52-FF9B98F6B156}">
      <dgm:prSet/>
      <dgm:spPr/>
      <dgm:t>
        <a:bodyPr/>
        <a:lstStyle/>
        <a:p>
          <a:endParaRPr lang="en-US"/>
        </a:p>
      </dgm:t>
    </dgm:pt>
    <dgm:pt modelId="{9EAD2C45-601E-48B3-9583-881A1C3AD72A}">
      <dgm:prSet/>
      <dgm:spPr/>
      <dgm:t>
        <a:bodyPr/>
        <a:lstStyle/>
        <a:p>
          <a:r>
            <a:rPr lang="en-US" b="0" i="0" baseline="0" dirty="0">
              <a:solidFill>
                <a:schemeClr val="tx1"/>
              </a:solidFill>
            </a:rPr>
            <a:t>If the puppy does not have </a:t>
          </a:r>
          <a:r>
            <a:rPr lang="en-US" b="0" i="0" baseline="0" dirty="0" err="1">
              <a:solidFill>
                <a:schemeClr val="tx1"/>
              </a:solidFill>
            </a:rPr>
            <a:t>forechest</a:t>
          </a:r>
          <a:r>
            <a:rPr lang="en-US" b="0" i="0" baseline="0" dirty="0">
              <a:solidFill>
                <a:schemeClr val="tx1"/>
              </a:solidFill>
            </a:rPr>
            <a:t> it signals that the front assembly is probably straight and too far forward</a:t>
          </a:r>
          <a:r>
            <a:rPr lang="en-US" b="0" i="0" baseline="0" dirty="0"/>
            <a:t>.</a:t>
          </a:r>
          <a:endParaRPr lang="en-US" dirty="0"/>
        </a:p>
      </dgm:t>
    </dgm:pt>
    <dgm:pt modelId="{3FC994F3-BCA7-45F6-937A-6021C06E8F99}" type="parTrans" cxnId="{D63370BA-6C51-40E3-BEDA-646B3897FD7F}">
      <dgm:prSet/>
      <dgm:spPr/>
      <dgm:t>
        <a:bodyPr/>
        <a:lstStyle/>
        <a:p>
          <a:endParaRPr lang="en-US"/>
        </a:p>
      </dgm:t>
    </dgm:pt>
    <dgm:pt modelId="{A2F7BEF2-531F-4204-8C3F-BB802B84615F}" type="sibTrans" cxnId="{D63370BA-6C51-40E3-BEDA-646B3897FD7F}">
      <dgm:prSet/>
      <dgm:spPr/>
      <dgm:t>
        <a:bodyPr/>
        <a:lstStyle/>
        <a:p>
          <a:endParaRPr lang="en-US"/>
        </a:p>
      </dgm:t>
    </dgm:pt>
    <dgm:pt modelId="{61E53158-0F7C-483E-9DFE-EEFC8D866486}" type="pres">
      <dgm:prSet presAssocID="{9A253826-8836-4097-8DDE-509A20A1A2EB}" presName="diagram" presStyleCnt="0">
        <dgm:presLayoutVars>
          <dgm:dir/>
          <dgm:resizeHandles val="exact"/>
        </dgm:presLayoutVars>
      </dgm:prSet>
      <dgm:spPr/>
    </dgm:pt>
    <dgm:pt modelId="{CDD4B037-7857-4464-B4F4-8DEBD187C1B5}" type="pres">
      <dgm:prSet presAssocID="{85769145-08DB-4B76-9AF9-697158B564A2}" presName="node" presStyleLbl="node1" presStyleIdx="0" presStyleCnt="6" custLinFactNeighborX="-838" custLinFactNeighborY="-466">
        <dgm:presLayoutVars>
          <dgm:bulletEnabled val="1"/>
        </dgm:presLayoutVars>
      </dgm:prSet>
      <dgm:spPr/>
    </dgm:pt>
    <dgm:pt modelId="{20A4D5E7-D8D1-4F7B-98DB-147D8A689167}" type="pres">
      <dgm:prSet presAssocID="{845D4B12-84A2-431B-9978-C88ADD3556A5}" presName="sibTrans" presStyleCnt="0"/>
      <dgm:spPr/>
    </dgm:pt>
    <dgm:pt modelId="{B2AC0081-C5E0-442F-9CF8-7245B2867317}" type="pres">
      <dgm:prSet presAssocID="{39400BD6-3D34-4EB7-9A1F-6AAE1B138A14}" presName="node" presStyleLbl="node1" presStyleIdx="1" presStyleCnt="6">
        <dgm:presLayoutVars>
          <dgm:bulletEnabled val="1"/>
        </dgm:presLayoutVars>
      </dgm:prSet>
      <dgm:spPr/>
    </dgm:pt>
    <dgm:pt modelId="{DE4A405C-D8AC-452E-A29B-C7E434862065}" type="pres">
      <dgm:prSet presAssocID="{BF720B40-6690-4E06-8BF8-FCF3BE30546C}" presName="sibTrans" presStyleCnt="0"/>
      <dgm:spPr/>
    </dgm:pt>
    <dgm:pt modelId="{A5587421-1FCA-4C04-A076-EB6A6C2019CA}" type="pres">
      <dgm:prSet presAssocID="{71850AA5-1D03-4C50-8706-929BC3EEF40D}" presName="node" presStyleLbl="node1" presStyleIdx="2" presStyleCnt="6">
        <dgm:presLayoutVars>
          <dgm:bulletEnabled val="1"/>
        </dgm:presLayoutVars>
      </dgm:prSet>
      <dgm:spPr/>
    </dgm:pt>
    <dgm:pt modelId="{04D9E521-3EE2-496B-88D7-759B13722AB5}" type="pres">
      <dgm:prSet presAssocID="{90A2FBB1-B253-4439-9B0C-0D3A4B369950}" presName="sibTrans" presStyleCnt="0"/>
      <dgm:spPr/>
    </dgm:pt>
    <dgm:pt modelId="{C53CB49A-0ED4-4C52-814C-ACB65BFF69DE}" type="pres">
      <dgm:prSet presAssocID="{F4CA15CA-9222-463A-A112-FE720CF2600C}" presName="node" presStyleLbl="node1" presStyleIdx="3" presStyleCnt="6">
        <dgm:presLayoutVars>
          <dgm:bulletEnabled val="1"/>
        </dgm:presLayoutVars>
      </dgm:prSet>
      <dgm:spPr/>
    </dgm:pt>
    <dgm:pt modelId="{5657FF47-F558-4CB7-93ED-AD839F6690FE}" type="pres">
      <dgm:prSet presAssocID="{C994E470-99D2-45D6-A06F-B576FFFBA759}" presName="sibTrans" presStyleCnt="0"/>
      <dgm:spPr/>
    </dgm:pt>
    <dgm:pt modelId="{8B59BBB6-85FE-4C1B-A3B2-2FF1D830F028}" type="pres">
      <dgm:prSet presAssocID="{D0953A22-B154-4667-82A2-7220BBC47211}" presName="node" presStyleLbl="node1" presStyleIdx="4" presStyleCnt="6">
        <dgm:presLayoutVars>
          <dgm:bulletEnabled val="1"/>
        </dgm:presLayoutVars>
      </dgm:prSet>
      <dgm:spPr/>
    </dgm:pt>
    <dgm:pt modelId="{3BF31B74-84DC-4F45-A1EA-CE5556E02A98}" type="pres">
      <dgm:prSet presAssocID="{FBC197A1-1A84-4AFC-9EFE-D7C8C7D28649}" presName="sibTrans" presStyleCnt="0"/>
      <dgm:spPr/>
    </dgm:pt>
    <dgm:pt modelId="{28C23711-7371-48E0-BD73-17434D3A0678}" type="pres">
      <dgm:prSet presAssocID="{9EAD2C45-601E-48B3-9583-881A1C3AD72A}" presName="node" presStyleLbl="node1" presStyleIdx="5" presStyleCnt="6">
        <dgm:presLayoutVars>
          <dgm:bulletEnabled val="1"/>
        </dgm:presLayoutVars>
      </dgm:prSet>
      <dgm:spPr/>
    </dgm:pt>
  </dgm:ptLst>
  <dgm:cxnLst>
    <dgm:cxn modelId="{8B26A10A-8E08-46F3-A26D-3BAE7C4BE5B9}" srcId="{9A253826-8836-4097-8DDE-509A20A1A2EB}" destId="{71850AA5-1D03-4C50-8706-929BC3EEF40D}" srcOrd="2" destOrd="0" parTransId="{DABC5E46-2A2D-44F3-AB49-2479C001B143}" sibTransId="{90A2FBB1-B253-4439-9B0C-0D3A4B369950}"/>
    <dgm:cxn modelId="{4AD9125E-6E77-499E-BE8D-99514CFAD5D8}" type="presOf" srcId="{F4CA15CA-9222-463A-A112-FE720CF2600C}" destId="{C53CB49A-0ED4-4C52-814C-ACB65BFF69DE}" srcOrd="0" destOrd="0" presId="urn:microsoft.com/office/officeart/2005/8/layout/default"/>
    <dgm:cxn modelId="{EF12D765-56F8-4224-B158-05A61B75B501}" srcId="{9A253826-8836-4097-8DDE-509A20A1A2EB}" destId="{F4CA15CA-9222-463A-A112-FE720CF2600C}" srcOrd="3" destOrd="0" parTransId="{F59ED5ED-6C33-49EC-821B-F7618EAD4729}" sibTransId="{C994E470-99D2-45D6-A06F-B576FFFBA759}"/>
    <dgm:cxn modelId="{8F5FBA67-7ABC-4BFC-803E-676FD3670623}" type="presOf" srcId="{85769145-08DB-4B76-9AF9-697158B564A2}" destId="{CDD4B037-7857-4464-B4F4-8DEBD187C1B5}" srcOrd="0" destOrd="0" presId="urn:microsoft.com/office/officeart/2005/8/layout/default"/>
    <dgm:cxn modelId="{30495E6A-528F-4FFD-A1D3-19E42A7D7047}" type="presOf" srcId="{9EAD2C45-601E-48B3-9583-881A1C3AD72A}" destId="{28C23711-7371-48E0-BD73-17434D3A0678}" srcOrd="0" destOrd="0" presId="urn:microsoft.com/office/officeart/2005/8/layout/default"/>
    <dgm:cxn modelId="{A4E9066F-5FC0-4E81-9E71-EF4368431B39}" type="presOf" srcId="{71850AA5-1D03-4C50-8706-929BC3EEF40D}" destId="{A5587421-1FCA-4C04-A076-EB6A6C2019CA}" srcOrd="0" destOrd="0" presId="urn:microsoft.com/office/officeart/2005/8/layout/default"/>
    <dgm:cxn modelId="{D2C1F189-0686-4989-BE55-36A7E6776C30}" type="presOf" srcId="{D0953A22-B154-4667-82A2-7220BBC47211}" destId="{8B59BBB6-85FE-4C1B-A3B2-2FF1D830F028}" srcOrd="0" destOrd="0" presId="urn:microsoft.com/office/officeart/2005/8/layout/default"/>
    <dgm:cxn modelId="{C4FE788A-65CD-4DC1-8A5B-7B7836365E67}" srcId="{9A253826-8836-4097-8DDE-509A20A1A2EB}" destId="{85769145-08DB-4B76-9AF9-697158B564A2}" srcOrd="0" destOrd="0" parTransId="{FD11EAED-61F3-4D8A-84DE-819104EB1737}" sibTransId="{845D4B12-84A2-431B-9978-C88ADD3556A5}"/>
    <dgm:cxn modelId="{01074290-C1F1-49A3-AD7F-D9D350392541}" type="presOf" srcId="{9A253826-8836-4097-8DDE-509A20A1A2EB}" destId="{61E53158-0F7C-483E-9DFE-EEFC8D866486}" srcOrd="0" destOrd="0" presId="urn:microsoft.com/office/officeart/2005/8/layout/default"/>
    <dgm:cxn modelId="{5BFEACB5-6CBC-4F9F-AC52-FF9B98F6B156}" srcId="{9A253826-8836-4097-8DDE-509A20A1A2EB}" destId="{D0953A22-B154-4667-82A2-7220BBC47211}" srcOrd="4" destOrd="0" parTransId="{6DFE65BB-FFB0-4B0B-8778-A229B2D466B1}" sibTransId="{FBC197A1-1A84-4AFC-9EFE-D7C8C7D28649}"/>
    <dgm:cxn modelId="{D63370BA-6C51-40E3-BEDA-646B3897FD7F}" srcId="{9A253826-8836-4097-8DDE-509A20A1A2EB}" destId="{9EAD2C45-601E-48B3-9583-881A1C3AD72A}" srcOrd="5" destOrd="0" parTransId="{3FC994F3-BCA7-45F6-937A-6021C06E8F99}" sibTransId="{A2F7BEF2-531F-4204-8C3F-BB802B84615F}"/>
    <dgm:cxn modelId="{63AD34C8-678E-435C-AF1F-A2AB134437B9}" srcId="{9A253826-8836-4097-8DDE-509A20A1A2EB}" destId="{39400BD6-3D34-4EB7-9A1F-6AAE1B138A14}" srcOrd="1" destOrd="0" parTransId="{41EF7FC8-DAD8-4E7E-B65F-7751A3BD4377}" sibTransId="{BF720B40-6690-4E06-8BF8-FCF3BE30546C}"/>
    <dgm:cxn modelId="{1FE69EDF-6801-45CD-B5C7-0CBEA0FD3C90}" type="presOf" srcId="{39400BD6-3D34-4EB7-9A1F-6AAE1B138A14}" destId="{B2AC0081-C5E0-442F-9CF8-7245B2867317}" srcOrd="0" destOrd="0" presId="urn:microsoft.com/office/officeart/2005/8/layout/default"/>
    <dgm:cxn modelId="{9352E0BB-D528-4EC4-869E-EC8B1CEB475C}" type="presParOf" srcId="{61E53158-0F7C-483E-9DFE-EEFC8D866486}" destId="{CDD4B037-7857-4464-B4F4-8DEBD187C1B5}" srcOrd="0" destOrd="0" presId="urn:microsoft.com/office/officeart/2005/8/layout/default"/>
    <dgm:cxn modelId="{F1C557B9-45E4-4BC9-91DC-3FA4985AB122}" type="presParOf" srcId="{61E53158-0F7C-483E-9DFE-EEFC8D866486}" destId="{20A4D5E7-D8D1-4F7B-98DB-147D8A689167}" srcOrd="1" destOrd="0" presId="urn:microsoft.com/office/officeart/2005/8/layout/default"/>
    <dgm:cxn modelId="{971A1127-FD90-497A-B36E-0AF7189C76DC}" type="presParOf" srcId="{61E53158-0F7C-483E-9DFE-EEFC8D866486}" destId="{B2AC0081-C5E0-442F-9CF8-7245B2867317}" srcOrd="2" destOrd="0" presId="urn:microsoft.com/office/officeart/2005/8/layout/default"/>
    <dgm:cxn modelId="{325D3451-4EE9-4F2D-BFF7-5D18C965175D}" type="presParOf" srcId="{61E53158-0F7C-483E-9DFE-EEFC8D866486}" destId="{DE4A405C-D8AC-452E-A29B-C7E434862065}" srcOrd="3" destOrd="0" presId="urn:microsoft.com/office/officeart/2005/8/layout/default"/>
    <dgm:cxn modelId="{5718EBB9-AD01-4829-A964-556CAE838029}" type="presParOf" srcId="{61E53158-0F7C-483E-9DFE-EEFC8D866486}" destId="{A5587421-1FCA-4C04-A076-EB6A6C2019CA}" srcOrd="4" destOrd="0" presId="urn:microsoft.com/office/officeart/2005/8/layout/default"/>
    <dgm:cxn modelId="{BC09CECF-5281-43A0-B341-CAD6FAB9F49B}" type="presParOf" srcId="{61E53158-0F7C-483E-9DFE-EEFC8D866486}" destId="{04D9E521-3EE2-496B-88D7-759B13722AB5}" srcOrd="5" destOrd="0" presId="urn:microsoft.com/office/officeart/2005/8/layout/default"/>
    <dgm:cxn modelId="{87F42378-A6CE-442F-82CB-BD6F0CF37F02}" type="presParOf" srcId="{61E53158-0F7C-483E-9DFE-EEFC8D866486}" destId="{C53CB49A-0ED4-4C52-814C-ACB65BFF69DE}" srcOrd="6" destOrd="0" presId="urn:microsoft.com/office/officeart/2005/8/layout/default"/>
    <dgm:cxn modelId="{E53B48E6-A019-44AC-AFFC-3B1997BAB21C}" type="presParOf" srcId="{61E53158-0F7C-483E-9DFE-EEFC8D866486}" destId="{5657FF47-F558-4CB7-93ED-AD839F6690FE}" srcOrd="7" destOrd="0" presId="urn:microsoft.com/office/officeart/2005/8/layout/default"/>
    <dgm:cxn modelId="{FCF543CA-F186-47A1-A1F5-E14B1A73E619}" type="presParOf" srcId="{61E53158-0F7C-483E-9DFE-EEFC8D866486}" destId="{8B59BBB6-85FE-4C1B-A3B2-2FF1D830F028}" srcOrd="8" destOrd="0" presId="urn:microsoft.com/office/officeart/2005/8/layout/default"/>
    <dgm:cxn modelId="{977397AA-0061-40F6-A6B9-10366A15F616}" type="presParOf" srcId="{61E53158-0F7C-483E-9DFE-EEFC8D866486}" destId="{3BF31B74-84DC-4F45-A1EA-CE5556E02A98}" srcOrd="9" destOrd="0" presId="urn:microsoft.com/office/officeart/2005/8/layout/default"/>
    <dgm:cxn modelId="{4F407CFC-283B-44EE-AF84-5C2341B94EB7}" type="presParOf" srcId="{61E53158-0F7C-483E-9DFE-EEFC8D866486}" destId="{28C23711-7371-48E0-BD73-17434D3A067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C37A6D-4B39-463C-B6E0-267BD5DD2FA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C968630-2240-4736-8836-AC5D85B0E5AC}">
      <dgm:prSet custT="1"/>
      <dgm:spPr>
        <a:solidFill>
          <a:schemeClr val="accent1"/>
        </a:solidFill>
      </dgm:spPr>
      <dgm:t>
        <a:bodyPr/>
        <a:lstStyle/>
        <a:p>
          <a:r>
            <a:rPr lang="en-US" sz="1400" b="0" i="0" baseline="0" dirty="0">
              <a:solidFill>
                <a:schemeClr val="tx1"/>
              </a:solidFill>
            </a:rPr>
            <a:t>From 8 to 12 weeks, toplines remain true and probably represent what the dog will have as an adult. </a:t>
          </a:r>
          <a:endParaRPr lang="en-US" sz="1400" dirty="0">
            <a:solidFill>
              <a:schemeClr val="tx1"/>
            </a:solidFill>
          </a:endParaRPr>
        </a:p>
      </dgm:t>
    </dgm:pt>
    <dgm:pt modelId="{2A061214-5C40-421D-89CB-465F1FC2035F}" type="parTrans" cxnId="{3BB80C36-F6C0-412F-A910-CB94A2D94BBB}">
      <dgm:prSet/>
      <dgm:spPr/>
      <dgm:t>
        <a:bodyPr/>
        <a:lstStyle/>
        <a:p>
          <a:endParaRPr lang="en-US"/>
        </a:p>
      </dgm:t>
    </dgm:pt>
    <dgm:pt modelId="{DB8B48E8-31F5-4609-AB23-AD86AF5323D1}" type="sibTrans" cxnId="{3BB80C36-F6C0-412F-A910-CB94A2D94BBB}">
      <dgm:prSet/>
      <dgm:spPr/>
      <dgm:t>
        <a:bodyPr/>
        <a:lstStyle/>
        <a:p>
          <a:endParaRPr lang="en-US"/>
        </a:p>
      </dgm:t>
    </dgm:pt>
    <dgm:pt modelId="{A4DC20AB-9675-48D0-A781-A582A1C888C9}">
      <dgm:prSet custT="1"/>
      <dgm:spPr>
        <a:solidFill>
          <a:schemeClr val="accent1"/>
        </a:solidFill>
      </dgm:spPr>
      <dgm:t>
        <a:bodyPr/>
        <a:lstStyle/>
        <a:p>
          <a:r>
            <a:rPr lang="en-US" sz="1400" b="0" i="0" baseline="0" dirty="0">
              <a:solidFill>
                <a:schemeClr val="tx1"/>
              </a:solidFill>
            </a:rPr>
            <a:t>Topline faults that are apparent at 8 weeks will persist in the adult to some degree</a:t>
          </a:r>
          <a:r>
            <a:rPr lang="en-US" sz="1400" b="0" i="0" baseline="0" dirty="0">
              <a:solidFill>
                <a:schemeClr val="accent4">
                  <a:lumMod val="50000"/>
                </a:schemeClr>
              </a:solidFill>
            </a:rPr>
            <a:t>. </a:t>
          </a:r>
          <a:endParaRPr lang="en-US" sz="1400" dirty="0">
            <a:solidFill>
              <a:schemeClr val="accent4">
                <a:lumMod val="50000"/>
              </a:schemeClr>
            </a:solidFill>
          </a:endParaRPr>
        </a:p>
      </dgm:t>
    </dgm:pt>
    <dgm:pt modelId="{5ABE9993-3738-4DB5-A52A-BEB6EEDB535F}" type="parTrans" cxnId="{2D563F75-33AF-40DC-9F0B-74CD1AA446AB}">
      <dgm:prSet/>
      <dgm:spPr/>
      <dgm:t>
        <a:bodyPr/>
        <a:lstStyle/>
        <a:p>
          <a:endParaRPr lang="en-US"/>
        </a:p>
      </dgm:t>
    </dgm:pt>
    <dgm:pt modelId="{CD3789F1-DCD0-47A4-9D6E-2B819E264642}" type="sibTrans" cxnId="{2D563F75-33AF-40DC-9F0B-74CD1AA446AB}">
      <dgm:prSet/>
      <dgm:spPr/>
      <dgm:t>
        <a:bodyPr/>
        <a:lstStyle/>
        <a:p>
          <a:endParaRPr lang="en-US"/>
        </a:p>
      </dgm:t>
    </dgm:pt>
    <dgm:pt modelId="{AD94D982-8FB5-42BA-83D1-E5F3793625F0}">
      <dgm:prSet custT="1"/>
      <dgm:spPr/>
      <dgm:t>
        <a:bodyPr/>
        <a:lstStyle/>
        <a:p>
          <a:r>
            <a:rPr lang="en-US" sz="1400" dirty="0">
              <a:solidFill>
                <a:schemeClr val="tx1"/>
              </a:solidFill>
            </a:rPr>
            <a:t>Note length of rib cage and length of  loin.</a:t>
          </a:r>
        </a:p>
      </dgm:t>
    </dgm:pt>
    <dgm:pt modelId="{0478485D-5987-44CC-9468-968186ADBFBC}" type="parTrans" cxnId="{80735AE8-7159-4C5A-9981-A8BB2527F96C}">
      <dgm:prSet/>
      <dgm:spPr/>
      <dgm:t>
        <a:bodyPr/>
        <a:lstStyle/>
        <a:p>
          <a:endParaRPr lang="en-US"/>
        </a:p>
      </dgm:t>
    </dgm:pt>
    <dgm:pt modelId="{892ED0FD-FA7A-43D4-88E9-C587FE2476A3}" type="sibTrans" cxnId="{80735AE8-7159-4C5A-9981-A8BB2527F96C}">
      <dgm:prSet/>
      <dgm:spPr/>
      <dgm:t>
        <a:bodyPr/>
        <a:lstStyle/>
        <a:p>
          <a:endParaRPr lang="en-US"/>
        </a:p>
      </dgm:t>
    </dgm:pt>
    <dgm:pt modelId="{B9D06E48-EF7D-4A33-83F6-69CE539C3269}">
      <dgm:prSet custT="1"/>
      <dgm:spPr/>
      <dgm:t>
        <a:bodyPr/>
        <a:lstStyle/>
        <a:p>
          <a:r>
            <a:rPr lang="en-US" sz="1400" b="0" i="0" baseline="0" dirty="0">
              <a:solidFill>
                <a:schemeClr val="tx1"/>
              </a:solidFill>
            </a:rPr>
            <a:t>Dips or roached toplines are not desirable</a:t>
          </a:r>
          <a:r>
            <a:rPr lang="en-US" sz="1600" b="0" i="0" baseline="0" dirty="0">
              <a:solidFill>
                <a:schemeClr val="tx1"/>
              </a:solidFill>
            </a:rPr>
            <a:t>. </a:t>
          </a:r>
          <a:endParaRPr lang="en-US" sz="1600" dirty="0">
            <a:solidFill>
              <a:schemeClr val="tx1"/>
            </a:solidFill>
          </a:endParaRPr>
        </a:p>
      </dgm:t>
    </dgm:pt>
    <dgm:pt modelId="{715FD0B8-2D52-4865-97FD-5CE31789BBAE}" type="parTrans" cxnId="{4A427F65-9507-461A-B186-2E254AE16BB5}">
      <dgm:prSet/>
      <dgm:spPr/>
      <dgm:t>
        <a:bodyPr/>
        <a:lstStyle/>
        <a:p>
          <a:endParaRPr lang="en-US"/>
        </a:p>
      </dgm:t>
    </dgm:pt>
    <dgm:pt modelId="{C26187CE-DCA2-4C05-8802-6835EA0A3F40}" type="sibTrans" cxnId="{4A427F65-9507-461A-B186-2E254AE16BB5}">
      <dgm:prSet/>
      <dgm:spPr/>
      <dgm:t>
        <a:bodyPr/>
        <a:lstStyle/>
        <a:p>
          <a:endParaRPr lang="en-US"/>
        </a:p>
      </dgm:t>
    </dgm:pt>
    <dgm:pt modelId="{85B56E02-D11D-46DD-9E1D-4C2BE6E35666}">
      <dgm:prSet custT="1"/>
      <dgm:spPr/>
      <dgm:t>
        <a:bodyPr/>
        <a:lstStyle/>
        <a:p>
          <a:r>
            <a:rPr lang="en-US" sz="1400" b="0" i="0" baseline="0" dirty="0">
              <a:solidFill>
                <a:schemeClr val="tx1"/>
              </a:solidFill>
            </a:rPr>
            <a:t>A puppy who displays a roached back (a back with an arch in it) will likely have a poor rear as an adult.</a:t>
          </a:r>
          <a:endParaRPr lang="en-US" sz="1400" dirty="0">
            <a:solidFill>
              <a:schemeClr val="tx1"/>
            </a:solidFill>
          </a:endParaRPr>
        </a:p>
      </dgm:t>
    </dgm:pt>
    <dgm:pt modelId="{44F783AA-2608-4BA4-A4FE-CD13C73FEAB8}" type="parTrans" cxnId="{8B596992-4983-4B5F-B70C-B143F705E891}">
      <dgm:prSet/>
      <dgm:spPr/>
      <dgm:t>
        <a:bodyPr/>
        <a:lstStyle/>
        <a:p>
          <a:endParaRPr lang="en-US"/>
        </a:p>
      </dgm:t>
    </dgm:pt>
    <dgm:pt modelId="{9238D96B-E79A-44DB-84FD-615AC7443D9F}" type="sibTrans" cxnId="{8B596992-4983-4B5F-B70C-B143F705E891}">
      <dgm:prSet/>
      <dgm:spPr/>
      <dgm:t>
        <a:bodyPr/>
        <a:lstStyle/>
        <a:p>
          <a:endParaRPr lang="en-US"/>
        </a:p>
      </dgm:t>
    </dgm:pt>
    <dgm:pt modelId="{351753A2-A0C1-4A46-8D81-B314A5F5483C}">
      <dgm:prSet custT="1"/>
      <dgm:spPr/>
      <dgm:t>
        <a:bodyPr/>
        <a:lstStyle/>
        <a:p>
          <a:r>
            <a:rPr lang="en-US" sz="1600" b="0" i="0" baseline="0" dirty="0">
              <a:solidFill>
                <a:schemeClr val="tx1"/>
              </a:solidFill>
            </a:rPr>
            <a:t>(</a:t>
          </a:r>
          <a:r>
            <a:rPr lang="en-US" sz="1400" b="0" i="0" baseline="0" dirty="0">
              <a:solidFill>
                <a:schemeClr val="tx1"/>
              </a:solidFill>
            </a:rPr>
            <a:t>Don't confuse an arch of back with an arch of loin! An arch in the back occurs over the rib vertebra</a:t>
          </a:r>
          <a:r>
            <a:rPr lang="en-US" sz="1600" b="0" i="0" baseline="0" dirty="0">
              <a:solidFill>
                <a:schemeClr val="tx1"/>
              </a:solidFill>
            </a:rPr>
            <a:t>.) </a:t>
          </a:r>
          <a:endParaRPr lang="en-US" sz="1600" dirty="0">
            <a:solidFill>
              <a:schemeClr val="tx1"/>
            </a:solidFill>
          </a:endParaRPr>
        </a:p>
      </dgm:t>
    </dgm:pt>
    <dgm:pt modelId="{430313B2-D322-4BEC-9DEB-0DF2E60A1DBB}" type="parTrans" cxnId="{D7A22B18-FFA5-4FAB-A9FC-49F4325352F3}">
      <dgm:prSet/>
      <dgm:spPr/>
      <dgm:t>
        <a:bodyPr/>
        <a:lstStyle/>
        <a:p>
          <a:endParaRPr lang="en-US"/>
        </a:p>
      </dgm:t>
    </dgm:pt>
    <dgm:pt modelId="{FAA19DBF-6B3E-4672-B67B-482F2F3FE2A2}" type="sibTrans" cxnId="{D7A22B18-FFA5-4FAB-A9FC-49F4325352F3}">
      <dgm:prSet/>
      <dgm:spPr/>
      <dgm:t>
        <a:bodyPr/>
        <a:lstStyle/>
        <a:p>
          <a:endParaRPr lang="en-US"/>
        </a:p>
      </dgm:t>
    </dgm:pt>
    <dgm:pt modelId="{E83BF164-5A33-47A9-9599-BA60BFA1C9E7}" type="pres">
      <dgm:prSet presAssocID="{D8C37A6D-4B39-463C-B6E0-267BD5DD2FA3}" presName="diagram" presStyleCnt="0">
        <dgm:presLayoutVars>
          <dgm:dir/>
          <dgm:resizeHandles val="exact"/>
        </dgm:presLayoutVars>
      </dgm:prSet>
      <dgm:spPr/>
    </dgm:pt>
    <dgm:pt modelId="{70C5D3CC-1961-4059-AC7B-7CAFE87A8387}" type="pres">
      <dgm:prSet presAssocID="{4C968630-2240-4736-8836-AC5D85B0E5AC}" presName="node" presStyleLbl="node1" presStyleIdx="0" presStyleCnt="6">
        <dgm:presLayoutVars>
          <dgm:bulletEnabled val="1"/>
        </dgm:presLayoutVars>
      </dgm:prSet>
      <dgm:spPr/>
    </dgm:pt>
    <dgm:pt modelId="{11780C9A-9CF0-445A-A272-CCA9F6F200A9}" type="pres">
      <dgm:prSet presAssocID="{DB8B48E8-31F5-4609-AB23-AD86AF5323D1}" presName="sibTrans" presStyleCnt="0"/>
      <dgm:spPr/>
    </dgm:pt>
    <dgm:pt modelId="{608D8470-AE8F-4B8E-92A6-1BD904FAF3F3}" type="pres">
      <dgm:prSet presAssocID="{A4DC20AB-9675-48D0-A781-A582A1C888C9}" presName="node" presStyleLbl="node1" presStyleIdx="1" presStyleCnt="6" custLinFactNeighborX="0" custLinFactNeighborY="-34">
        <dgm:presLayoutVars>
          <dgm:bulletEnabled val="1"/>
        </dgm:presLayoutVars>
      </dgm:prSet>
      <dgm:spPr/>
    </dgm:pt>
    <dgm:pt modelId="{091C821C-9693-4E03-9F55-E7F10FAF0EA8}" type="pres">
      <dgm:prSet presAssocID="{CD3789F1-DCD0-47A4-9D6E-2B819E264642}" presName="sibTrans" presStyleCnt="0"/>
      <dgm:spPr/>
    </dgm:pt>
    <dgm:pt modelId="{A63A8C61-9377-44F2-A623-216117BE884A}" type="pres">
      <dgm:prSet presAssocID="{AD94D982-8FB5-42BA-83D1-E5F3793625F0}" presName="node" presStyleLbl="node1" presStyleIdx="2" presStyleCnt="6" custLinFactNeighborX="-1242" custLinFactNeighborY="-34">
        <dgm:presLayoutVars>
          <dgm:bulletEnabled val="1"/>
        </dgm:presLayoutVars>
      </dgm:prSet>
      <dgm:spPr/>
    </dgm:pt>
    <dgm:pt modelId="{DC8124D5-13B7-40B8-850F-5ED2E668C208}" type="pres">
      <dgm:prSet presAssocID="{892ED0FD-FA7A-43D4-88E9-C587FE2476A3}" presName="sibTrans" presStyleCnt="0"/>
      <dgm:spPr/>
    </dgm:pt>
    <dgm:pt modelId="{EC9319CA-2DAE-474D-ADDE-1E786A089780}" type="pres">
      <dgm:prSet presAssocID="{B9D06E48-EF7D-4A33-83F6-69CE539C3269}" presName="node" presStyleLbl="node1" presStyleIdx="3" presStyleCnt="6">
        <dgm:presLayoutVars>
          <dgm:bulletEnabled val="1"/>
        </dgm:presLayoutVars>
      </dgm:prSet>
      <dgm:spPr/>
    </dgm:pt>
    <dgm:pt modelId="{3B7D9D93-00F0-451A-88DB-4E896A0261C9}" type="pres">
      <dgm:prSet presAssocID="{C26187CE-DCA2-4C05-8802-6835EA0A3F40}" presName="sibTrans" presStyleCnt="0"/>
      <dgm:spPr/>
    </dgm:pt>
    <dgm:pt modelId="{FC818AC9-54E4-4C48-B164-A2D5FE1C5400}" type="pres">
      <dgm:prSet presAssocID="{85B56E02-D11D-46DD-9E1D-4C2BE6E35666}" presName="node" presStyleLbl="node1" presStyleIdx="4" presStyleCnt="6" custLinFactNeighborX="0" custLinFactNeighborY="517">
        <dgm:presLayoutVars>
          <dgm:bulletEnabled val="1"/>
        </dgm:presLayoutVars>
      </dgm:prSet>
      <dgm:spPr/>
    </dgm:pt>
    <dgm:pt modelId="{2238B24F-F8D1-4F20-BECE-16F2503306FC}" type="pres">
      <dgm:prSet presAssocID="{9238D96B-E79A-44DB-84FD-615AC7443D9F}" presName="sibTrans" presStyleCnt="0"/>
      <dgm:spPr/>
    </dgm:pt>
    <dgm:pt modelId="{CB54D7EA-CC65-476C-99B0-628705AABE03}" type="pres">
      <dgm:prSet presAssocID="{351753A2-A0C1-4A46-8D81-B314A5F5483C}" presName="node" presStyleLbl="node1" presStyleIdx="5" presStyleCnt="6">
        <dgm:presLayoutVars>
          <dgm:bulletEnabled val="1"/>
        </dgm:presLayoutVars>
      </dgm:prSet>
      <dgm:spPr/>
    </dgm:pt>
  </dgm:ptLst>
  <dgm:cxnLst>
    <dgm:cxn modelId="{C96C0402-BF24-40E2-A676-F78106C2D6AA}" type="presOf" srcId="{D8C37A6D-4B39-463C-B6E0-267BD5DD2FA3}" destId="{E83BF164-5A33-47A9-9599-BA60BFA1C9E7}" srcOrd="0" destOrd="0" presId="urn:microsoft.com/office/officeart/2005/8/layout/default"/>
    <dgm:cxn modelId="{D7A22B18-FFA5-4FAB-A9FC-49F4325352F3}" srcId="{D8C37A6D-4B39-463C-B6E0-267BD5DD2FA3}" destId="{351753A2-A0C1-4A46-8D81-B314A5F5483C}" srcOrd="5" destOrd="0" parTransId="{430313B2-D322-4BEC-9DEB-0DF2E60A1DBB}" sibTransId="{FAA19DBF-6B3E-4672-B67B-482F2F3FE2A2}"/>
    <dgm:cxn modelId="{6FED562F-7F34-4329-938C-CC5588A1907E}" type="presOf" srcId="{AD94D982-8FB5-42BA-83D1-E5F3793625F0}" destId="{A63A8C61-9377-44F2-A623-216117BE884A}" srcOrd="0" destOrd="0" presId="urn:microsoft.com/office/officeart/2005/8/layout/default"/>
    <dgm:cxn modelId="{3BB80C36-F6C0-412F-A910-CB94A2D94BBB}" srcId="{D8C37A6D-4B39-463C-B6E0-267BD5DD2FA3}" destId="{4C968630-2240-4736-8836-AC5D85B0E5AC}" srcOrd="0" destOrd="0" parTransId="{2A061214-5C40-421D-89CB-465F1FC2035F}" sibTransId="{DB8B48E8-31F5-4609-AB23-AD86AF5323D1}"/>
    <dgm:cxn modelId="{4A427F65-9507-461A-B186-2E254AE16BB5}" srcId="{D8C37A6D-4B39-463C-B6E0-267BD5DD2FA3}" destId="{B9D06E48-EF7D-4A33-83F6-69CE539C3269}" srcOrd="3" destOrd="0" parTransId="{715FD0B8-2D52-4865-97FD-5CE31789BBAE}" sibTransId="{C26187CE-DCA2-4C05-8802-6835EA0A3F40}"/>
    <dgm:cxn modelId="{0AF3BF71-123D-4BF8-88CD-1FFD8CD92789}" type="presOf" srcId="{A4DC20AB-9675-48D0-A781-A582A1C888C9}" destId="{608D8470-AE8F-4B8E-92A6-1BD904FAF3F3}" srcOrd="0" destOrd="0" presId="urn:microsoft.com/office/officeart/2005/8/layout/default"/>
    <dgm:cxn modelId="{2D563F75-33AF-40DC-9F0B-74CD1AA446AB}" srcId="{D8C37A6D-4B39-463C-B6E0-267BD5DD2FA3}" destId="{A4DC20AB-9675-48D0-A781-A582A1C888C9}" srcOrd="1" destOrd="0" parTransId="{5ABE9993-3738-4DB5-A52A-BEB6EEDB535F}" sibTransId="{CD3789F1-DCD0-47A4-9D6E-2B819E264642}"/>
    <dgm:cxn modelId="{CA68917A-64DA-48AB-B750-5D355F1AB13D}" type="presOf" srcId="{351753A2-A0C1-4A46-8D81-B314A5F5483C}" destId="{CB54D7EA-CC65-476C-99B0-628705AABE03}" srcOrd="0" destOrd="0" presId="urn:microsoft.com/office/officeart/2005/8/layout/default"/>
    <dgm:cxn modelId="{F321228C-3587-45B2-A168-9617A23538C5}" type="presOf" srcId="{B9D06E48-EF7D-4A33-83F6-69CE539C3269}" destId="{EC9319CA-2DAE-474D-ADDE-1E786A089780}" srcOrd="0" destOrd="0" presId="urn:microsoft.com/office/officeart/2005/8/layout/default"/>
    <dgm:cxn modelId="{8B596992-4983-4B5F-B70C-B143F705E891}" srcId="{D8C37A6D-4B39-463C-B6E0-267BD5DD2FA3}" destId="{85B56E02-D11D-46DD-9E1D-4C2BE6E35666}" srcOrd="4" destOrd="0" parTransId="{44F783AA-2608-4BA4-A4FE-CD13C73FEAB8}" sibTransId="{9238D96B-E79A-44DB-84FD-615AC7443D9F}"/>
    <dgm:cxn modelId="{90471FB8-E95A-4F85-9214-2F6F5B244CDA}" type="presOf" srcId="{4C968630-2240-4736-8836-AC5D85B0E5AC}" destId="{70C5D3CC-1961-4059-AC7B-7CAFE87A8387}" srcOrd="0" destOrd="0" presId="urn:microsoft.com/office/officeart/2005/8/layout/default"/>
    <dgm:cxn modelId="{80735AE8-7159-4C5A-9981-A8BB2527F96C}" srcId="{D8C37A6D-4B39-463C-B6E0-267BD5DD2FA3}" destId="{AD94D982-8FB5-42BA-83D1-E5F3793625F0}" srcOrd="2" destOrd="0" parTransId="{0478485D-5987-44CC-9468-968186ADBFBC}" sibTransId="{892ED0FD-FA7A-43D4-88E9-C587FE2476A3}"/>
    <dgm:cxn modelId="{56BD9CF4-5AD1-49E9-8886-D07F3ADFFA8E}" type="presOf" srcId="{85B56E02-D11D-46DD-9E1D-4C2BE6E35666}" destId="{FC818AC9-54E4-4C48-B164-A2D5FE1C5400}" srcOrd="0" destOrd="0" presId="urn:microsoft.com/office/officeart/2005/8/layout/default"/>
    <dgm:cxn modelId="{6EC96C5F-CBF0-4E4B-99D6-F9EA5B5581EB}" type="presParOf" srcId="{E83BF164-5A33-47A9-9599-BA60BFA1C9E7}" destId="{70C5D3CC-1961-4059-AC7B-7CAFE87A8387}" srcOrd="0" destOrd="0" presId="urn:microsoft.com/office/officeart/2005/8/layout/default"/>
    <dgm:cxn modelId="{6FD9804B-E821-47DC-AFF8-0C899A1B01D7}" type="presParOf" srcId="{E83BF164-5A33-47A9-9599-BA60BFA1C9E7}" destId="{11780C9A-9CF0-445A-A272-CCA9F6F200A9}" srcOrd="1" destOrd="0" presId="urn:microsoft.com/office/officeart/2005/8/layout/default"/>
    <dgm:cxn modelId="{0B15DFE8-0809-4F58-9DD5-274C26F12B35}" type="presParOf" srcId="{E83BF164-5A33-47A9-9599-BA60BFA1C9E7}" destId="{608D8470-AE8F-4B8E-92A6-1BD904FAF3F3}" srcOrd="2" destOrd="0" presId="urn:microsoft.com/office/officeart/2005/8/layout/default"/>
    <dgm:cxn modelId="{883DCB48-7F63-4881-9833-D4882BBEB0C9}" type="presParOf" srcId="{E83BF164-5A33-47A9-9599-BA60BFA1C9E7}" destId="{091C821C-9693-4E03-9F55-E7F10FAF0EA8}" srcOrd="3" destOrd="0" presId="urn:microsoft.com/office/officeart/2005/8/layout/default"/>
    <dgm:cxn modelId="{DB1597D5-5425-484C-BE20-D5E635AEADB3}" type="presParOf" srcId="{E83BF164-5A33-47A9-9599-BA60BFA1C9E7}" destId="{A63A8C61-9377-44F2-A623-216117BE884A}" srcOrd="4" destOrd="0" presId="urn:microsoft.com/office/officeart/2005/8/layout/default"/>
    <dgm:cxn modelId="{3A1B72F7-B3EB-4F09-8893-2419A602FD23}" type="presParOf" srcId="{E83BF164-5A33-47A9-9599-BA60BFA1C9E7}" destId="{DC8124D5-13B7-40B8-850F-5ED2E668C208}" srcOrd="5" destOrd="0" presId="urn:microsoft.com/office/officeart/2005/8/layout/default"/>
    <dgm:cxn modelId="{4C296F74-D42C-4686-9E71-E062D10E956E}" type="presParOf" srcId="{E83BF164-5A33-47A9-9599-BA60BFA1C9E7}" destId="{EC9319CA-2DAE-474D-ADDE-1E786A089780}" srcOrd="6" destOrd="0" presId="urn:microsoft.com/office/officeart/2005/8/layout/default"/>
    <dgm:cxn modelId="{074409A5-6CA2-4D2E-A134-A30CB461ABC2}" type="presParOf" srcId="{E83BF164-5A33-47A9-9599-BA60BFA1C9E7}" destId="{3B7D9D93-00F0-451A-88DB-4E896A0261C9}" srcOrd="7" destOrd="0" presId="urn:microsoft.com/office/officeart/2005/8/layout/default"/>
    <dgm:cxn modelId="{DF0F7B7B-D5E0-4A7F-8EF4-6E6691FD4BD8}" type="presParOf" srcId="{E83BF164-5A33-47A9-9599-BA60BFA1C9E7}" destId="{FC818AC9-54E4-4C48-B164-A2D5FE1C5400}" srcOrd="8" destOrd="0" presId="urn:microsoft.com/office/officeart/2005/8/layout/default"/>
    <dgm:cxn modelId="{76296F4F-5E70-434C-8BE8-DD74C38367D2}" type="presParOf" srcId="{E83BF164-5A33-47A9-9599-BA60BFA1C9E7}" destId="{2238B24F-F8D1-4F20-BECE-16F2503306FC}" srcOrd="9" destOrd="0" presId="urn:microsoft.com/office/officeart/2005/8/layout/default"/>
    <dgm:cxn modelId="{705775C4-D57B-4552-8AC1-918925F93C2E}" type="presParOf" srcId="{E83BF164-5A33-47A9-9599-BA60BFA1C9E7}" destId="{CB54D7EA-CC65-476C-99B0-628705AABE0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383EDB-5ED9-4A3B-BD7F-AB88F29D83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B49BE4-6C21-43BD-A850-FFB15C0B060E}">
      <dgm:prSet custT="1"/>
      <dgm:spPr/>
      <dgm:t>
        <a:bodyPr/>
        <a:lstStyle/>
        <a:p>
          <a:r>
            <a:rPr lang="en-US" sz="1400" b="0" i="0" dirty="0">
              <a:solidFill>
                <a:schemeClr val="tx1"/>
              </a:solidFill>
            </a:rPr>
            <a:t>As one of the last areas to develop on a dog is the croup, which is formed by the pelvic bone and the muscles that overlay it</a:t>
          </a:r>
          <a:r>
            <a:rPr lang="en-US" sz="1400" dirty="0">
              <a:solidFill>
                <a:schemeClr val="tx1"/>
              </a:solidFill>
            </a:rPr>
            <a:t>.</a:t>
          </a:r>
          <a:r>
            <a:rPr lang="en-US" sz="1400" b="0" i="0" dirty="0">
              <a:solidFill>
                <a:schemeClr val="tx1"/>
              </a:solidFill>
            </a:rPr>
            <a:t> </a:t>
          </a:r>
          <a:r>
            <a:rPr lang="en-US" sz="1400" dirty="0">
              <a:solidFill>
                <a:schemeClr val="tx1"/>
              </a:solidFill>
            </a:rPr>
            <a:t>The</a:t>
          </a:r>
          <a:r>
            <a:rPr lang="en-US" sz="1400" b="0" i="0" dirty="0">
              <a:solidFill>
                <a:schemeClr val="tx1"/>
              </a:solidFill>
            </a:rPr>
            <a:t> tail set is influenced by the angle and length of the croup and is why it changes as the dog matures</a:t>
          </a:r>
          <a:r>
            <a:rPr lang="en-US" sz="1400" b="0" i="0" dirty="0">
              <a:solidFill>
                <a:schemeClr val="accent4">
                  <a:lumMod val="50000"/>
                </a:schemeClr>
              </a:solidFill>
            </a:rPr>
            <a:t>.</a:t>
          </a:r>
          <a:endParaRPr lang="en-US" sz="1400" dirty="0">
            <a:solidFill>
              <a:schemeClr val="accent4">
                <a:lumMod val="50000"/>
              </a:schemeClr>
            </a:solidFill>
          </a:endParaRPr>
        </a:p>
      </dgm:t>
    </dgm:pt>
    <dgm:pt modelId="{C81F4906-90DD-49EC-AED5-949F718BF109}" type="parTrans" cxnId="{0E719982-5C94-430D-883D-01AE79D1CCCF}">
      <dgm:prSet/>
      <dgm:spPr/>
      <dgm:t>
        <a:bodyPr/>
        <a:lstStyle/>
        <a:p>
          <a:endParaRPr lang="en-US"/>
        </a:p>
      </dgm:t>
    </dgm:pt>
    <dgm:pt modelId="{9492422B-EDE2-4EE3-AFCD-DED817DF84FC}" type="sibTrans" cxnId="{0E719982-5C94-430D-883D-01AE79D1CCCF}">
      <dgm:prSet/>
      <dgm:spPr/>
      <dgm:t>
        <a:bodyPr/>
        <a:lstStyle/>
        <a:p>
          <a:endParaRPr lang="en-US"/>
        </a:p>
      </dgm:t>
    </dgm:pt>
    <dgm:pt modelId="{D3DC903C-830A-48C1-956A-BAF21FD041D5}">
      <dgm:prSet custT="1"/>
      <dgm:spPr/>
      <dgm:t>
        <a:bodyPr/>
        <a:lstStyle/>
        <a:p>
          <a:r>
            <a:rPr lang="en-US" sz="1400" b="0" i="0" dirty="0">
              <a:solidFill>
                <a:schemeClr val="tx1"/>
              </a:solidFill>
            </a:rPr>
            <a:t>In</a:t>
          </a:r>
          <a:r>
            <a:rPr lang="en-US" sz="1400" dirty="0">
              <a:solidFill>
                <a:schemeClr val="tx1"/>
              </a:solidFill>
            </a:rPr>
            <a:t> 7-</a:t>
          </a:r>
          <a:r>
            <a:rPr lang="en-US" sz="1400" b="0" i="0" dirty="0">
              <a:solidFill>
                <a:schemeClr val="tx1"/>
              </a:solidFill>
            </a:rPr>
            <a:t> 8-week-old puppies, I don’t want to see much arch in the loin. I find that as</a:t>
          </a:r>
          <a:r>
            <a:rPr lang="en-US" sz="1400" dirty="0">
              <a:solidFill>
                <a:schemeClr val="tx1"/>
              </a:solidFill>
            </a:rPr>
            <a:t> </a:t>
          </a:r>
          <a:r>
            <a:rPr lang="en-US" sz="1400" b="0" i="0" dirty="0">
              <a:solidFill>
                <a:schemeClr val="tx1"/>
              </a:solidFill>
            </a:rPr>
            <a:t> pups mature and their loins get muscular and develop, the croup will take on the correct look. (Slightly sloping).</a:t>
          </a:r>
          <a:endParaRPr lang="en-US" sz="1400" dirty="0">
            <a:solidFill>
              <a:schemeClr val="tx1"/>
            </a:solidFill>
          </a:endParaRPr>
        </a:p>
      </dgm:t>
    </dgm:pt>
    <dgm:pt modelId="{09097215-D59E-42C2-B689-8E70161590CD}" type="parTrans" cxnId="{CAAD16C5-3B59-488C-98AF-B12CD2726C7A}">
      <dgm:prSet/>
      <dgm:spPr/>
      <dgm:t>
        <a:bodyPr/>
        <a:lstStyle/>
        <a:p>
          <a:endParaRPr lang="en-US"/>
        </a:p>
      </dgm:t>
    </dgm:pt>
    <dgm:pt modelId="{ED759943-F3AF-427B-A648-E98BB0F1EE9C}" type="sibTrans" cxnId="{CAAD16C5-3B59-488C-98AF-B12CD2726C7A}">
      <dgm:prSet/>
      <dgm:spPr/>
      <dgm:t>
        <a:bodyPr/>
        <a:lstStyle/>
        <a:p>
          <a:endParaRPr lang="en-US"/>
        </a:p>
      </dgm:t>
    </dgm:pt>
    <dgm:pt modelId="{32C1286A-EFEF-4BF1-94B5-1A47D8886820}">
      <dgm:prSet custT="1"/>
      <dgm:spPr/>
      <dgm:t>
        <a:bodyPr/>
        <a:lstStyle/>
        <a:p>
          <a:r>
            <a:rPr lang="en-US" sz="1400" b="0" i="0" dirty="0">
              <a:solidFill>
                <a:schemeClr val="tx1"/>
              </a:solidFill>
            </a:rPr>
            <a:t>If I see a 7- 8-week-old pup who appears to have the correct "adult" look to their croup and tail set, they will have too low a tail set and possibly too much tilt to the croup as an adult.(A dog can have a correct croup and still have a tail set that is too low).</a:t>
          </a:r>
          <a:endParaRPr lang="en-US" sz="1400" dirty="0">
            <a:solidFill>
              <a:schemeClr val="tx1"/>
            </a:solidFill>
          </a:endParaRPr>
        </a:p>
      </dgm:t>
    </dgm:pt>
    <dgm:pt modelId="{2CF98560-3D4B-42FC-A0B0-0B3F5F5D0BDF}" type="parTrans" cxnId="{BB01554E-7FFF-4DA9-86B7-778E3B2D5924}">
      <dgm:prSet/>
      <dgm:spPr/>
      <dgm:t>
        <a:bodyPr/>
        <a:lstStyle/>
        <a:p>
          <a:endParaRPr lang="en-US"/>
        </a:p>
      </dgm:t>
    </dgm:pt>
    <dgm:pt modelId="{1261FE2E-4410-4B43-B9ED-3E6400E1F175}" type="sibTrans" cxnId="{BB01554E-7FFF-4DA9-86B7-778E3B2D5924}">
      <dgm:prSet/>
      <dgm:spPr/>
      <dgm:t>
        <a:bodyPr/>
        <a:lstStyle/>
        <a:p>
          <a:endParaRPr lang="en-US"/>
        </a:p>
      </dgm:t>
    </dgm:pt>
    <dgm:pt modelId="{5F373977-724F-43B1-895E-C46AA6C46A94}">
      <dgm:prSet custT="1"/>
      <dgm:spPr/>
      <dgm:t>
        <a:bodyPr/>
        <a:lstStyle/>
        <a:p>
          <a:r>
            <a:rPr lang="en-US" sz="1400" dirty="0">
              <a:solidFill>
                <a:schemeClr val="tx1"/>
              </a:solidFill>
            </a:rPr>
            <a:t>If you cannot </a:t>
          </a:r>
          <a:r>
            <a:rPr lang="en-US" sz="1400" b="0" i="0" dirty="0">
              <a:solidFill>
                <a:schemeClr val="tx1"/>
              </a:solidFill>
            </a:rPr>
            <a:t>see the tail set</a:t>
          </a:r>
          <a:r>
            <a:rPr lang="en-US" sz="1400" dirty="0">
              <a:solidFill>
                <a:schemeClr val="tx1"/>
              </a:solidFill>
            </a:rPr>
            <a:t>,</a:t>
          </a:r>
          <a:r>
            <a:rPr lang="en-US" sz="1400" b="0" i="0" dirty="0">
              <a:solidFill>
                <a:schemeClr val="tx1"/>
              </a:solidFill>
            </a:rPr>
            <a:t> </a:t>
          </a:r>
          <a:r>
            <a:rPr lang="en-US" sz="1400" dirty="0">
              <a:solidFill>
                <a:schemeClr val="tx1"/>
              </a:solidFill>
            </a:rPr>
            <a:t>here’s</a:t>
          </a:r>
          <a:r>
            <a:rPr lang="en-US" sz="1400" b="0" i="0" dirty="0">
              <a:solidFill>
                <a:schemeClr val="tx1"/>
              </a:solidFill>
            </a:rPr>
            <a:t> a trick</a:t>
          </a:r>
          <a:r>
            <a:rPr lang="en-US" sz="1400" dirty="0">
              <a:solidFill>
                <a:schemeClr val="tx1"/>
              </a:solidFill>
            </a:rPr>
            <a:t>:   </a:t>
          </a:r>
          <a:r>
            <a:rPr lang="en-US" sz="1400" b="0" i="0" dirty="0">
              <a:solidFill>
                <a:schemeClr val="tx1"/>
              </a:solidFill>
            </a:rPr>
            <a:t>look for a slight "shelf" behind the tail set. The point just below and behind the tail base is the ischium / point of the buttocks/ end of the pelvic bone. If this is not clearly visible, the dog's tail set is too low.</a:t>
          </a:r>
          <a:r>
            <a:rPr lang="en-US" sz="1400" dirty="0">
              <a:solidFill>
                <a:schemeClr val="tx1"/>
              </a:solidFill>
            </a:rPr>
            <a:t> </a:t>
          </a:r>
        </a:p>
      </dgm:t>
    </dgm:pt>
    <dgm:pt modelId="{5F4FAF53-B187-4B9C-9537-05659BED9BF0}" type="parTrans" cxnId="{B95BEBBB-1083-49E9-8CD9-B7D767E506C2}">
      <dgm:prSet/>
      <dgm:spPr/>
      <dgm:t>
        <a:bodyPr/>
        <a:lstStyle/>
        <a:p>
          <a:endParaRPr lang="en-US"/>
        </a:p>
      </dgm:t>
    </dgm:pt>
    <dgm:pt modelId="{F1C28DEF-43BD-42FD-B893-D246FE4EC7A5}" type="sibTrans" cxnId="{B95BEBBB-1083-49E9-8CD9-B7D767E506C2}">
      <dgm:prSet/>
      <dgm:spPr/>
      <dgm:t>
        <a:bodyPr/>
        <a:lstStyle/>
        <a:p>
          <a:endParaRPr lang="en-US"/>
        </a:p>
      </dgm:t>
    </dgm:pt>
    <dgm:pt modelId="{0B4EAA84-3204-4348-B68E-1149E2BEC7AB}" type="pres">
      <dgm:prSet presAssocID="{F3383EDB-5ED9-4A3B-BD7F-AB88F29D83E9}" presName="linear" presStyleCnt="0">
        <dgm:presLayoutVars>
          <dgm:animLvl val="lvl"/>
          <dgm:resizeHandles val="exact"/>
        </dgm:presLayoutVars>
      </dgm:prSet>
      <dgm:spPr/>
    </dgm:pt>
    <dgm:pt modelId="{18DF9921-E267-47DD-8C8F-8224F9301A9D}" type="pres">
      <dgm:prSet presAssocID="{62B49BE4-6C21-43BD-A850-FFB15C0B060E}" presName="parentText" presStyleLbl="node1" presStyleIdx="0" presStyleCnt="4">
        <dgm:presLayoutVars>
          <dgm:chMax val="0"/>
          <dgm:bulletEnabled val="1"/>
        </dgm:presLayoutVars>
      </dgm:prSet>
      <dgm:spPr/>
    </dgm:pt>
    <dgm:pt modelId="{71DDBB72-9EE9-4AA5-AE61-CF64F6FC3DC7}" type="pres">
      <dgm:prSet presAssocID="{9492422B-EDE2-4EE3-AFCD-DED817DF84FC}" presName="spacer" presStyleCnt="0"/>
      <dgm:spPr/>
    </dgm:pt>
    <dgm:pt modelId="{79C9B58D-4E2E-430A-9E2B-D2777336569B}" type="pres">
      <dgm:prSet presAssocID="{D3DC903C-830A-48C1-956A-BAF21FD041D5}" presName="parentText" presStyleLbl="node1" presStyleIdx="1" presStyleCnt="4">
        <dgm:presLayoutVars>
          <dgm:chMax val="0"/>
          <dgm:bulletEnabled val="1"/>
        </dgm:presLayoutVars>
      </dgm:prSet>
      <dgm:spPr/>
    </dgm:pt>
    <dgm:pt modelId="{98AB0F3B-FB72-4D7A-A028-5C6DB05A427B}" type="pres">
      <dgm:prSet presAssocID="{ED759943-F3AF-427B-A648-E98BB0F1EE9C}" presName="spacer" presStyleCnt="0"/>
      <dgm:spPr/>
    </dgm:pt>
    <dgm:pt modelId="{E63DCECA-49CF-4D09-95D2-3D87CBA2AA37}" type="pres">
      <dgm:prSet presAssocID="{32C1286A-EFEF-4BF1-94B5-1A47D8886820}" presName="parentText" presStyleLbl="node1" presStyleIdx="2" presStyleCnt="4" custLinFactNeighborX="1725" custLinFactNeighborY="20715">
        <dgm:presLayoutVars>
          <dgm:chMax val="0"/>
          <dgm:bulletEnabled val="1"/>
        </dgm:presLayoutVars>
      </dgm:prSet>
      <dgm:spPr/>
    </dgm:pt>
    <dgm:pt modelId="{C5D41CB5-5430-40DB-91BC-1D00240B6167}" type="pres">
      <dgm:prSet presAssocID="{1261FE2E-4410-4B43-B9ED-3E6400E1F175}" presName="spacer" presStyleCnt="0"/>
      <dgm:spPr/>
    </dgm:pt>
    <dgm:pt modelId="{A4DFD158-91D0-4235-B4D8-47FB81861044}" type="pres">
      <dgm:prSet presAssocID="{5F373977-724F-43B1-895E-C46AA6C46A94}" presName="parentText" presStyleLbl="node1" presStyleIdx="3" presStyleCnt="4">
        <dgm:presLayoutVars>
          <dgm:chMax val="0"/>
          <dgm:bulletEnabled val="1"/>
        </dgm:presLayoutVars>
      </dgm:prSet>
      <dgm:spPr/>
    </dgm:pt>
  </dgm:ptLst>
  <dgm:cxnLst>
    <dgm:cxn modelId="{A07DC930-D73C-4FA6-9D5E-47B41ECAD509}" type="presOf" srcId="{5F373977-724F-43B1-895E-C46AA6C46A94}" destId="{A4DFD158-91D0-4235-B4D8-47FB81861044}" srcOrd="0" destOrd="0" presId="urn:microsoft.com/office/officeart/2005/8/layout/vList2"/>
    <dgm:cxn modelId="{BE7B8237-C8DB-4B15-9FA5-A19B3A8D8DAC}" type="presOf" srcId="{62B49BE4-6C21-43BD-A850-FFB15C0B060E}" destId="{18DF9921-E267-47DD-8C8F-8224F9301A9D}" srcOrd="0" destOrd="0" presId="urn:microsoft.com/office/officeart/2005/8/layout/vList2"/>
    <dgm:cxn modelId="{95447044-0C5E-438F-B994-EC1094D1B5D8}" type="presOf" srcId="{32C1286A-EFEF-4BF1-94B5-1A47D8886820}" destId="{E63DCECA-49CF-4D09-95D2-3D87CBA2AA37}" srcOrd="0" destOrd="0" presId="urn:microsoft.com/office/officeart/2005/8/layout/vList2"/>
    <dgm:cxn modelId="{BB01554E-7FFF-4DA9-86B7-778E3B2D5924}" srcId="{F3383EDB-5ED9-4A3B-BD7F-AB88F29D83E9}" destId="{32C1286A-EFEF-4BF1-94B5-1A47D8886820}" srcOrd="2" destOrd="0" parTransId="{2CF98560-3D4B-42FC-A0B0-0B3F5F5D0BDF}" sibTransId="{1261FE2E-4410-4B43-B9ED-3E6400E1F175}"/>
    <dgm:cxn modelId="{0E719982-5C94-430D-883D-01AE79D1CCCF}" srcId="{F3383EDB-5ED9-4A3B-BD7F-AB88F29D83E9}" destId="{62B49BE4-6C21-43BD-A850-FFB15C0B060E}" srcOrd="0" destOrd="0" parTransId="{C81F4906-90DD-49EC-AED5-949F718BF109}" sibTransId="{9492422B-EDE2-4EE3-AFCD-DED817DF84FC}"/>
    <dgm:cxn modelId="{B95BEBBB-1083-49E9-8CD9-B7D767E506C2}" srcId="{F3383EDB-5ED9-4A3B-BD7F-AB88F29D83E9}" destId="{5F373977-724F-43B1-895E-C46AA6C46A94}" srcOrd="3" destOrd="0" parTransId="{5F4FAF53-B187-4B9C-9537-05659BED9BF0}" sibTransId="{F1C28DEF-43BD-42FD-B893-D246FE4EC7A5}"/>
    <dgm:cxn modelId="{CAAD16C5-3B59-488C-98AF-B12CD2726C7A}" srcId="{F3383EDB-5ED9-4A3B-BD7F-AB88F29D83E9}" destId="{D3DC903C-830A-48C1-956A-BAF21FD041D5}" srcOrd="1" destOrd="0" parTransId="{09097215-D59E-42C2-B689-8E70161590CD}" sibTransId="{ED759943-F3AF-427B-A648-E98BB0F1EE9C}"/>
    <dgm:cxn modelId="{4DB938DE-BDF5-4229-B6FA-30F4D9B1261B}" type="presOf" srcId="{D3DC903C-830A-48C1-956A-BAF21FD041D5}" destId="{79C9B58D-4E2E-430A-9E2B-D2777336569B}" srcOrd="0" destOrd="0" presId="urn:microsoft.com/office/officeart/2005/8/layout/vList2"/>
    <dgm:cxn modelId="{F3FC4DE7-E1BE-44CD-AD26-330A4517D1BB}" type="presOf" srcId="{F3383EDB-5ED9-4A3B-BD7F-AB88F29D83E9}" destId="{0B4EAA84-3204-4348-B68E-1149E2BEC7AB}" srcOrd="0" destOrd="0" presId="urn:microsoft.com/office/officeart/2005/8/layout/vList2"/>
    <dgm:cxn modelId="{5D6C7B66-5622-4A49-9499-C6972416C8AD}" type="presParOf" srcId="{0B4EAA84-3204-4348-B68E-1149E2BEC7AB}" destId="{18DF9921-E267-47DD-8C8F-8224F9301A9D}" srcOrd="0" destOrd="0" presId="urn:microsoft.com/office/officeart/2005/8/layout/vList2"/>
    <dgm:cxn modelId="{157FFE39-851B-4806-AA9D-A36E0437CBB9}" type="presParOf" srcId="{0B4EAA84-3204-4348-B68E-1149E2BEC7AB}" destId="{71DDBB72-9EE9-4AA5-AE61-CF64F6FC3DC7}" srcOrd="1" destOrd="0" presId="urn:microsoft.com/office/officeart/2005/8/layout/vList2"/>
    <dgm:cxn modelId="{78068706-16E3-4449-A959-E8BA3F8821B4}" type="presParOf" srcId="{0B4EAA84-3204-4348-B68E-1149E2BEC7AB}" destId="{79C9B58D-4E2E-430A-9E2B-D2777336569B}" srcOrd="2" destOrd="0" presId="urn:microsoft.com/office/officeart/2005/8/layout/vList2"/>
    <dgm:cxn modelId="{4CEE1BA0-6D8A-441F-AB6E-8747CF6C91A6}" type="presParOf" srcId="{0B4EAA84-3204-4348-B68E-1149E2BEC7AB}" destId="{98AB0F3B-FB72-4D7A-A028-5C6DB05A427B}" srcOrd="3" destOrd="0" presId="urn:microsoft.com/office/officeart/2005/8/layout/vList2"/>
    <dgm:cxn modelId="{4692173F-7057-414D-96D2-DC0DFBA4F3DE}" type="presParOf" srcId="{0B4EAA84-3204-4348-B68E-1149E2BEC7AB}" destId="{E63DCECA-49CF-4D09-95D2-3D87CBA2AA37}" srcOrd="4" destOrd="0" presId="urn:microsoft.com/office/officeart/2005/8/layout/vList2"/>
    <dgm:cxn modelId="{37A1D45B-7F34-494A-A122-8EBBEA1657E8}" type="presParOf" srcId="{0B4EAA84-3204-4348-B68E-1149E2BEC7AB}" destId="{C5D41CB5-5430-40DB-91BC-1D00240B6167}" srcOrd="5" destOrd="0" presId="urn:microsoft.com/office/officeart/2005/8/layout/vList2"/>
    <dgm:cxn modelId="{A45A7D78-9C6A-4A41-A04C-1DC21AFE6E12}" type="presParOf" srcId="{0B4EAA84-3204-4348-B68E-1149E2BEC7AB}" destId="{A4DFD158-91D0-4235-B4D8-47FB8186104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0CEF9-D1E3-4391-96CB-303EC6E9E50C}">
      <dsp:nvSpPr>
        <dsp:cNvPr id="0" name=""/>
        <dsp:cNvSpPr/>
      </dsp:nvSpPr>
      <dsp:spPr>
        <a:xfrm>
          <a:off x="-81952" y="-80950"/>
          <a:ext cx="8743191" cy="1191089"/>
        </a:xfrm>
        <a:prstGeom prst="roundRect">
          <a:avLst>
            <a:gd name="adj" fmla="val 10000"/>
          </a:avLst>
        </a:prstGeom>
        <a:solidFill>
          <a:schemeClr val="accent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You should see a good width of chest and fill between the front legs. The elbows should hug the ribbing when standing and moving. This requires adequate angulation between the shoulder and upper arm as well as a good layback (angulation of the shoulder in relation to the horizontal ground) because without it, the shoulder assembly is positioned too far forward on the ribbing and the elbows will be pushed out by the wider, rounder ribs at the front of the chest.</a:t>
          </a:r>
        </a:p>
      </dsp:txBody>
      <dsp:txXfrm>
        <a:off x="-47066" y="-46064"/>
        <a:ext cx="7712677" cy="1121317"/>
      </dsp:txXfrm>
    </dsp:sp>
    <dsp:sp modelId="{8CC03D7A-24B0-4E92-8218-58C53FBC1370}">
      <dsp:nvSpPr>
        <dsp:cNvPr id="0" name=""/>
        <dsp:cNvSpPr/>
      </dsp:nvSpPr>
      <dsp:spPr>
        <a:xfrm>
          <a:off x="678534" y="1163702"/>
          <a:ext cx="8637980" cy="858987"/>
        </a:xfrm>
        <a:prstGeom prst="roundRect">
          <a:avLst>
            <a:gd name="adj" fmla="val 10000"/>
          </a:avLst>
        </a:prstGeom>
        <a:solidFill>
          <a:schemeClr val="accent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In many puppies —they will  have the depth of chest they will have as adults. As they grow to maturity, they may get a bit shallow, but it does come back to what they had at evaluation. In some lines, the chest may drop as the dog matures, however the ribbing should remain about the same. </a:t>
          </a:r>
        </a:p>
      </dsp:txBody>
      <dsp:txXfrm>
        <a:off x="703693" y="1188861"/>
        <a:ext cx="7305890" cy="808669"/>
      </dsp:txXfrm>
    </dsp:sp>
    <dsp:sp modelId="{62DE3D3D-F0A5-428B-B963-DAF81930B2CB}">
      <dsp:nvSpPr>
        <dsp:cNvPr id="0" name=""/>
        <dsp:cNvSpPr/>
      </dsp:nvSpPr>
      <dsp:spPr>
        <a:xfrm>
          <a:off x="1074845" y="2077878"/>
          <a:ext cx="8637980" cy="858987"/>
        </a:xfrm>
        <a:prstGeom prst="roundRect">
          <a:avLst>
            <a:gd name="adj" fmla="val 10000"/>
          </a:avLst>
        </a:prstGeom>
        <a:solidFill>
          <a:schemeClr val="accent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Note distance between withers. Remember, when a puppy lowers his head, the shoulder blades move closer.  There needs to be sufficient separation of the shoulder blades.  Many measure by finger width…but it depends the width of your fingers.</a:t>
          </a:r>
        </a:p>
      </dsp:txBody>
      <dsp:txXfrm>
        <a:off x="1100004" y="2103037"/>
        <a:ext cx="7316687" cy="808669"/>
      </dsp:txXfrm>
    </dsp:sp>
    <dsp:sp modelId="{7737E21E-4D85-42CF-9240-B8D99DA2505B}">
      <dsp:nvSpPr>
        <dsp:cNvPr id="0" name=""/>
        <dsp:cNvSpPr/>
      </dsp:nvSpPr>
      <dsp:spPr>
        <a:xfrm>
          <a:off x="1661753" y="3007267"/>
          <a:ext cx="8860581" cy="1011388"/>
        </a:xfrm>
        <a:prstGeom prst="roundRect">
          <a:avLst>
            <a:gd name="adj" fmla="val 10000"/>
          </a:avLst>
        </a:prstGeom>
        <a:solidFill>
          <a:schemeClr val="accent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In a well-angulated front assembly, the paws sit under the withers (the tops of the shoulder blade). If the paws are forward of the withers, so that they are closer to being under the neck, then the upper arm is too straight. If this section of the front sits incorrectly on the ribbing, the dog will have some gait defect when viewed from the front (coming at you) and generally will lack </a:t>
          </a:r>
          <a:r>
            <a:rPr lang="en-US" sz="1400" kern="1200" dirty="0" err="1">
              <a:solidFill>
                <a:schemeClr val="tx1"/>
              </a:solidFill>
            </a:rPr>
            <a:t>forechest</a:t>
          </a:r>
          <a:r>
            <a:rPr lang="en-US" sz="1400" kern="1200" dirty="0">
              <a:solidFill>
                <a:schemeClr val="tx1"/>
              </a:solidFill>
            </a:rPr>
            <a:t>. </a:t>
          </a:r>
        </a:p>
      </dsp:txBody>
      <dsp:txXfrm>
        <a:off x="1691376" y="3036890"/>
        <a:ext cx="7486531" cy="952142"/>
      </dsp:txXfrm>
    </dsp:sp>
    <dsp:sp modelId="{D1685C65-65EF-43D6-A63B-48045E96569D}">
      <dsp:nvSpPr>
        <dsp:cNvPr id="0" name=""/>
        <dsp:cNvSpPr/>
      </dsp:nvSpPr>
      <dsp:spPr>
        <a:xfrm>
          <a:off x="8050291" y="702831"/>
          <a:ext cx="558341" cy="558341"/>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175918" y="702831"/>
        <a:ext cx="307087" cy="420152"/>
      </dsp:txXfrm>
    </dsp:sp>
    <dsp:sp modelId="{1762724C-7D39-492C-9213-1E8A43A9A84F}">
      <dsp:nvSpPr>
        <dsp:cNvPr id="0" name=""/>
        <dsp:cNvSpPr/>
      </dsp:nvSpPr>
      <dsp:spPr>
        <a:xfrm>
          <a:off x="8773722" y="1717998"/>
          <a:ext cx="558341" cy="558341"/>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899349" y="1717998"/>
        <a:ext cx="307087" cy="420152"/>
      </dsp:txXfrm>
    </dsp:sp>
    <dsp:sp modelId="{C9C5BCEC-1777-466A-85A4-62A7973E7A3A}">
      <dsp:nvSpPr>
        <dsp:cNvPr id="0" name=""/>
        <dsp:cNvSpPr/>
      </dsp:nvSpPr>
      <dsp:spPr>
        <a:xfrm>
          <a:off x="9486355" y="2733165"/>
          <a:ext cx="558341" cy="558341"/>
        </a:xfrm>
        <a:prstGeom prst="downArrow">
          <a:avLst>
            <a:gd name="adj1" fmla="val 55000"/>
            <a:gd name="adj2" fmla="val 45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611982" y="2733165"/>
        <a:ext cx="307087" cy="420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4B037-7857-4464-B4F4-8DEBD187C1B5}">
      <dsp:nvSpPr>
        <dsp:cNvPr id="0" name=""/>
        <dsp:cNvSpPr/>
      </dsp:nvSpPr>
      <dsp:spPr>
        <a:xfrm>
          <a:off x="0" y="420171"/>
          <a:ext cx="3273516" cy="1964109"/>
        </a:xfrm>
        <a:prstGeom prst="rect">
          <a:avLst/>
        </a:prstGeom>
        <a:solidFill>
          <a:schemeClr val="accent1"/>
        </a:solidFill>
        <a:ln w="19050" cap="rnd"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solidFill>
                <a:schemeClr val="tx1"/>
              </a:solidFill>
            </a:rPr>
            <a:t>The body should be deep—almost too deep if you were looking at an adult.  The deep body makes the legs look too short.</a:t>
          </a:r>
          <a:r>
            <a:rPr lang="en-US" sz="1500" b="0" i="0" kern="1200" baseline="0" dirty="0"/>
            <a:t> </a:t>
          </a:r>
          <a:endParaRPr lang="en-US" sz="1500" kern="1200" dirty="0"/>
        </a:p>
      </dsp:txBody>
      <dsp:txXfrm>
        <a:off x="0" y="420171"/>
        <a:ext cx="3273516" cy="1964109"/>
      </dsp:txXfrm>
    </dsp:sp>
    <dsp:sp modelId="{B2AC0081-C5E0-442F-9CF8-7245B2867317}">
      <dsp:nvSpPr>
        <dsp:cNvPr id="0" name=""/>
        <dsp:cNvSpPr/>
      </dsp:nvSpPr>
      <dsp:spPr>
        <a:xfrm>
          <a:off x="3600868" y="429324"/>
          <a:ext cx="3273516" cy="196410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solidFill>
                <a:schemeClr val="tx1"/>
              </a:solidFill>
            </a:rPr>
            <a:t>But watch:  when puppies are “tall” and leggy and not deep and full through the brisket. Also watch those, without depth and spring of rib that lack width through the loin---—often being taller than long, more slab sided instead of good spring of rib and proper loin development</a:t>
          </a:r>
          <a:r>
            <a:rPr lang="en-US" sz="1500" b="0" i="0" kern="1200" baseline="0" dirty="0"/>
            <a:t>.  </a:t>
          </a:r>
          <a:endParaRPr lang="en-US" sz="1500" kern="1200" dirty="0"/>
        </a:p>
      </dsp:txBody>
      <dsp:txXfrm>
        <a:off x="3600868" y="429324"/>
        <a:ext cx="3273516" cy="1964109"/>
      </dsp:txXfrm>
    </dsp:sp>
    <dsp:sp modelId="{A5587421-1FCA-4C04-A076-EB6A6C2019CA}">
      <dsp:nvSpPr>
        <dsp:cNvPr id="0" name=""/>
        <dsp:cNvSpPr/>
      </dsp:nvSpPr>
      <dsp:spPr>
        <a:xfrm>
          <a:off x="7201736" y="429324"/>
          <a:ext cx="3273516" cy="196410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solidFill>
                <a:schemeClr val="tx1"/>
              </a:solidFill>
            </a:rPr>
            <a:t>The front legs should be straight but may toe out slightly</a:t>
          </a:r>
          <a:r>
            <a:rPr lang="en-US" sz="1500" b="0" i="0" kern="1200" baseline="0" dirty="0"/>
            <a:t>.</a:t>
          </a:r>
          <a:endParaRPr lang="en-US" sz="1500" kern="1200" dirty="0"/>
        </a:p>
      </dsp:txBody>
      <dsp:txXfrm>
        <a:off x="7201736" y="429324"/>
        <a:ext cx="3273516" cy="1964109"/>
      </dsp:txXfrm>
    </dsp:sp>
    <dsp:sp modelId="{C53CB49A-0ED4-4C52-814C-ACB65BFF69DE}">
      <dsp:nvSpPr>
        <dsp:cNvPr id="0" name=""/>
        <dsp:cNvSpPr/>
      </dsp:nvSpPr>
      <dsp:spPr>
        <a:xfrm>
          <a:off x="0" y="2720786"/>
          <a:ext cx="3273516" cy="196410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solidFill>
                <a:schemeClr val="tx1"/>
              </a:solidFill>
            </a:rPr>
            <a:t>The elbows should lie close to the body.  You should not be able to slip your hand between the body and elbow.</a:t>
          </a:r>
          <a:endParaRPr lang="en-US" sz="1500" kern="1200" dirty="0">
            <a:solidFill>
              <a:schemeClr val="tx1"/>
            </a:solidFill>
          </a:endParaRPr>
        </a:p>
      </dsp:txBody>
      <dsp:txXfrm>
        <a:off x="0" y="2720786"/>
        <a:ext cx="3273516" cy="1964109"/>
      </dsp:txXfrm>
    </dsp:sp>
    <dsp:sp modelId="{8B59BBB6-85FE-4C1B-A3B2-2FF1D830F028}">
      <dsp:nvSpPr>
        <dsp:cNvPr id="0" name=""/>
        <dsp:cNvSpPr/>
      </dsp:nvSpPr>
      <dsp:spPr>
        <a:xfrm>
          <a:off x="3600868" y="2720786"/>
          <a:ext cx="3273516" cy="196410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solidFill>
                <a:schemeClr val="tx1"/>
              </a:solidFill>
            </a:rPr>
            <a:t>The brisket should be deep and “hanging” between the front legs.  From the side the puppy should show beautiful rounded </a:t>
          </a:r>
          <a:r>
            <a:rPr lang="en-US" sz="1500" b="0" i="0" kern="1200" baseline="0" dirty="0" err="1">
              <a:solidFill>
                <a:schemeClr val="tx1"/>
              </a:solidFill>
            </a:rPr>
            <a:t>forechest</a:t>
          </a:r>
          <a:r>
            <a:rPr lang="en-US" sz="1500" b="0" i="0" kern="1200" baseline="0" dirty="0">
              <a:solidFill>
                <a:schemeClr val="tx1"/>
              </a:solidFill>
            </a:rPr>
            <a:t>—moderate is good</a:t>
          </a:r>
          <a:r>
            <a:rPr lang="en-US" sz="1500" b="0" i="0" kern="1200" baseline="0" dirty="0"/>
            <a:t>.</a:t>
          </a:r>
          <a:endParaRPr lang="en-US" sz="1500" kern="1200" dirty="0"/>
        </a:p>
      </dsp:txBody>
      <dsp:txXfrm>
        <a:off x="3600868" y="2720786"/>
        <a:ext cx="3273516" cy="1964109"/>
      </dsp:txXfrm>
    </dsp:sp>
    <dsp:sp modelId="{28C23711-7371-48E0-BD73-17434D3A0678}">
      <dsp:nvSpPr>
        <dsp:cNvPr id="0" name=""/>
        <dsp:cNvSpPr/>
      </dsp:nvSpPr>
      <dsp:spPr>
        <a:xfrm>
          <a:off x="7201736" y="2720786"/>
          <a:ext cx="3273516" cy="196410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solidFill>
                <a:schemeClr val="tx1"/>
              </a:solidFill>
            </a:rPr>
            <a:t>If the puppy does not have </a:t>
          </a:r>
          <a:r>
            <a:rPr lang="en-US" sz="1500" b="0" i="0" kern="1200" baseline="0" dirty="0" err="1">
              <a:solidFill>
                <a:schemeClr val="tx1"/>
              </a:solidFill>
            </a:rPr>
            <a:t>forechest</a:t>
          </a:r>
          <a:r>
            <a:rPr lang="en-US" sz="1500" b="0" i="0" kern="1200" baseline="0" dirty="0">
              <a:solidFill>
                <a:schemeClr val="tx1"/>
              </a:solidFill>
            </a:rPr>
            <a:t> it signals that the front assembly is probably straight and too far forward</a:t>
          </a:r>
          <a:r>
            <a:rPr lang="en-US" sz="1500" b="0" i="0" kern="1200" baseline="0" dirty="0"/>
            <a:t>.</a:t>
          </a:r>
          <a:endParaRPr lang="en-US" sz="1500" kern="1200" dirty="0"/>
        </a:p>
      </dsp:txBody>
      <dsp:txXfrm>
        <a:off x="7201736" y="2720786"/>
        <a:ext cx="3273516" cy="1964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5D3CC-1961-4059-AC7B-7CAFE87A8387}">
      <dsp:nvSpPr>
        <dsp:cNvPr id="0" name=""/>
        <dsp:cNvSpPr/>
      </dsp:nvSpPr>
      <dsp:spPr>
        <a:xfrm>
          <a:off x="0" y="642808"/>
          <a:ext cx="2945079" cy="1767047"/>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solidFill>
                <a:schemeClr val="tx1"/>
              </a:solidFill>
            </a:rPr>
            <a:t>From 8 to 12 weeks, toplines remain true and probably represent what the dog will have as an adult. </a:t>
          </a:r>
          <a:endParaRPr lang="en-US" sz="1400" kern="1200" dirty="0">
            <a:solidFill>
              <a:schemeClr val="tx1"/>
            </a:solidFill>
          </a:endParaRPr>
        </a:p>
      </dsp:txBody>
      <dsp:txXfrm>
        <a:off x="0" y="642808"/>
        <a:ext cx="2945079" cy="1767047"/>
      </dsp:txXfrm>
    </dsp:sp>
    <dsp:sp modelId="{608D8470-AE8F-4B8E-92A6-1BD904FAF3F3}">
      <dsp:nvSpPr>
        <dsp:cNvPr id="0" name=""/>
        <dsp:cNvSpPr/>
      </dsp:nvSpPr>
      <dsp:spPr>
        <a:xfrm>
          <a:off x="3239587" y="642207"/>
          <a:ext cx="2945079" cy="1767047"/>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solidFill>
                <a:schemeClr val="tx1"/>
              </a:solidFill>
            </a:rPr>
            <a:t>Topline faults that are apparent at 8 weeks will persist in the adult to some degree</a:t>
          </a:r>
          <a:r>
            <a:rPr lang="en-US" sz="1400" b="0" i="0" kern="1200" baseline="0" dirty="0">
              <a:solidFill>
                <a:schemeClr val="accent4">
                  <a:lumMod val="50000"/>
                </a:schemeClr>
              </a:solidFill>
            </a:rPr>
            <a:t>. </a:t>
          </a:r>
          <a:endParaRPr lang="en-US" sz="1400" kern="1200" dirty="0">
            <a:solidFill>
              <a:schemeClr val="accent4">
                <a:lumMod val="50000"/>
              </a:schemeClr>
            </a:solidFill>
          </a:endParaRPr>
        </a:p>
      </dsp:txBody>
      <dsp:txXfrm>
        <a:off x="3239587" y="642207"/>
        <a:ext cx="2945079" cy="1767047"/>
      </dsp:txXfrm>
    </dsp:sp>
    <dsp:sp modelId="{A63A8C61-9377-44F2-A623-216117BE884A}">
      <dsp:nvSpPr>
        <dsp:cNvPr id="0" name=""/>
        <dsp:cNvSpPr/>
      </dsp:nvSpPr>
      <dsp:spPr>
        <a:xfrm>
          <a:off x="6442597" y="642207"/>
          <a:ext cx="2945079" cy="17670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Note length of rib cage and length of  loin.</a:t>
          </a:r>
        </a:p>
      </dsp:txBody>
      <dsp:txXfrm>
        <a:off x="6442597" y="642207"/>
        <a:ext cx="2945079" cy="1767047"/>
      </dsp:txXfrm>
    </dsp:sp>
    <dsp:sp modelId="{EC9319CA-2DAE-474D-ADDE-1E786A089780}">
      <dsp:nvSpPr>
        <dsp:cNvPr id="0" name=""/>
        <dsp:cNvSpPr/>
      </dsp:nvSpPr>
      <dsp:spPr>
        <a:xfrm>
          <a:off x="0" y="2704364"/>
          <a:ext cx="2945079" cy="17670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solidFill>
                <a:schemeClr val="tx1"/>
              </a:solidFill>
            </a:rPr>
            <a:t>Dips or roached toplines are not desirable</a:t>
          </a:r>
          <a:r>
            <a:rPr lang="en-US" sz="1600" b="0" i="0" kern="1200" baseline="0" dirty="0">
              <a:solidFill>
                <a:schemeClr val="tx1"/>
              </a:solidFill>
            </a:rPr>
            <a:t>. </a:t>
          </a:r>
          <a:endParaRPr lang="en-US" sz="1600" kern="1200" dirty="0">
            <a:solidFill>
              <a:schemeClr val="tx1"/>
            </a:solidFill>
          </a:endParaRPr>
        </a:p>
      </dsp:txBody>
      <dsp:txXfrm>
        <a:off x="0" y="2704364"/>
        <a:ext cx="2945079" cy="1767047"/>
      </dsp:txXfrm>
    </dsp:sp>
    <dsp:sp modelId="{FC818AC9-54E4-4C48-B164-A2D5FE1C5400}">
      <dsp:nvSpPr>
        <dsp:cNvPr id="0" name=""/>
        <dsp:cNvSpPr/>
      </dsp:nvSpPr>
      <dsp:spPr>
        <a:xfrm>
          <a:off x="3239587" y="2713500"/>
          <a:ext cx="2945079" cy="17670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solidFill>
                <a:schemeClr val="tx1"/>
              </a:solidFill>
            </a:rPr>
            <a:t>A puppy who displays a roached back (a back with an arch in it) will likely have a poor rear as an adult.</a:t>
          </a:r>
          <a:endParaRPr lang="en-US" sz="1400" kern="1200" dirty="0">
            <a:solidFill>
              <a:schemeClr val="tx1"/>
            </a:solidFill>
          </a:endParaRPr>
        </a:p>
      </dsp:txBody>
      <dsp:txXfrm>
        <a:off x="3239587" y="2713500"/>
        <a:ext cx="2945079" cy="1767047"/>
      </dsp:txXfrm>
    </dsp:sp>
    <dsp:sp modelId="{CB54D7EA-CC65-476C-99B0-628705AABE03}">
      <dsp:nvSpPr>
        <dsp:cNvPr id="0" name=""/>
        <dsp:cNvSpPr/>
      </dsp:nvSpPr>
      <dsp:spPr>
        <a:xfrm>
          <a:off x="6479175" y="2704364"/>
          <a:ext cx="2945079" cy="17670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solidFill>
                <a:schemeClr val="tx1"/>
              </a:solidFill>
            </a:rPr>
            <a:t>(</a:t>
          </a:r>
          <a:r>
            <a:rPr lang="en-US" sz="1400" b="0" i="0" kern="1200" baseline="0" dirty="0">
              <a:solidFill>
                <a:schemeClr val="tx1"/>
              </a:solidFill>
            </a:rPr>
            <a:t>Don't confuse an arch of back with an arch of loin! An arch in the back occurs over the rib vertebra</a:t>
          </a:r>
          <a:r>
            <a:rPr lang="en-US" sz="1600" b="0" i="0" kern="1200" baseline="0" dirty="0">
              <a:solidFill>
                <a:schemeClr val="tx1"/>
              </a:solidFill>
            </a:rPr>
            <a:t>.) </a:t>
          </a:r>
          <a:endParaRPr lang="en-US" sz="1600" kern="1200" dirty="0">
            <a:solidFill>
              <a:schemeClr val="tx1"/>
            </a:solidFill>
          </a:endParaRPr>
        </a:p>
      </dsp:txBody>
      <dsp:txXfrm>
        <a:off x="6479175" y="2704364"/>
        <a:ext cx="2945079" cy="1767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F9921-E267-47DD-8C8F-8224F9301A9D}">
      <dsp:nvSpPr>
        <dsp:cNvPr id="0" name=""/>
        <dsp:cNvSpPr/>
      </dsp:nvSpPr>
      <dsp:spPr>
        <a:xfrm>
          <a:off x="0" y="33556"/>
          <a:ext cx="8555065" cy="1123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As one of the last areas to develop on a dog is the croup, which is formed by the pelvic bone and the muscles that overlay it</a:t>
          </a:r>
          <a:r>
            <a:rPr lang="en-US" sz="1400" kern="1200" dirty="0">
              <a:solidFill>
                <a:schemeClr val="tx1"/>
              </a:solidFill>
            </a:rPr>
            <a:t>.</a:t>
          </a:r>
          <a:r>
            <a:rPr lang="en-US" sz="1400" b="0" i="0" kern="1200" dirty="0">
              <a:solidFill>
                <a:schemeClr val="tx1"/>
              </a:solidFill>
            </a:rPr>
            <a:t> </a:t>
          </a:r>
          <a:r>
            <a:rPr lang="en-US" sz="1400" kern="1200" dirty="0">
              <a:solidFill>
                <a:schemeClr val="tx1"/>
              </a:solidFill>
            </a:rPr>
            <a:t>The</a:t>
          </a:r>
          <a:r>
            <a:rPr lang="en-US" sz="1400" b="0" i="0" kern="1200" dirty="0">
              <a:solidFill>
                <a:schemeClr val="tx1"/>
              </a:solidFill>
            </a:rPr>
            <a:t> tail set is influenced by the angle and length of the croup and is why it changes as the dog matures</a:t>
          </a:r>
          <a:r>
            <a:rPr lang="en-US" sz="1400" b="0" i="0" kern="1200" dirty="0">
              <a:solidFill>
                <a:schemeClr val="accent4">
                  <a:lumMod val="50000"/>
                </a:schemeClr>
              </a:solidFill>
            </a:rPr>
            <a:t>.</a:t>
          </a:r>
          <a:endParaRPr lang="en-US" sz="1400" kern="1200" dirty="0">
            <a:solidFill>
              <a:schemeClr val="accent4">
                <a:lumMod val="50000"/>
              </a:schemeClr>
            </a:solidFill>
          </a:endParaRPr>
        </a:p>
      </dsp:txBody>
      <dsp:txXfrm>
        <a:off x="54830" y="88386"/>
        <a:ext cx="8445405" cy="1013540"/>
      </dsp:txXfrm>
    </dsp:sp>
    <dsp:sp modelId="{79C9B58D-4E2E-430A-9E2B-D2777336569B}">
      <dsp:nvSpPr>
        <dsp:cNvPr id="0" name=""/>
        <dsp:cNvSpPr/>
      </dsp:nvSpPr>
      <dsp:spPr>
        <a:xfrm>
          <a:off x="0" y="1329556"/>
          <a:ext cx="8555065" cy="1123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In</a:t>
          </a:r>
          <a:r>
            <a:rPr lang="en-US" sz="1400" kern="1200" dirty="0">
              <a:solidFill>
                <a:schemeClr val="tx1"/>
              </a:solidFill>
            </a:rPr>
            <a:t> 7-</a:t>
          </a:r>
          <a:r>
            <a:rPr lang="en-US" sz="1400" b="0" i="0" kern="1200" dirty="0">
              <a:solidFill>
                <a:schemeClr val="tx1"/>
              </a:solidFill>
            </a:rPr>
            <a:t> 8-week-old puppies, I don’t want to see much arch in the loin. I find that as</a:t>
          </a:r>
          <a:r>
            <a:rPr lang="en-US" sz="1400" kern="1200" dirty="0">
              <a:solidFill>
                <a:schemeClr val="tx1"/>
              </a:solidFill>
            </a:rPr>
            <a:t> </a:t>
          </a:r>
          <a:r>
            <a:rPr lang="en-US" sz="1400" b="0" i="0" kern="1200" dirty="0">
              <a:solidFill>
                <a:schemeClr val="tx1"/>
              </a:solidFill>
            </a:rPr>
            <a:t> pups mature and their loins get muscular and develop, the croup will take on the correct look. (Slightly sloping).</a:t>
          </a:r>
          <a:endParaRPr lang="en-US" sz="1400" kern="1200" dirty="0">
            <a:solidFill>
              <a:schemeClr val="tx1"/>
            </a:solidFill>
          </a:endParaRPr>
        </a:p>
      </dsp:txBody>
      <dsp:txXfrm>
        <a:off x="54830" y="1384386"/>
        <a:ext cx="8445405" cy="1013540"/>
      </dsp:txXfrm>
    </dsp:sp>
    <dsp:sp modelId="{E63DCECA-49CF-4D09-95D2-3D87CBA2AA37}">
      <dsp:nvSpPr>
        <dsp:cNvPr id="0" name=""/>
        <dsp:cNvSpPr/>
      </dsp:nvSpPr>
      <dsp:spPr>
        <a:xfrm>
          <a:off x="0" y="2661352"/>
          <a:ext cx="8555065" cy="1123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If I see a 7- 8-week-old pup who appears to have the correct "adult" look to their croup and tail set, they will have too low a tail set and possibly too much tilt to the croup as an adult.(A dog can have a correct croup and still have a tail set that is too low).</a:t>
          </a:r>
          <a:endParaRPr lang="en-US" sz="1400" kern="1200" dirty="0">
            <a:solidFill>
              <a:schemeClr val="tx1"/>
            </a:solidFill>
          </a:endParaRPr>
        </a:p>
      </dsp:txBody>
      <dsp:txXfrm>
        <a:off x="54830" y="2716182"/>
        <a:ext cx="8445405" cy="1013540"/>
      </dsp:txXfrm>
    </dsp:sp>
    <dsp:sp modelId="{A4DFD158-91D0-4235-B4D8-47FB81861044}">
      <dsp:nvSpPr>
        <dsp:cNvPr id="0" name=""/>
        <dsp:cNvSpPr/>
      </dsp:nvSpPr>
      <dsp:spPr>
        <a:xfrm>
          <a:off x="0" y="3921556"/>
          <a:ext cx="8555065" cy="1123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If you cannot </a:t>
          </a:r>
          <a:r>
            <a:rPr lang="en-US" sz="1400" b="0" i="0" kern="1200" dirty="0">
              <a:solidFill>
                <a:schemeClr val="tx1"/>
              </a:solidFill>
            </a:rPr>
            <a:t>see the tail set</a:t>
          </a:r>
          <a:r>
            <a:rPr lang="en-US" sz="1400" kern="1200" dirty="0">
              <a:solidFill>
                <a:schemeClr val="tx1"/>
              </a:solidFill>
            </a:rPr>
            <a:t>,</a:t>
          </a:r>
          <a:r>
            <a:rPr lang="en-US" sz="1400" b="0" i="0" kern="1200" dirty="0">
              <a:solidFill>
                <a:schemeClr val="tx1"/>
              </a:solidFill>
            </a:rPr>
            <a:t> </a:t>
          </a:r>
          <a:r>
            <a:rPr lang="en-US" sz="1400" kern="1200" dirty="0">
              <a:solidFill>
                <a:schemeClr val="tx1"/>
              </a:solidFill>
            </a:rPr>
            <a:t>here’s</a:t>
          </a:r>
          <a:r>
            <a:rPr lang="en-US" sz="1400" b="0" i="0" kern="1200" dirty="0">
              <a:solidFill>
                <a:schemeClr val="tx1"/>
              </a:solidFill>
            </a:rPr>
            <a:t> a trick</a:t>
          </a:r>
          <a:r>
            <a:rPr lang="en-US" sz="1400" kern="1200" dirty="0">
              <a:solidFill>
                <a:schemeClr val="tx1"/>
              </a:solidFill>
            </a:rPr>
            <a:t>:   </a:t>
          </a:r>
          <a:r>
            <a:rPr lang="en-US" sz="1400" b="0" i="0" kern="1200" dirty="0">
              <a:solidFill>
                <a:schemeClr val="tx1"/>
              </a:solidFill>
            </a:rPr>
            <a:t>look for a slight "shelf" behind the tail set. The point just below and behind the tail base is the ischium / point of the buttocks/ end of the pelvic bone. If this is not clearly visible, the dog's tail set is too low.</a:t>
          </a:r>
          <a:r>
            <a:rPr lang="en-US" sz="1400" kern="1200" dirty="0">
              <a:solidFill>
                <a:schemeClr val="tx1"/>
              </a:solidFill>
            </a:rPr>
            <a:t> </a:t>
          </a:r>
        </a:p>
      </dsp:txBody>
      <dsp:txXfrm>
        <a:off x="54830" y="3976386"/>
        <a:ext cx="8445405" cy="101354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7B885-070C-41F0-A2A6-545AF2F55245}"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3FDE0-E6AE-4836-96A4-DD33575D4316}" type="slidenum">
              <a:rPr lang="en-US" smtClean="0"/>
              <a:t>‹#›</a:t>
            </a:fld>
            <a:endParaRPr lang="en-US"/>
          </a:p>
        </p:txBody>
      </p:sp>
    </p:spTree>
    <p:extLst>
      <p:ext uri="{BB962C8B-B14F-4D97-AF65-F5344CB8AC3E}">
        <p14:creationId xmlns:p14="http://schemas.microsoft.com/office/powerpoint/2010/main" val="10797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3FDE0-E6AE-4836-96A4-DD33575D4316}" type="slidenum">
              <a:rPr lang="en-US" smtClean="0"/>
              <a:t>8</a:t>
            </a:fld>
            <a:endParaRPr lang="en-US"/>
          </a:p>
        </p:txBody>
      </p:sp>
    </p:spTree>
    <p:extLst>
      <p:ext uri="{BB962C8B-B14F-4D97-AF65-F5344CB8AC3E}">
        <p14:creationId xmlns:p14="http://schemas.microsoft.com/office/powerpoint/2010/main" val="53200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3FDE0-E6AE-4836-96A4-DD33575D4316}" type="slidenum">
              <a:rPr lang="en-US" smtClean="0"/>
              <a:t>10</a:t>
            </a:fld>
            <a:endParaRPr lang="en-US"/>
          </a:p>
        </p:txBody>
      </p:sp>
    </p:spTree>
    <p:extLst>
      <p:ext uri="{BB962C8B-B14F-4D97-AF65-F5344CB8AC3E}">
        <p14:creationId xmlns:p14="http://schemas.microsoft.com/office/powerpoint/2010/main" val="3193272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3FDE0-E6AE-4836-96A4-DD33575D4316}" type="slidenum">
              <a:rPr lang="en-US" smtClean="0"/>
              <a:t>13</a:t>
            </a:fld>
            <a:endParaRPr lang="en-US"/>
          </a:p>
        </p:txBody>
      </p:sp>
    </p:spTree>
    <p:extLst>
      <p:ext uri="{BB962C8B-B14F-4D97-AF65-F5344CB8AC3E}">
        <p14:creationId xmlns:p14="http://schemas.microsoft.com/office/powerpoint/2010/main" val="51437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03FDE0-E6AE-4836-96A4-DD33575D4316}" type="slidenum">
              <a:rPr lang="en-US" smtClean="0"/>
              <a:t>44</a:t>
            </a:fld>
            <a:endParaRPr lang="en-US"/>
          </a:p>
        </p:txBody>
      </p:sp>
    </p:spTree>
    <p:extLst>
      <p:ext uri="{BB962C8B-B14F-4D97-AF65-F5344CB8AC3E}">
        <p14:creationId xmlns:p14="http://schemas.microsoft.com/office/powerpoint/2010/main" val="3450505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92FBABCC-75EF-4004-B4D2-505681EDAFB6}" type="slidenum">
              <a:rPr lang="en-US" smtClean="0"/>
              <a:t>‹#›</a:t>
            </a:fld>
            <a:endParaRPr lang="en-US"/>
          </a:p>
        </p:txBody>
      </p:sp>
    </p:spTree>
    <p:extLst>
      <p:ext uri="{BB962C8B-B14F-4D97-AF65-F5344CB8AC3E}">
        <p14:creationId xmlns:p14="http://schemas.microsoft.com/office/powerpoint/2010/main" val="164493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FBE95F-71C3-45FD-BD50-131867104D6A}"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173432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12869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250455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1762312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2FBE95F-71C3-45FD-BD50-131867104D6A}"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2744384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2FBE95F-71C3-45FD-BD50-131867104D6A}"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4027701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29441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40968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324774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FBE95F-71C3-45FD-BD50-131867104D6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368792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FBE95F-71C3-45FD-BD50-131867104D6A}"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232763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FBE95F-71C3-45FD-BD50-131867104D6A}"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300450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FBE95F-71C3-45FD-BD50-131867104D6A}"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1096510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FBE95F-71C3-45FD-BD50-131867104D6A}"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240020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FBE95F-71C3-45FD-BD50-131867104D6A}"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1930316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FBE95F-71C3-45FD-BD50-131867104D6A}"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2FBABCC-75EF-4004-B4D2-505681EDAFB6}" type="slidenum">
              <a:rPr lang="en-US" smtClean="0"/>
              <a:t>‹#›</a:t>
            </a:fld>
            <a:endParaRPr lang="en-US"/>
          </a:p>
        </p:txBody>
      </p:sp>
    </p:spTree>
    <p:extLst>
      <p:ext uri="{BB962C8B-B14F-4D97-AF65-F5344CB8AC3E}">
        <p14:creationId xmlns:p14="http://schemas.microsoft.com/office/powerpoint/2010/main" val="31402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E2FBE95F-71C3-45FD-BD50-131867104D6A}" type="datetimeFigureOut">
              <a:rPr lang="en-US" smtClean="0"/>
              <a:t>2/9/2023</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2FBABCC-75EF-4004-B4D2-505681EDAFB6}" type="slidenum">
              <a:rPr lang="en-US" smtClean="0"/>
              <a:t>‹#›</a:t>
            </a:fld>
            <a:endParaRPr lang="en-US"/>
          </a:p>
        </p:txBody>
      </p:sp>
    </p:spTree>
    <p:extLst>
      <p:ext uri="{BB962C8B-B14F-4D97-AF65-F5344CB8AC3E}">
        <p14:creationId xmlns:p14="http://schemas.microsoft.com/office/powerpoint/2010/main" val="39477626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9E07-B922-4472-87F9-EF4B874DD3BB}"/>
              </a:ext>
            </a:extLst>
          </p:cNvPr>
          <p:cNvSpPr>
            <a:spLocks noGrp="1"/>
          </p:cNvSpPr>
          <p:nvPr>
            <p:ph type="ctrTitle"/>
          </p:nvPr>
        </p:nvSpPr>
        <p:spPr/>
        <p:txBody>
          <a:bodyPr/>
          <a:lstStyle/>
          <a:p>
            <a:pPr algn="ctr"/>
            <a:r>
              <a:rPr lang="en-US" dirty="0"/>
              <a:t>Rottweiler Puppy Evaluation</a:t>
            </a:r>
          </a:p>
        </p:txBody>
      </p:sp>
      <p:sp>
        <p:nvSpPr>
          <p:cNvPr id="3" name="Subtitle 2">
            <a:extLst>
              <a:ext uri="{FF2B5EF4-FFF2-40B4-BE49-F238E27FC236}">
                <a16:creationId xmlns:a16="http://schemas.microsoft.com/office/drawing/2014/main" id="{CA7EB7A3-32C4-4F29-B4D3-4C67A06307AA}"/>
              </a:ext>
            </a:extLst>
          </p:cNvPr>
          <p:cNvSpPr>
            <a:spLocks noGrp="1"/>
          </p:cNvSpPr>
          <p:nvPr>
            <p:ph type="subTitle" idx="1"/>
          </p:nvPr>
        </p:nvSpPr>
        <p:spPr/>
        <p:txBody>
          <a:bodyPr/>
          <a:lstStyle/>
          <a:p>
            <a:pPr algn="ctr"/>
            <a:r>
              <a:rPr lang="en-US" b="1">
                <a:solidFill>
                  <a:schemeClr val="tx1"/>
                </a:solidFill>
              </a:rPr>
              <a:t>Advice on evaluating your litter.</a:t>
            </a:r>
          </a:p>
        </p:txBody>
      </p:sp>
    </p:spTree>
    <p:extLst>
      <p:ext uri="{BB962C8B-B14F-4D97-AF65-F5344CB8AC3E}">
        <p14:creationId xmlns:p14="http://schemas.microsoft.com/office/powerpoint/2010/main" val="440551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4935B-2DAE-3215-F748-4A879E901302}"/>
              </a:ext>
            </a:extLst>
          </p:cNvPr>
          <p:cNvPicPr>
            <a:picLocks noChangeAspect="1"/>
          </p:cNvPicPr>
          <p:nvPr/>
        </p:nvPicPr>
        <p:blipFill>
          <a:blip r:embed="rId3"/>
          <a:stretch>
            <a:fillRect/>
          </a:stretch>
        </p:blipFill>
        <p:spPr>
          <a:xfrm>
            <a:off x="3007172" y="2207135"/>
            <a:ext cx="4603594" cy="3174892"/>
          </a:xfrm>
          <a:prstGeom prst="rect">
            <a:avLst/>
          </a:prstGeom>
          <a:ln w="38100">
            <a:solidFill>
              <a:schemeClr val="tx2"/>
            </a:solidFill>
          </a:ln>
        </p:spPr>
      </p:pic>
      <p:sp>
        <p:nvSpPr>
          <p:cNvPr id="2" name="TextBox 1">
            <a:extLst>
              <a:ext uri="{FF2B5EF4-FFF2-40B4-BE49-F238E27FC236}">
                <a16:creationId xmlns:a16="http://schemas.microsoft.com/office/drawing/2014/main" id="{C48F0E39-7BED-432E-9C46-795F75B4BF95}"/>
              </a:ext>
            </a:extLst>
          </p:cNvPr>
          <p:cNvSpPr txBox="1"/>
          <p:nvPr/>
        </p:nvSpPr>
        <p:spPr>
          <a:xfrm>
            <a:off x="3007173" y="783475"/>
            <a:ext cx="4603592" cy="1384995"/>
          </a:xfrm>
          <a:prstGeom prst="rect">
            <a:avLst/>
          </a:prstGeom>
          <a:solidFill>
            <a:schemeClr val="accent1"/>
          </a:solidFill>
          <a:ln w="57150">
            <a:solidFill>
              <a:schemeClr val="tx2"/>
            </a:solidFill>
          </a:ln>
        </p:spPr>
        <p:txBody>
          <a:bodyPr wrap="square" lIns="91440" tIns="45720" rIns="91440" bIns="45720" rtlCol="0" anchor="t">
            <a:spAutoFit/>
          </a:bodyPr>
          <a:lstStyle/>
          <a:p>
            <a:r>
              <a:rPr lang="en-US" sz="1400" dirty="0"/>
              <a:t>Look at the puppies at 7 weeks….and again at 8 weeks.</a:t>
            </a:r>
          </a:p>
          <a:p>
            <a:r>
              <a:rPr lang="en-US" sz="1400" dirty="0"/>
              <a:t>It is important to “picture” what a typical puppy looks like at these ages.</a:t>
            </a:r>
          </a:p>
          <a:p>
            <a:r>
              <a:rPr lang="en-US" sz="1400" dirty="0"/>
              <a:t>This is helpful when comparing size, bone, substance and maturity at these ages.</a:t>
            </a:r>
          </a:p>
        </p:txBody>
      </p:sp>
      <p:sp>
        <p:nvSpPr>
          <p:cNvPr id="5" name="TextBox 4">
            <a:extLst>
              <a:ext uri="{FF2B5EF4-FFF2-40B4-BE49-F238E27FC236}">
                <a16:creationId xmlns:a16="http://schemas.microsoft.com/office/drawing/2014/main" id="{9F930E77-4BA7-42C5-8C3A-287E8C20D52F}"/>
              </a:ext>
            </a:extLst>
          </p:cNvPr>
          <p:cNvSpPr txBox="1"/>
          <p:nvPr/>
        </p:nvSpPr>
        <p:spPr>
          <a:xfrm>
            <a:off x="3007172" y="5402209"/>
            <a:ext cx="4603593" cy="523220"/>
          </a:xfrm>
          <a:prstGeom prst="rect">
            <a:avLst/>
          </a:prstGeom>
          <a:solidFill>
            <a:schemeClr val="accent1"/>
          </a:solidFill>
          <a:ln w="57150">
            <a:solidFill>
              <a:schemeClr val="tx2"/>
            </a:solidFill>
          </a:ln>
        </p:spPr>
        <p:txBody>
          <a:bodyPr wrap="square" lIns="91440" tIns="45720" rIns="91440" bIns="45720" rtlCol="0" anchor="t">
            <a:spAutoFit/>
          </a:bodyPr>
          <a:lstStyle/>
          <a:p>
            <a:r>
              <a:rPr lang="en-US" sz="1400" b="0" i="0" dirty="0">
                <a:solidFill>
                  <a:srgbClr val="050505"/>
                </a:solidFill>
                <a:effectLst/>
                <a:latin typeface="Segoe UI Historic"/>
                <a:ea typeface="Segoe UI Historic"/>
                <a:cs typeface="Segoe UI Historic"/>
              </a:rPr>
              <a:t>Also look for a puppy that stands </a:t>
            </a:r>
            <a:r>
              <a:rPr lang="en-US" sz="1400" dirty="0">
                <a:solidFill>
                  <a:srgbClr val="050505"/>
                </a:solidFill>
                <a:latin typeface="Segoe UI Historic"/>
                <a:ea typeface="Segoe UI Historic"/>
                <a:cs typeface="Segoe UI Historic"/>
              </a:rPr>
              <a:t>square</a:t>
            </a:r>
            <a:r>
              <a:rPr lang="en-US" sz="1400" b="0" i="0" dirty="0">
                <a:solidFill>
                  <a:srgbClr val="050505"/>
                </a:solidFill>
                <a:effectLst/>
                <a:latin typeface="Segoe UI Historic"/>
                <a:ea typeface="Segoe UI Historic"/>
                <a:cs typeface="Segoe UI Historic"/>
              </a:rPr>
              <a:t> in a balanced position when they are attentive to something. </a:t>
            </a:r>
            <a:endParaRPr lang="en-US" sz="1400" dirty="0">
              <a:latin typeface="Segoe UI Historic"/>
              <a:ea typeface="Segoe UI Historic"/>
              <a:cs typeface="Segoe UI Historic"/>
            </a:endParaRPr>
          </a:p>
        </p:txBody>
      </p:sp>
    </p:spTree>
    <p:extLst>
      <p:ext uri="{BB962C8B-B14F-4D97-AF65-F5344CB8AC3E}">
        <p14:creationId xmlns:p14="http://schemas.microsoft.com/office/powerpoint/2010/main" val="97397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extBox 1">
            <a:extLst>
              <a:ext uri="{FF2B5EF4-FFF2-40B4-BE49-F238E27FC236}">
                <a16:creationId xmlns:a16="http://schemas.microsoft.com/office/drawing/2014/main" id="{5E6300A4-072C-48F1-AE81-51CE14D401DE}"/>
              </a:ext>
            </a:extLst>
          </p:cNvPr>
          <p:cNvSpPr txBox="1"/>
          <p:nvPr/>
        </p:nvSpPr>
        <p:spPr>
          <a:xfrm>
            <a:off x="4488495" y="562914"/>
            <a:ext cx="5613553" cy="5773470"/>
          </a:xfrm>
          <a:prstGeom prst="rect">
            <a:avLst/>
          </a:prstGeom>
          <a:solidFill>
            <a:schemeClr val="accent1"/>
          </a:solidFill>
          <a:ln w="38100">
            <a:solidFill>
              <a:schemeClr val="tx1"/>
            </a:solidFill>
          </a:ln>
        </p:spPr>
        <p:txBody>
          <a:bodyPr vert="horz" lIns="91440" tIns="45720" rIns="91440" bIns="45720" rtlCol="0" anchor="ctr">
            <a:noAutofit/>
          </a:bodyPr>
          <a:lstStyle/>
          <a:p>
            <a:pPr>
              <a:lnSpc>
                <a:spcPct val="90000"/>
              </a:lnSpc>
              <a:spcBef>
                <a:spcPts val="1000"/>
              </a:spcBef>
              <a:buClr>
                <a:schemeClr val="accent1"/>
              </a:buClr>
              <a:buSzPct val="80000"/>
              <a:buFont typeface="Wingdings 3" charset="2"/>
              <a:buChar char=""/>
            </a:pPr>
            <a:r>
              <a:rPr lang="en-US" sz="1400" dirty="0"/>
              <a:t>Once on the table you should be looking for:</a:t>
            </a:r>
          </a:p>
          <a:p>
            <a:pPr>
              <a:lnSpc>
                <a:spcPct val="90000"/>
              </a:lnSpc>
              <a:spcBef>
                <a:spcPts val="1000"/>
              </a:spcBef>
              <a:buClr>
                <a:schemeClr val="accent1"/>
              </a:buClr>
              <a:buSzPct val="80000"/>
              <a:buFont typeface="Wingdings 3" charset="2"/>
              <a:buChar char=""/>
            </a:pPr>
            <a:endParaRPr lang="en-US" sz="1400" dirty="0"/>
          </a:p>
          <a:p>
            <a:pPr marL="342900" indent="-342900">
              <a:lnSpc>
                <a:spcPct val="90000"/>
              </a:lnSpc>
              <a:spcBef>
                <a:spcPts val="1000"/>
              </a:spcBef>
              <a:buClr>
                <a:schemeClr val="accent1"/>
              </a:buClr>
              <a:buSzPct val="80000"/>
              <a:buFont typeface="Wingdings 3" charset="2"/>
              <a:buChar char=""/>
            </a:pPr>
            <a:r>
              <a:rPr lang="en-US" sz="1400" dirty="0"/>
              <a:t>Overall balance and harmony</a:t>
            </a:r>
          </a:p>
          <a:p>
            <a:pPr marL="342900" indent="-342900">
              <a:lnSpc>
                <a:spcPct val="90000"/>
              </a:lnSpc>
              <a:spcBef>
                <a:spcPts val="1000"/>
              </a:spcBef>
              <a:buClr>
                <a:schemeClr val="accent1"/>
              </a:buClr>
              <a:buSzPct val="80000"/>
              <a:buFont typeface="Wingdings 3" charset="2"/>
              <a:buChar char=""/>
            </a:pPr>
            <a:r>
              <a:rPr lang="en-US" sz="1400" dirty="0"/>
              <a:t>A nice head</a:t>
            </a:r>
          </a:p>
          <a:p>
            <a:pPr marL="342900" indent="-342900">
              <a:lnSpc>
                <a:spcPct val="90000"/>
              </a:lnSpc>
              <a:spcBef>
                <a:spcPts val="1000"/>
              </a:spcBef>
              <a:buClr>
                <a:schemeClr val="accent1"/>
              </a:buClr>
              <a:buSzPct val="80000"/>
              <a:buFont typeface="Wingdings 3" charset="2"/>
              <a:buChar char=""/>
            </a:pPr>
            <a:r>
              <a:rPr lang="en-US" sz="1400" dirty="0"/>
              <a:t>A smooth puppy overall.  And for sure no wrinkles over the shoulder!</a:t>
            </a:r>
          </a:p>
          <a:p>
            <a:pPr marL="342900" indent="-342900">
              <a:lnSpc>
                <a:spcPct val="90000"/>
              </a:lnSpc>
              <a:spcBef>
                <a:spcPts val="1000"/>
              </a:spcBef>
              <a:buClr>
                <a:schemeClr val="accent1"/>
              </a:buClr>
              <a:buSzPct val="80000"/>
              <a:buFont typeface="Wingdings 3" charset="2"/>
              <a:buChar char=""/>
            </a:pPr>
            <a:r>
              <a:rPr lang="en-US" sz="1400" dirty="0"/>
              <a:t>A dead level topline from the withers to the tail.</a:t>
            </a:r>
          </a:p>
          <a:p>
            <a:pPr marL="342900" indent="-342900">
              <a:lnSpc>
                <a:spcPct val="90000"/>
              </a:lnSpc>
              <a:spcBef>
                <a:spcPts val="1000"/>
              </a:spcBef>
              <a:buClr>
                <a:schemeClr val="accent1"/>
              </a:buClr>
              <a:buSzPct val="80000"/>
              <a:buFont typeface="Wingdings 3" charset="2"/>
              <a:buChar char=""/>
            </a:pPr>
            <a:r>
              <a:rPr lang="en-US" sz="1400" dirty="0"/>
              <a:t>A tail that is "set on" right.</a:t>
            </a:r>
          </a:p>
          <a:p>
            <a:pPr marL="342900" indent="-342900">
              <a:lnSpc>
                <a:spcPct val="90000"/>
              </a:lnSpc>
              <a:spcBef>
                <a:spcPts val="1000"/>
              </a:spcBef>
              <a:buClr>
                <a:schemeClr val="accent1"/>
              </a:buClr>
              <a:buSzPct val="80000"/>
              <a:buFont typeface="Wingdings 3" charset="2"/>
              <a:buChar char=""/>
            </a:pPr>
            <a:r>
              <a:rPr lang="en-US" sz="1400" dirty="0"/>
              <a:t>Look for the front assembly to be very angulated. Also note the length of the upper arm and placement.  Straight upper arms, short upper arms or combination of both, are becoming a serious problem in our breed.</a:t>
            </a:r>
          </a:p>
          <a:p>
            <a:pPr marL="342900" indent="-342900">
              <a:lnSpc>
                <a:spcPct val="90000"/>
              </a:lnSpc>
              <a:spcBef>
                <a:spcPts val="1000"/>
              </a:spcBef>
              <a:buClr>
                <a:schemeClr val="accent1"/>
              </a:buClr>
              <a:buSzPct val="80000"/>
              <a:buFont typeface="Wingdings 3" charset="2"/>
              <a:buChar char=""/>
            </a:pPr>
            <a:r>
              <a:rPr lang="en-US" sz="1400" dirty="0"/>
              <a:t>If the puppy is straight or shows the upper arm angle that is “just acceptable” as he becomes an adult---most often the upper arm will be straight once the puppy is mature.</a:t>
            </a:r>
          </a:p>
          <a:p>
            <a:pPr marL="342900" indent="-342900">
              <a:lnSpc>
                <a:spcPct val="90000"/>
              </a:lnSpc>
              <a:spcBef>
                <a:spcPts val="1000"/>
              </a:spcBef>
              <a:buClr>
                <a:schemeClr val="accent1"/>
              </a:buClr>
              <a:buSzPct val="80000"/>
              <a:buFont typeface="Wingdings 3" charset="2"/>
              <a:buChar char=""/>
            </a:pPr>
            <a:r>
              <a:rPr lang="en-US" sz="1400" dirty="0"/>
              <a:t>The angulation (both front and rear assemblies) will get steeper in most blood lines.  A few lines stay the same and even fewer seem to get more angles.  But usually, 90 percent of the blood lines will lose angulation as they mature.  So, look for front assemblies that are angulated properly—even to extreme, if possible.  This is the one serious mistake most breeders make when evaluating puppies.</a:t>
            </a:r>
          </a:p>
        </p:txBody>
      </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3" name="Star: 5 Points 2">
            <a:extLst>
              <a:ext uri="{FF2B5EF4-FFF2-40B4-BE49-F238E27FC236}">
                <a16:creationId xmlns:a16="http://schemas.microsoft.com/office/drawing/2014/main" id="{4F15C655-9516-4A0A-AE9D-D776F6627FD7}"/>
              </a:ext>
            </a:extLst>
          </p:cNvPr>
          <p:cNvSpPr/>
          <p:nvPr/>
        </p:nvSpPr>
        <p:spPr>
          <a:xfrm>
            <a:off x="9841425" y="1441342"/>
            <a:ext cx="914400" cy="914400"/>
          </a:xfrm>
          <a:prstGeom prst="star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og, grass, mammal, outdoor&#10;&#10;Description automatically generated">
            <a:extLst>
              <a:ext uri="{FF2B5EF4-FFF2-40B4-BE49-F238E27FC236}">
                <a16:creationId xmlns:a16="http://schemas.microsoft.com/office/drawing/2014/main" id="{986E9849-57BC-4A13-8B8A-269159C87898}"/>
              </a:ext>
            </a:extLst>
          </p:cNvPr>
          <p:cNvPicPr>
            <a:picLocks noChangeAspect="1"/>
          </p:cNvPicPr>
          <p:nvPr/>
        </p:nvPicPr>
        <p:blipFill rotWithShape="1">
          <a:blip r:embed="rId3">
            <a:extLst>
              <a:ext uri="{28A0092B-C50C-407E-A947-70E740481C1C}">
                <a14:useLocalDpi xmlns:a14="http://schemas.microsoft.com/office/drawing/2010/main" val="0"/>
              </a:ext>
            </a:extLst>
          </a:blip>
          <a:srcRect l="6529" t="4377" r="19469" b="7160"/>
          <a:stretch/>
        </p:blipFill>
        <p:spPr>
          <a:xfrm>
            <a:off x="774147" y="600180"/>
            <a:ext cx="3658238" cy="2937597"/>
          </a:xfrm>
          <a:prstGeom prst="rect">
            <a:avLst/>
          </a:prstGeom>
          <a:ln w="38100">
            <a:solidFill>
              <a:schemeClr val="tx2"/>
            </a:solidFill>
          </a:ln>
        </p:spPr>
      </p:pic>
    </p:spTree>
    <p:extLst>
      <p:ext uri="{BB962C8B-B14F-4D97-AF65-F5344CB8AC3E}">
        <p14:creationId xmlns:p14="http://schemas.microsoft.com/office/powerpoint/2010/main" val="27813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19" name="Rectangle 18">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DF238062-1381-C9E8-6768-AA84E06CBDB2}"/>
              </a:ext>
            </a:extLst>
          </p:cNvPr>
          <p:cNvPicPr>
            <a:picLocks noChangeAspect="1"/>
          </p:cNvPicPr>
          <p:nvPr/>
        </p:nvPicPr>
        <p:blipFill>
          <a:blip r:embed="rId2"/>
          <a:stretch>
            <a:fillRect/>
          </a:stretch>
        </p:blipFill>
        <p:spPr>
          <a:xfrm>
            <a:off x="1029208" y="1143000"/>
            <a:ext cx="4728634" cy="4263344"/>
          </a:xfrm>
          <a:prstGeom prst="rect">
            <a:avLst/>
          </a:prstGeom>
          <a:solidFill>
            <a:schemeClr val="accent1"/>
          </a:solidFill>
        </p:spPr>
      </p:pic>
      <p:pic>
        <p:nvPicPr>
          <p:cNvPr id="5" name="Picture 4">
            <a:extLst>
              <a:ext uri="{FF2B5EF4-FFF2-40B4-BE49-F238E27FC236}">
                <a16:creationId xmlns:a16="http://schemas.microsoft.com/office/drawing/2014/main" id="{1EECBC71-B399-44AF-8348-9A1696B63370}"/>
              </a:ext>
            </a:extLst>
          </p:cNvPr>
          <p:cNvPicPr>
            <a:picLocks noChangeAspect="1"/>
          </p:cNvPicPr>
          <p:nvPr/>
        </p:nvPicPr>
        <p:blipFill>
          <a:blip r:embed="rId3"/>
          <a:stretch>
            <a:fillRect/>
          </a:stretch>
        </p:blipFill>
        <p:spPr>
          <a:xfrm>
            <a:off x="6337301" y="3195700"/>
            <a:ext cx="4728634" cy="460454"/>
          </a:xfrm>
          <a:prstGeom prst="rect">
            <a:avLst/>
          </a:prstGeom>
        </p:spPr>
      </p:pic>
      <p:pic>
        <p:nvPicPr>
          <p:cNvPr id="3" name="Picture 2" descr="A dog sitting on a person's lap&#10;&#10;Description automatically generated with medium confidence">
            <a:extLst>
              <a:ext uri="{FF2B5EF4-FFF2-40B4-BE49-F238E27FC236}">
                <a16:creationId xmlns:a16="http://schemas.microsoft.com/office/drawing/2014/main" id="{346EBA90-9FB7-923B-9079-0CFEE035B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584" y="1867742"/>
            <a:ext cx="4562475" cy="3457575"/>
          </a:xfrm>
          <a:prstGeom prst="rect">
            <a:avLst/>
          </a:prstGeom>
        </p:spPr>
      </p:pic>
    </p:spTree>
    <p:extLst>
      <p:ext uri="{BB962C8B-B14F-4D97-AF65-F5344CB8AC3E}">
        <p14:creationId xmlns:p14="http://schemas.microsoft.com/office/powerpoint/2010/main" val="196860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 name="Group 81">
            <a:extLst>
              <a:ext uri="{FF2B5EF4-FFF2-40B4-BE49-F238E27FC236}">
                <a16:creationId xmlns:a16="http://schemas.microsoft.com/office/drawing/2014/main" id="{F212D2F1-3944-4942-A23E-17C20535F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83" name="Rectangle 82">
              <a:extLst>
                <a:ext uri="{FF2B5EF4-FFF2-40B4-BE49-F238E27FC236}">
                  <a16:creationId xmlns:a16="http://schemas.microsoft.com/office/drawing/2014/main" id="{C2BD51DF-3A5A-455D-A32B-B9EB43BB62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Oval 83">
              <a:extLst>
                <a:ext uri="{FF2B5EF4-FFF2-40B4-BE49-F238E27FC236}">
                  <a16:creationId xmlns:a16="http://schemas.microsoft.com/office/drawing/2014/main" id="{1384515A-3472-4B9A-94E5-0C10F2E94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5" name="Oval 84">
              <a:extLst>
                <a:ext uri="{FF2B5EF4-FFF2-40B4-BE49-F238E27FC236}">
                  <a16:creationId xmlns:a16="http://schemas.microsoft.com/office/drawing/2014/main" id="{B126D553-ECE7-4AA9-884B-0DD8B582B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6" name="Oval 85">
              <a:extLst>
                <a:ext uri="{FF2B5EF4-FFF2-40B4-BE49-F238E27FC236}">
                  <a16:creationId xmlns:a16="http://schemas.microsoft.com/office/drawing/2014/main" id="{2D213F7E-17AD-4118-939D-4918F688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7" name="Oval 86">
              <a:extLst>
                <a:ext uri="{FF2B5EF4-FFF2-40B4-BE49-F238E27FC236}">
                  <a16:creationId xmlns:a16="http://schemas.microsoft.com/office/drawing/2014/main" id="{F344C32A-36E8-45AB-8FB2-25D57CCE2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8" name="Oval 87">
              <a:extLst>
                <a:ext uri="{FF2B5EF4-FFF2-40B4-BE49-F238E27FC236}">
                  <a16:creationId xmlns:a16="http://schemas.microsoft.com/office/drawing/2014/main" id="{87226FBE-D2E1-4443-8DDC-B722AA606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9" name="Freeform 5">
              <a:extLst>
                <a:ext uri="{FF2B5EF4-FFF2-40B4-BE49-F238E27FC236}">
                  <a16:creationId xmlns:a16="http://schemas.microsoft.com/office/drawing/2014/main" id="{F62E82E9-3C15-44FB-9474-66002AD62D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0" name="Freeform 5">
              <a:extLst>
                <a:ext uri="{FF2B5EF4-FFF2-40B4-BE49-F238E27FC236}">
                  <a16:creationId xmlns:a16="http://schemas.microsoft.com/office/drawing/2014/main" id="{26F9C1B5-D9B1-4257-93F2-70496F754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91" name="Freeform 5">
              <a:extLst>
                <a:ext uri="{FF2B5EF4-FFF2-40B4-BE49-F238E27FC236}">
                  <a16:creationId xmlns:a16="http://schemas.microsoft.com/office/drawing/2014/main" id="{3F015A23-3992-42F6-B909-29DCE7628B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2" name="Rectangle 92">
            <a:extLst>
              <a:ext uri="{FF2B5EF4-FFF2-40B4-BE49-F238E27FC236}">
                <a16:creationId xmlns:a16="http://schemas.microsoft.com/office/drawing/2014/main" id="{197C998A-4074-4935-9519-646722084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6" name="TextBox 1">
            <a:extLst>
              <a:ext uri="{FF2B5EF4-FFF2-40B4-BE49-F238E27FC236}">
                <a16:creationId xmlns:a16="http://schemas.microsoft.com/office/drawing/2014/main" id="{BA891928-B248-8DDF-7FF2-617442C2B2D5}"/>
              </a:ext>
            </a:extLst>
          </p:cNvPr>
          <p:cNvGraphicFramePr/>
          <p:nvPr>
            <p:extLst>
              <p:ext uri="{D42A27DB-BD31-4B8C-83A1-F6EECF244321}">
                <p14:modId xmlns:p14="http://schemas.microsoft.com/office/powerpoint/2010/main" val="3135580752"/>
              </p:ext>
            </p:extLst>
          </p:nvPr>
        </p:nvGraphicFramePr>
        <p:xfrm>
          <a:off x="630936" y="2286000"/>
          <a:ext cx="10797476" cy="3904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No description available.">
            <a:extLst>
              <a:ext uri="{FF2B5EF4-FFF2-40B4-BE49-F238E27FC236}">
                <a16:creationId xmlns:a16="http://schemas.microsoft.com/office/drawing/2014/main" id="{4162D115-486C-469A-696E-FB4A203501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04" t="11467" b="5873"/>
          <a:stretch/>
        </p:blipFill>
        <p:spPr bwMode="auto">
          <a:xfrm>
            <a:off x="4189541" y="539476"/>
            <a:ext cx="2407863" cy="165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50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g jumping in the air&#10;&#10;Description automatically generated">
            <a:extLst>
              <a:ext uri="{FF2B5EF4-FFF2-40B4-BE49-F238E27FC236}">
                <a16:creationId xmlns:a16="http://schemas.microsoft.com/office/drawing/2014/main" id="{422C371F-FE46-7087-3C17-04CDBB991534}"/>
              </a:ext>
            </a:extLst>
          </p:cNvPr>
          <p:cNvPicPr>
            <a:picLocks noChangeAspect="1"/>
          </p:cNvPicPr>
          <p:nvPr/>
        </p:nvPicPr>
        <p:blipFill rotWithShape="1">
          <a:blip r:embed="rId2">
            <a:extLst>
              <a:ext uri="{28A0092B-C50C-407E-A947-70E740481C1C}">
                <a14:useLocalDpi xmlns:a14="http://schemas.microsoft.com/office/drawing/2010/main" val="0"/>
              </a:ext>
            </a:extLst>
          </a:blip>
          <a:srcRect l="9181" t="2192" r="52211" b="24604"/>
          <a:stretch/>
        </p:blipFill>
        <p:spPr>
          <a:xfrm>
            <a:off x="2054592" y="1508759"/>
            <a:ext cx="1413791" cy="2624328"/>
          </a:xfrm>
          <a:prstGeom prst="rect">
            <a:avLst/>
          </a:prstGeom>
          <a:solidFill>
            <a:schemeClr val="tx2"/>
          </a:solidFill>
          <a:ln w="38100">
            <a:solidFill>
              <a:schemeClr val="tx2"/>
            </a:solidFill>
          </a:ln>
        </p:spPr>
      </p:pic>
      <p:pic>
        <p:nvPicPr>
          <p:cNvPr id="5" name="Picture 4">
            <a:extLst>
              <a:ext uri="{FF2B5EF4-FFF2-40B4-BE49-F238E27FC236}">
                <a16:creationId xmlns:a16="http://schemas.microsoft.com/office/drawing/2014/main" id="{AF9A099E-A6E0-F959-38DC-A71DB992D0BF}"/>
              </a:ext>
            </a:extLst>
          </p:cNvPr>
          <p:cNvPicPr>
            <a:picLocks noChangeAspect="1"/>
          </p:cNvPicPr>
          <p:nvPr/>
        </p:nvPicPr>
        <p:blipFill>
          <a:blip r:embed="rId3"/>
          <a:stretch>
            <a:fillRect/>
          </a:stretch>
        </p:blipFill>
        <p:spPr>
          <a:xfrm>
            <a:off x="7414293" y="1928476"/>
            <a:ext cx="967072" cy="2087825"/>
          </a:xfrm>
          <a:prstGeom prst="rect">
            <a:avLst/>
          </a:prstGeom>
          <a:ln w="57150">
            <a:solidFill>
              <a:schemeClr val="tx2"/>
            </a:solidFill>
          </a:ln>
        </p:spPr>
      </p:pic>
      <p:sp>
        <p:nvSpPr>
          <p:cNvPr id="2" name="TextBox 1">
            <a:extLst>
              <a:ext uri="{FF2B5EF4-FFF2-40B4-BE49-F238E27FC236}">
                <a16:creationId xmlns:a16="http://schemas.microsoft.com/office/drawing/2014/main" id="{DBCB6E38-0608-E512-62A5-F537E1917CB5}"/>
              </a:ext>
            </a:extLst>
          </p:cNvPr>
          <p:cNvSpPr txBox="1"/>
          <p:nvPr/>
        </p:nvSpPr>
        <p:spPr>
          <a:xfrm>
            <a:off x="1600200" y="1122032"/>
            <a:ext cx="2322576" cy="923330"/>
          </a:xfrm>
          <a:prstGeom prst="rect">
            <a:avLst/>
          </a:prstGeom>
          <a:solidFill>
            <a:schemeClr val="accent1"/>
          </a:solidFill>
          <a:ln w="38100">
            <a:solidFill>
              <a:schemeClr val="tx1"/>
            </a:solidFill>
          </a:ln>
        </p:spPr>
        <p:txBody>
          <a:bodyPr wrap="square" rtlCol="0">
            <a:spAutoFit/>
          </a:bodyPr>
          <a:lstStyle/>
          <a:p>
            <a:r>
              <a:rPr lang="en-US" dirty="0"/>
              <a:t>Front legs should always be behind the neck.</a:t>
            </a:r>
          </a:p>
        </p:txBody>
      </p:sp>
      <p:sp>
        <p:nvSpPr>
          <p:cNvPr id="3" name="TextBox 2">
            <a:extLst>
              <a:ext uri="{FF2B5EF4-FFF2-40B4-BE49-F238E27FC236}">
                <a16:creationId xmlns:a16="http://schemas.microsoft.com/office/drawing/2014/main" id="{FBE781D4-65E3-2DE2-3B61-503586F3EBCA}"/>
              </a:ext>
            </a:extLst>
          </p:cNvPr>
          <p:cNvSpPr txBox="1"/>
          <p:nvPr/>
        </p:nvSpPr>
        <p:spPr>
          <a:xfrm>
            <a:off x="7008274" y="1214365"/>
            <a:ext cx="2163158" cy="369332"/>
          </a:xfrm>
          <a:prstGeom prst="rect">
            <a:avLst/>
          </a:prstGeom>
          <a:solidFill>
            <a:schemeClr val="accent1"/>
          </a:solidFill>
          <a:ln w="38100">
            <a:solidFill>
              <a:schemeClr val="tx1"/>
            </a:solidFill>
          </a:ln>
        </p:spPr>
        <p:txBody>
          <a:bodyPr wrap="square" rtlCol="0">
            <a:spAutoFit/>
          </a:bodyPr>
          <a:lstStyle/>
          <a:p>
            <a:r>
              <a:rPr lang="en-US" dirty="0"/>
              <a:t>Straight front</a:t>
            </a:r>
          </a:p>
        </p:txBody>
      </p:sp>
    </p:spTree>
    <p:extLst>
      <p:ext uri="{BB962C8B-B14F-4D97-AF65-F5344CB8AC3E}">
        <p14:creationId xmlns:p14="http://schemas.microsoft.com/office/powerpoint/2010/main" val="151365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Box 3">
            <a:extLst>
              <a:ext uri="{FF2B5EF4-FFF2-40B4-BE49-F238E27FC236}">
                <a16:creationId xmlns:a16="http://schemas.microsoft.com/office/drawing/2014/main" id="{4C63D556-49C3-47B0-7850-46CD10792A6D}"/>
              </a:ext>
            </a:extLst>
          </p:cNvPr>
          <p:cNvGraphicFramePr/>
          <p:nvPr>
            <p:extLst>
              <p:ext uri="{D42A27DB-BD31-4B8C-83A1-F6EECF244321}">
                <p14:modId xmlns:p14="http://schemas.microsoft.com/office/powerpoint/2010/main" val="1670565788"/>
              </p:ext>
            </p:extLst>
          </p:nvPr>
        </p:nvGraphicFramePr>
        <p:xfrm>
          <a:off x="858373" y="561648"/>
          <a:ext cx="10475253" cy="5114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593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BFAB33-216C-F60A-7758-8DCA9013280B}"/>
              </a:ext>
            </a:extLst>
          </p:cNvPr>
          <p:cNvSpPr txBox="1"/>
          <p:nvPr/>
        </p:nvSpPr>
        <p:spPr>
          <a:xfrm>
            <a:off x="566928" y="555689"/>
            <a:ext cx="7123147" cy="5474319"/>
          </a:xfrm>
          <a:prstGeom prst="rect">
            <a:avLst/>
          </a:prstGeom>
          <a:solidFill>
            <a:schemeClr val="accent1"/>
          </a:solidFill>
          <a:ln w="57150">
            <a:solidFill>
              <a:schemeClr val="tx2"/>
            </a:solidFill>
          </a:ln>
        </p:spPr>
        <p:txBody>
          <a:bodyPr wrap="square">
            <a:spAutoFit/>
          </a:bodyPr>
          <a:lstStyle/>
          <a:p>
            <a:pPr lvl="6">
              <a:lnSpc>
                <a:spcPct val="90000"/>
              </a:lnSpc>
              <a:spcBef>
                <a:spcPts val="1000"/>
              </a:spcBef>
              <a:buClr>
                <a:srgbClr val="ACD433"/>
              </a:buClr>
              <a:buSzPct val="80000"/>
              <a:defRPr/>
            </a:pPr>
            <a:r>
              <a:rPr kumimoji="0" lang="en-US" sz="1400" b="0" i="0" u="none" strike="noStrike" kern="1200" cap="none" spc="0" normalizeH="0" baseline="0" noProof="0" dirty="0">
                <a:ln>
                  <a:noFill/>
                </a:ln>
                <a:effectLst/>
                <a:uLnTx/>
                <a:uFillTx/>
                <a:latin typeface="Century Gothic" panose="020B0502020202020204"/>
                <a:ea typeface="+mn-ea"/>
                <a:cs typeface="+mn-cs"/>
              </a:rPr>
              <a:t>Gently drop the rear in the same manner to      see where the puppy naturally stands. </a:t>
            </a:r>
          </a:p>
          <a:p>
            <a:pPr marL="0" marR="0" lvl="0" indent="0" algn="just"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endParaRPr kumimoji="0" lang="en-US" sz="1600" b="0" i="0" u="none" strike="noStrike" kern="1200" cap="none" spc="0" normalizeH="0" baseline="0" noProof="0" dirty="0">
              <a:ln>
                <a:noFill/>
              </a:ln>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effectLst/>
                <a:uLnTx/>
                <a:uFillTx/>
                <a:latin typeface="Century Gothic" panose="020B0502020202020204"/>
                <a:ea typeface="+mn-ea"/>
                <a:cs typeface="+mn-cs"/>
              </a:rPr>
              <a:t>Puppies should not be cow-hocked or bow-legged from the rear.</a:t>
            </a: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effectLst/>
                <a:uLnTx/>
                <a:uFillTx/>
                <a:latin typeface="Century Gothic" panose="020B0502020202020204"/>
                <a:ea typeface="+mn-ea"/>
                <a:cs typeface="+mn-cs"/>
              </a:rPr>
              <a:t>Rear legs should be straight and true from the back view. Any deviation from the straight column of support wastes energy moving and puts stress on the joints over the lifetime of the dog. </a:t>
            </a: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endParaRPr kumimoji="0" lang="en-US" sz="1400" b="0" i="0" u="none" strike="noStrike" kern="1200" cap="none" spc="0" normalizeH="0" baseline="0" noProof="0" dirty="0">
              <a:ln>
                <a:noFill/>
              </a:ln>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effectLst/>
                <a:uLnTx/>
                <a:uFillTx/>
                <a:latin typeface="Century Gothic" panose="020B0502020202020204"/>
                <a:ea typeface="+mn-ea"/>
                <a:cs typeface="+mn-cs"/>
              </a:rPr>
              <a:t>The movement you see in a puppy will be reflected in the adult, so telling yourself that the puppy will outgrow faults like weak pasterns, cow hocks, out-at-the elbows, etc. is just wishful thinking. </a:t>
            </a: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endParaRPr kumimoji="0" lang="en-US" sz="1400" b="0" i="0" u="none" strike="noStrike" kern="1200" cap="none" spc="0" normalizeH="0" baseline="0" noProof="0" dirty="0">
              <a:ln>
                <a:noFill/>
              </a:ln>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effectLst/>
                <a:uLnTx/>
                <a:uFillTx/>
                <a:latin typeface="Century Gothic" panose="020B0502020202020204"/>
                <a:ea typeface="+mn-ea"/>
                <a:cs typeface="+mn-cs"/>
              </a:rPr>
              <a:t>The rear legs, from the side, should show a good bend of stifle .</a:t>
            </a: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effectLst/>
                <a:uLnTx/>
                <a:uFillTx/>
                <a:latin typeface="Century Gothic" panose="020B0502020202020204"/>
                <a:ea typeface="+mn-ea"/>
                <a:cs typeface="+mn-cs"/>
              </a:rPr>
              <a:t>Angulation should be obvious in the puppy because while the adult dog may end up with the same angulation the puppy has at this stage, they rarely will have more angulation. Dogs with a good bend to the stifle get more push with each stride making their movement is more efficient. </a:t>
            </a: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endParaRPr kumimoji="0" lang="en-US" sz="1400" b="0" i="0" u="none" strike="noStrike" kern="1200" cap="none" spc="0" normalizeH="0" baseline="0" noProof="0" dirty="0">
              <a:ln>
                <a:noFill/>
              </a:ln>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1400" b="1" i="0" u="none" strike="noStrike" kern="1200" cap="none" spc="0" normalizeH="0" baseline="0" noProof="0" dirty="0">
                <a:ln>
                  <a:noFill/>
                </a:ln>
                <a:effectLst/>
                <a:uLnTx/>
                <a:uFillTx/>
                <a:latin typeface="Century Gothic" panose="020B0502020202020204"/>
                <a:ea typeface="+mn-ea"/>
                <a:cs typeface="+mn-cs"/>
              </a:rPr>
              <a:t>If you have a hard time seeing this, try holding the puppy upright with its rear feet on the table. If you can see the angle of the hock, that’s good. If you can’t, then the rear angulation is too straight. </a:t>
            </a:r>
          </a:p>
        </p:txBody>
      </p:sp>
      <p:pic>
        <p:nvPicPr>
          <p:cNvPr id="4" name="Picture 3" descr="A picture containing dog, mammal, black, indoor&#10;&#10;Description automatically generated">
            <a:extLst>
              <a:ext uri="{FF2B5EF4-FFF2-40B4-BE49-F238E27FC236}">
                <a16:creationId xmlns:a16="http://schemas.microsoft.com/office/drawing/2014/main" id="{CBFCFD62-F8D3-0BD5-BACA-6DCCD459326B}"/>
              </a:ext>
            </a:extLst>
          </p:cNvPr>
          <p:cNvPicPr>
            <a:picLocks noChangeAspect="1"/>
          </p:cNvPicPr>
          <p:nvPr/>
        </p:nvPicPr>
        <p:blipFill rotWithShape="1">
          <a:blip r:embed="rId2">
            <a:extLst>
              <a:ext uri="{28A0092B-C50C-407E-A947-70E740481C1C}">
                <a14:useLocalDpi xmlns:a14="http://schemas.microsoft.com/office/drawing/2010/main" val="0"/>
              </a:ext>
            </a:extLst>
          </a:blip>
          <a:srcRect l="58984"/>
          <a:stretch/>
        </p:blipFill>
        <p:spPr>
          <a:xfrm>
            <a:off x="7690075" y="2726637"/>
            <a:ext cx="1800606" cy="3275671"/>
          </a:xfrm>
          <a:prstGeom prst="rect">
            <a:avLst/>
          </a:prstGeom>
          <a:ln w="38100">
            <a:solidFill>
              <a:schemeClr val="tx2"/>
            </a:solidFill>
          </a:ln>
        </p:spPr>
      </p:pic>
      <p:pic>
        <p:nvPicPr>
          <p:cNvPr id="5" name="Picture 4">
            <a:extLst>
              <a:ext uri="{FF2B5EF4-FFF2-40B4-BE49-F238E27FC236}">
                <a16:creationId xmlns:a16="http://schemas.microsoft.com/office/drawing/2014/main" id="{DF646FE8-2A53-B662-014F-CAECB751DFE9}"/>
              </a:ext>
            </a:extLst>
          </p:cNvPr>
          <p:cNvPicPr>
            <a:picLocks noChangeAspect="1"/>
          </p:cNvPicPr>
          <p:nvPr/>
        </p:nvPicPr>
        <p:blipFill rotWithShape="1">
          <a:blip r:embed="rId3"/>
          <a:srcRect l="68551" t="30937"/>
          <a:stretch/>
        </p:blipFill>
        <p:spPr>
          <a:xfrm>
            <a:off x="7690075" y="365361"/>
            <a:ext cx="1841667" cy="3275671"/>
          </a:xfrm>
          <a:prstGeom prst="rect">
            <a:avLst/>
          </a:prstGeom>
          <a:ln w="38100">
            <a:solidFill>
              <a:schemeClr val="tx2"/>
            </a:solidFill>
          </a:ln>
        </p:spPr>
      </p:pic>
      <p:sp>
        <p:nvSpPr>
          <p:cNvPr id="6" name="TextBox 5">
            <a:extLst>
              <a:ext uri="{FF2B5EF4-FFF2-40B4-BE49-F238E27FC236}">
                <a16:creationId xmlns:a16="http://schemas.microsoft.com/office/drawing/2014/main" id="{899568ED-0F29-947E-97A9-AF0CC3B973B7}"/>
              </a:ext>
            </a:extLst>
          </p:cNvPr>
          <p:cNvSpPr txBox="1"/>
          <p:nvPr/>
        </p:nvSpPr>
        <p:spPr>
          <a:xfrm>
            <a:off x="9522472" y="5070061"/>
            <a:ext cx="1256157" cy="923330"/>
          </a:xfrm>
          <a:prstGeom prst="rect">
            <a:avLst/>
          </a:prstGeom>
          <a:solidFill>
            <a:schemeClr val="accent1"/>
          </a:solidFill>
          <a:ln w="38100">
            <a:solidFill>
              <a:schemeClr val="tx2"/>
            </a:solidFill>
          </a:ln>
        </p:spPr>
        <p:txBody>
          <a:bodyPr wrap="square" rtlCol="0">
            <a:spAutoFit/>
          </a:bodyPr>
          <a:lstStyle/>
          <a:p>
            <a:r>
              <a:rPr lang="en-US" dirty="0"/>
              <a:t>Straight, no bend of stifle</a:t>
            </a:r>
          </a:p>
        </p:txBody>
      </p:sp>
      <p:sp>
        <p:nvSpPr>
          <p:cNvPr id="7" name="TextBox 6">
            <a:extLst>
              <a:ext uri="{FF2B5EF4-FFF2-40B4-BE49-F238E27FC236}">
                <a16:creationId xmlns:a16="http://schemas.microsoft.com/office/drawing/2014/main" id="{FD7946C4-DAFC-0D62-B803-4E3CD6E0CB40}"/>
              </a:ext>
            </a:extLst>
          </p:cNvPr>
          <p:cNvSpPr txBox="1"/>
          <p:nvPr/>
        </p:nvSpPr>
        <p:spPr>
          <a:xfrm>
            <a:off x="9531742" y="1981797"/>
            <a:ext cx="1039067" cy="369332"/>
          </a:xfrm>
          <a:prstGeom prst="rect">
            <a:avLst/>
          </a:prstGeom>
          <a:solidFill>
            <a:schemeClr val="accent1"/>
          </a:solidFill>
          <a:ln w="38100">
            <a:solidFill>
              <a:schemeClr val="tx2"/>
            </a:solidFill>
          </a:ln>
        </p:spPr>
        <p:txBody>
          <a:bodyPr wrap="none" rtlCol="0">
            <a:spAutoFit/>
          </a:bodyPr>
          <a:lstStyle/>
          <a:p>
            <a:r>
              <a:rPr lang="en-US" dirty="0"/>
              <a:t>Correct</a:t>
            </a:r>
          </a:p>
        </p:txBody>
      </p:sp>
      <p:pic>
        <p:nvPicPr>
          <p:cNvPr id="9" name="Picture 8" descr="A dog with its mouth open&#10;&#10;Description automatically generated with low confidence">
            <a:extLst>
              <a:ext uri="{FF2B5EF4-FFF2-40B4-BE49-F238E27FC236}">
                <a16:creationId xmlns:a16="http://schemas.microsoft.com/office/drawing/2014/main" id="{D16B0055-E6E7-102C-E48C-2E05E86A7FE3}"/>
              </a:ext>
            </a:extLst>
          </p:cNvPr>
          <p:cNvPicPr>
            <a:picLocks noChangeAspect="1"/>
          </p:cNvPicPr>
          <p:nvPr/>
        </p:nvPicPr>
        <p:blipFill rotWithShape="1">
          <a:blip r:embed="rId4">
            <a:extLst>
              <a:ext uri="{28A0092B-C50C-407E-A947-70E740481C1C}">
                <a14:useLocalDpi xmlns:a14="http://schemas.microsoft.com/office/drawing/2010/main" val="0"/>
              </a:ext>
            </a:extLst>
          </a:blip>
          <a:srcRect l="65942" t="34658"/>
          <a:stretch/>
        </p:blipFill>
        <p:spPr>
          <a:xfrm>
            <a:off x="9538420" y="389882"/>
            <a:ext cx="1246887" cy="1591915"/>
          </a:xfrm>
          <a:prstGeom prst="rect">
            <a:avLst/>
          </a:prstGeom>
          <a:ln w="38100">
            <a:solidFill>
              <a:schemeClr val="tx2"/>
            </a:solidFill>
          </a:ln>
        </p:spPr>
      </p:pic>
      <p:sp>
        <p:nvSpPr>
          <p:cNvPr id="2" name="TextBox 1">
            <a:extLst>
              <a:ext uri="{FF2B5EF4-FFF2-40B4-BE49-F238E27FC236}">
                <a16:creationId xmlns:a16="http://schemas.microsoft.com/office/drawing/2014/main" id="{9A916592-185A-90BA-E96C-54B44B136A61}"/>
              </a:ext>
            </a:extLst>
          </p:cNvPr>
          <p:cNvSpPr txBox="1"/>
          <p:nvPr/>
        </p:nvSpPr>
        <p:spPr>
          <a:xfrm>
            <a:off x="9531742" y="2581870"/>
            <a:ext cx="1800606" cy="923330"/>
          </a:xfrm>
          <a:prstGeom prst="rect">
            <a:avLst/>
          </a:prstGeom>
          <a:solidFill>
            <a:schemeClr val="accent1"/>
          </a:solidFill>
          <a:ln w="38100">
            <a:solidFill>
              <a:schemeClr val="tx2"/>
            </a:solidFill>
          </a:ln>
        </p:spPr>
        <p:txBody>
          <a:bodyPr wrap="square" rtlCol="0">
            <a:spAutoFit/>
          </a:bodyPr>
          <a:lstStyle/>
          <a:p>
            <a:r>
              <a:rPr lang="en-US" dirty="0"/>
              <a:t>You want to see a definite turn of stifle</a:t>
            </a:r>
          </a:p>
        </p:txBody>
      </p:sp>
      <p:cxnSp>
        <p:nvCxnSpPr>
          <p:cNvPr id="10" name="Straight Arrow Connector 9">
            <a:extLst>
              <a:ext uri="{FF2B5EF4-FFF2-40B4-BE49-F238E27FC236}">
                <a16:creationId xmlns:a16="http://schemas.microsoft.com/office/drawing/2014/main" id="{D73B6F02-9C2D-D283-B940-802ED1A75070}"/>
              </a:ext>
            </a:extLst>
          </p:cNvPr>
          <p:cNvCxnSpPr>
            <a:cxnSpLocks/>
          </p:cNvCxnSpPr>
          <p:nvPr/>
        </p:nvCxnSpPr>
        <p:spPr>
          <a:xfrm flipV="1">
            <a:off x="7731136" y="2443356"/>
            <a:ext cx="394896" cy="138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0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D029FC-684F-483A-A8BD-1F092BFFB7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 name="Rectangle 9">
              <a:extLst>
                <a:ext uri="{FF2B5EF4-FFF2-40B4-BE49-F238E27FC236}">
                  <a16:creationId xmlns:a16="http://schemas.microsoft.com/office/drawing/2014/main" id="{EF3C96DD-C9B2-4B53-AEC5-8CB276D3C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662F19CA-71D7-45F5-9123-CA712C528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3886C2A0-05BA-4243-B351-00C64563A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CC87CEB4-8F81-455D-A076-159940550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C9FC7F0-1AE4-4459-B8F2-219D7598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D48B9DA-44B2-4334-96CF-D089EFEC9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79089964-B99F-487E-840E-FD3D7E88C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EC4611E9-9EAD-44EF-967C-9F3F3066D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5916A076-E219-44E3-8EB5-1C04EFCD17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D764F0A0-D07C-4159-9427-D25058257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353BC003-D6B7-4BF0-937D-4A015F6DE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23" name="Rectangle 22">
              <a:extLst>
                <a:ext uri="{FF2B5EF4-FFF2-40B4-BE49-F238E27FC236}">
                  <a16:creationId xmlns:a16="http://schemas.microsoft.com/office/drawing/2014/main" id="{4903268C-2C5A-4507-9244-86102327B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3">
              <a:extLst>
                <a:ext uri="{FF2B5EF4-FFF2-40B4-BE49-F238E27FC236}">
                  <a16:creationId xmlns:a16="http://schemas.microsoft.com/office/drawing/2014/main" id="{539F7113-C588-46FB-ADDE-55CEC598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a:extLst>
                <a:ext uri="{FF2B5EF4-FFF2-40B4-BE49-F238E27FC236}">
                  <a16:creationId xmlns:a16="http://schemas.microsoft.com/office/drawing/2014/main" id="{B6481A55-E6DE-4B8B-9847-0230D12F7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052FD8DB-2F6F-462A-9BF4-1E26C9332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BE52543D-8290-40DE-990A-27CC1992A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8ECC693B-FBF3-45DD-849C-AC1B1B290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56515BC8-A1CA-4EB4-81D8-6A891458F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ED9E2ADE-2C74-4E7D-8701-6AE23ABD4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1" name="Freeform 5">
              <a:extLst>
                <a:ext uri="{FF2B5EF4-FFF2-40B4-BE49-F238E27FC236}">
                  <a16:creationId xmlns:a16="http://schemas.microsoft.com/office/drawing/2014/main" id="{B7EBD6DC-7188-4268-9886-6535F41A6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2" name="Freeform 5">
              <a:extLst>
                <a:ext uri="{FF2B5EF4-FFF2-40B4-BE49-F238E27FC236}">
                  <a16:creationId xmlns:a16="http://schemas.microsoft.com/office/drawing/2014/main" id="{493CCA32-0C37-4525-8FFC-D62C5EEFBE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TextBox 2">
            <a:extLst>
              <a:ext uri="{FF2B5EF4-FFF2-40B4-BE49-F238E27FC236}">
                <a16:creationId xmlns:a16="http://schemas.microsoft.com/office/drawing/2014/main" id="{E225D397-0D9C-34F3-5751-3B71D466641D}"/>
              </a:ext>
            </a:extLst>
          </p:cNvPr>
          <p:cNvSpPr txBox="1"/>
          <p:nvPr/>
        </p:nvSpPr>
        <p:spPr>
          <a:xfrm>
            <a:off x="1154955" y="1287624"/>
            <a:ext cx="3467318" cy="4732176"/>
          </a:xfrm>
          <a:prstGeom prst="rect">
            <a:avLst/>
          </a:prstGeom>
        </p:spPr>
        <p:txBody>
          <a:bodyPr vert="horz" lIns="91440" tIns="45720" rIns="91440" bIns="45720" rtlCol="0">
            <a:normAutofit/>
          </a:bodyPr>
          <a:lstStyle/>
          <a:p>
            <a:pPr marL="0" marR="0" lvl="0" indent="0" fontAlgn="auto">
              <a:lnSpc>
                <a:spcPct val="90000"/>
              </a:lnSpc>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solidFill>
                  <a:schemeClr val="bg1"/>
                </a:solidFill>
                <a:effectLst/>
                <a:uLnTx/>
                <a:uFillTx/>
              </a:rPr>
              <a:t>Look for an overall balanced puppy:  There are some puppies that fill the eye with a quality that is a result of the pleasing combination of all their parts.</a:t>
            </a:r>
          </a:p>
          <a:p>
            <a:pPr marL="0" marR="0" lvl="0" indent="0" fontAlgn="auto">
              <a:lnSpc>
                <a:spcPct val="90000"/>
              </a:lnSpc>
              <a:spcBef>
                <a:spcPts val="1000"/>
              </a:spcBef>
              <a:buClr>
                <a:schemeClr val="accent1"/>
              </a:buClr>
              <a:buSzPct val="80000"/>
              <a:buFont typeface="Wingdings 3" charset="2"/>
              <a:buChar char=""/>
              <a:tabLst/>
              <a:defRPr/>
            </a:pPr>
            <a:endParaRPr kumimoji="0" lang="en-US" sz="1100" u="none" strike="noStrike" cap="none" spc="0" normalizeH="0" baseline="0" noProof="0" dirty="0">
              <a:ln>
                <a:noFill/>
              </a:ln>
              <a:solidFill>
                <a:schemeClr val="bg1"/>
              </a:solidFill>
              <a:effectLst/>
              <a:uLnTx/>
              <a:uFillTx/>
            </a:endParaRPr>
          </a:p>
          <a:p>
            <a:pPr marL="0" marR="0" lvl="0" indent="0" fontAlgn="auto">
              <a:lnSpc>
                <a:spcPct val="90000"/>
              </a:lnSpc>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solidFill>
                  <a:schemeClr val="bg1"/>
                </a:solidFill>
                <a:effectLst/>
                <a:uLnTx/>
                <a:uFillTx/>
              </a:rPr>
              <a:t>These puppies are NOT evaluated by comments such as, “What a beautiful head”, “What great rear angulation”, “What great shoulder lay”. </a:t>
            </a:r>
          </a:p>
          <a:p>
            <a:pPr marL="0" marR="0" lvl="0" indent="0" fontAlgn="auto">
              <a:lnSpc>
                <a:spcPct val="90000"/>
              </a:lnSpc>
              <a:spcBef>
                <a:spcPts val="1000"/>
              </a:spcBef>
              <a:buClr>
                <a:schemeClr val="accent1"/>
              </a:buClr>
              <a:buSzPct val="80000"/>
              <a:buFont typeface="Wingdings 3" charset="2"/>
              <a:buChar char=""/>
              <a:tabLst/>
              <a:defRPr/>
            </a:pPr>
            <a:endParaRPr kumimoji="0" lang="en-US" sz="1100" u="none" strike="noStrike" cap="none" spc="0" normalizeH="0" baseline="0" noProof="0" dirty="0">
              <a:ln>
                <a:noFill/>
              </a:ln>
              <a:solidFill>
                <a:schemeClr val="bg1"/>
              </a:solidFill>
              <a:effectLst/>
              <a:uLnTx/>
              <a:uFillTx/>
            </a:endParaRPr>
          </a:p>
          <a:p>
            <a:pPr marL="0" marR="0" lvl="0" indent="0" fontAlgn="auto">
              <a:lnSpc>
                <a:spcPct val="90000"/>
              </a:lnSpc>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solidFill>
                  <a:schemeClr val="bg1"/>
                </a:solidFill>
                <a:effectLst/>
                <a:uLnTx/>
                <a:uFillTx/>
              </a:rPr>
              <a:t>Comments of this kind always suggest a puppy that is “out of balance” because one element of structure is overpowering of all else. </a:t>
            </a:r>
          </a:p>
          <a:p>
            <a:pPr marL="0" marR="0" lvl="0" indent="0" fontAlgn="auto">
              <a:lnSpc>
                <a:spcPct val="90000"/>
              </a:lnSpc>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solidFill>
                <a:schemeClr val="bg1"/>
              </a:solidFill>
              <a:effectLst/>
              <a:uLnTx/>
              <a:uFillTx/>
            </a:endParaRPr>
          </a:p>
          <a:p>
            <a:pPr marL="0" marR="0" lvl="0" indent="0" fontAlgn="auto">
              <a:lnSpc>
                <a:spcPct val="90000"/>
              </a:lnSpc>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solidFill>
                  <a:schemeClr val="bg1"/>
                </a:solidFill>
                <a:effectLst/>
                <a:uLnTx/>
                <a:uFillTx/>
              </a:rPr>
              <a:t>You want to be able to put the puppy on the table and say, “This is an even, balanced puppy”.</a:t>
            </a:r>
          </a:p>
        </p:txBody>
      </p:sp>
      <p:pic>
        <p:nvPicPr>
          <p:cNvPr id="4" name="Picture 3" descr="A person taking a picture of a dog on a bench&#10;&#10;Description automatically generated with medium confidence">
            <a:extLst>
              <a:ext uri="{FF2B5EF4-FFF2-40B4-BE49-F238E27FC236}">
                <a16:creationId xmlns:a16="http://schemas.microsoft.com/office/drawing/2014/main" id="{C61B6146-94E7-A567-FF74-665241A3C96D}"/>
              </a:ext>
            </a:extLst>
          </p:cNvPr>
          <p:cNvPicPr>
            <a:picLocks noChangeAspect="1"/>
          </p:cNvPicPr>
          <p:nvPr/>
        </p:nvPicPr>
        <p:blipFill rotWithShape="1">
          <a:blip r:embed="rId3">
            <a:extLst>
              <a:ext uri="{28A0092B-C50C-407E-A947-70E740481C1C}">
                <a14:useLocalDpi xmlns:a14="http://schemas.microsoft.com/office/drawing/2010/main" val="0"/>
              </a:ext>
            </a:extLst>
          </a:blip>
          <a:srcRect l="19080" t="14399" r="24907" b="13200"/>
          <a:stretch/>
        </p:blipFill>
        <p:spPr>
          <a:xfrm>
            <a:off x="5358995" y="803751"/>
            <a:ext cx="6062757" cy="5250498"/>
          </a:xfrm>
          <a:prstGeom prst="rect">
            <a:avLst/>
          </a:prstGeom>
        </p:spPr>
      </p:pic>
      <p:sp>
        <p:nvSpPr>
          <p:cNvPr id="34" name="Rectangle 33">
            <a:extLst>
              <a:ext uri="{FF2B5EF4-FFF2-40B4-BE49-F238E27FC236}">
                <a16:creationId xmlns:a16="http://schemas.microsoft.com/office/drawing/2014/main" id="{5014FF2D-4863-43AA-82A7-958E9F743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62445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1BAC-1726-4598-9D9B-DC8FE6205279}"/>
              </a:ext>
            </a:extLst>
          </p:cNvPr>
          <p:cNvSpPr>
            <a:spLocks noGrp="1"/>
          </p:cNvSpPr>
          <p:nvPr>
            <p:ph type="title"/>
          </p:nvPr>
        </p:nvSpPr>
        <p:spPr>
          <a:xfrm>
            <a:off x="3928220" y="1007772"/>
            <a:ext cx="8761413" cy="706964"/>
          </a:xfrm>
        </p:spPr>
        <p:txBody>
          <a:bodyPr/>
          <a:lstStyle/>
          <a:p>
            <a:r>
              <a:rPr lang="en-US"/>
              <a:t>Balance Lines</a:t>
            </a:r>
          </a:p>
        </p:txBody>
      </p:sp>
      <p:sp>
        <p:nvSpPr>
          <p:cNvPr id="3" name="TextBox 2">
            <a:extLst>
              <a:ext uri="{FF2B5EF4-FFF2-40B4-BE49-F238E27FC236}">
                <a16:creationId xmlns:a16="http://schemas.microsoft.com/office/drawing/2014/main" id="{1C81B390-4CA7-4E6B-99DE-29ADE620B7C4}"/>
              </a:ext>
            </a:extLst>
          </p:cNvPr>
          <p:cNvSpPr txBox="1"/>
          <p:nvPr/>
        </p:nvSpPr>
        <p:spPr>
          <a:xfrm>
            <a:off x="490331" y="1867216"/>
            <a:ext cx="11211338" cy="2031325"/>
          </a:xfrm>
          <a:prstGeom prst="rect">
            <a:avLst/>
          </a:prstGeom>
          <a:solidFill>
            <a:schemeClr val="accent1"/>
          </a:solidFill>
          <a:ln w="57150">
            <a:solidFill>
              <a:schemeClr val="tx2"/>
            </a:solidFill>
          </a:ln>
        </p:spPr>
        <p:txBody>
          <a:bodyPr wrap="square" lIns="91440" tIns="45720" rIns="91440" bIns="45720" rtlCol="0" anchor="t">
            <a:spAutoFit/>
          </a:bodyPr>
          <a:lstStyle/>
          <a:p>
            <a:pPr algn="l"/>
            <a:r>
              <a:rPr lang="en-US" sz="1400" b="0" i="0" dirty="0">
                <a:effectLst/>
                <a:latin typeface="Century Gothic" panose="020B0502020202020204" pitchFamily="34" charset="0"/>
              </a:rPr>
              <a:t>BALANCE LINES AND PUPPIES</a:t>
            </a:r>
          </a:p>
          <a:p>
            <a:pPr algn="l"/>
            <a:r>
              <a:rPr lang="en-US" sz="1400" b="0" i="0" dirty="0">
                <a:effectLst/>
                <a:latin typeface="Century Gothic" panose="020B0502020202020204" pitchFamily="34" charset="0"/>
              </a:rPr>
              <a:t>Using the balance lines, look for a pup with a good straight back, a pro-sternum line that dissects the body as closely</a:t>
            </a:r>
            <a:r>
              <a:rPr lang="en-US" sz="1400" dirty="0">
                <a:latin typeface="Century Gothic" panose="020B0502020202020204" pitchFamily="34" charset="0"/>
              </a:rPr>
              <a:t> </a:t>
            </a:r>
            <a:r>
              <a:rPr lang="en-US" sz="1400" b="0" i="0" dirty="0">
                <a:effectLst/>
                <a:latin typeface="Century Gothic" panose="020B0502020202020204" pitchFamily="34" charset="0"/>
              </a:rPr>
              <a:t>to the middle as possible, make sure the neck is in front of a line drawn up the</a:t>
            </a:r>
          </a:p>
          <a:p>
            <a:pPr algn="l"/>
            <a:r>
              <a:rPr lang="en-US" sz="1400" b="0" i="0" dirty="0">
                <a:effectLst/>
                <a:latin typeface="Century Gothic" panose="020B0502020202020204" pitchFamily="34" charset="0"/>
              </a:rPr>
              <a:t>front leg. </a:t>
            </a:r>
          </a:p>
          <a:p>
            <a:pPr algn="l"/>
            <a:endParaRPr lang="en-US" sz="1400" b="0" i="0" dirty="0">
              <a:effectLst/>
              <a:latin typeface="Century Gothic" panose="020B0502020202020204" pitchFamily="34" charset="0"/>
            </a:endParaRPr>
          </a:p>
          <a:p>
            <a:r>
              <a:rPr lang="en-US" sz="1400" b="0" i="0" dirty="0">
                <a:effectLst/>
                <a:latin typeface="Century Gothic"/>
              </a:rPr>
              <a:t>“By studying a picture, you can see how the balance lines can show just how badly out of balance a dog can be</a:t>
            </a:r>
            <a:r>
              <a:rPr lang="en-US" sz="1400" dirty="0">
                <a:latin typeface="Century Gothic"/>
              </a:rPr>
              <a:t>". </a:t>
            </a:r>
            <a:endParaRPr lang="en-US" sz="1400" b="0" i="0" dirty="0">
              <a:effectLst/>
              <a:latin typeface="Century Gothic" panose="020B0502020202020204" pitchFamily="34" charset="0"/>
            </a:endParaRPr>
          </a:p>
          <a:p>
            <a:pPr algn="l"/>
            <a:endParaRPr lang="en-US" sz="1400" b="0" i="0" dirty="0">
              <a:effectLst/>
              <a:latin typeface="Century Gothic" panose="020B0502020202020204" pitchFamily="34" charset="0"/>
            </a:endParaRPr>
          </a:p>
          <a:p>
            <a:r>
              <a:rPr lang="en-US" sz="1400" b="0" i="0" dirty="0">
                <a:effectLst/>
                <a:latin typeface="Century Gothic"/>
              </a:rPr>
              <a:t>Balance lines work on puppies as well, specifically at seven- eight weeks of age. After that time pups tend to go through uneven growth stages which can throw the lines off until the dog matures.</a:t>
            </a:r>
            <a:r>
              <a:rPr lang="en-US" sz="1400" dirty="0">
                <a:latin typeface="Century Gothic"/>
              </a:rPr>
              <a:t> </a:t>
            </a:r>
            <a:endParaRPr lang="en-US" sz="1400" b="0" i="0" dirty="0">
              <a:effectLst/>
              <a:latin typeface="Century Gothic" panose="020B0502020202020204" pitchFamily="34" charset="0"/>
            </a:endParaRPr>
          </a:p>
        </p:txBody>
      </p:sp>
      <p:pic>
        <p:nvPicPr>
          <p:cNvPr id="8" name="Picture 8" descr="A picture containing dog, outdoor, mammal, ground&#10;&#10;Description automatically generated">
            <a:extLst>
              <a:ext uri="{FF2B5EF4-FFF2-40B4-BE49-F238E27FC236}">
                <a16:creationId xmlns:a16="http://schemas.microsoft.com/office/drawing/2014/main" id="{6010D924-A7BE-4C69-F1D8-8B4695AB506C}"/>
              </a:ext>
            </a:extLst>
          </p:cNvPr>
          <p:cNvPicPr>
            <a:picLocks noChangeAspect="1"/>
          </p:cNvPicPr>
          <p:nvPr/>
        </p:nvPicPr>
        <p:blipFill>
          <a:blip r:embed="rId2"/>
          <a:stretch>
            <a:fillRect/>
          </a:stretch>
        </p:blipFill>
        <p:spPr>
          <a:xfrm>
            <a:off x="4184872" y="4007542"/>
            <a:ext cx="3156332" cy="2113401"/>
          </a:xfrm>
          <a:prstGeom prst="rect">
            <a:avLst/>
          </a:prstGeom>
          <a:ln w="38100">
            <a:solidFill>
              <a:schemeClr val="tx2"/>
            </a:solidFill>
          </a:ln>
        </p:spPr>
      </p:pic>
      <p:cxnSp>
        <p:nvCxnSpPr>
          <p:cNvPr id="9" name="Straight Connector 8">
            <a:extLst>
              <a:ext uri="{FF2B5EF4-FFF2-40B4-BE49-F238E27FC236}">
                <a16:creationId xmlns:a16="http://schemas.microsoft.com/office/drawing/2014/main" id="{ED8B7DBB-0277-731C-AC9D-C2D62EAB1E10}"/>
              </a:ext>
            </a:extLst>
          </p:cNvPr>
          <p:cNvCxnSpPr>
            <a:cxnSpLocks/>
          </p:cNvCxnSpPr>
          <p:nvPr/>
        </p:nvCxnSpPr>
        <p:spPr>
          <a:xfrm>
            <a:off x="4722750" y="4354800"/>
            <a:ext cx="0" cy="1680739"/>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9">
            <a:extLst>
              <a:ext uri="{FF2B5EF4-FFF2-40B4-BE49-F238E27FC236}">
                <a16:creationId xmlns:a16="http://schemas.microsoft.com/office/drawing/2014/main" id="{C839002B-A9C9-2873-3159-B8176C245890}"/>
              </a:ext>
            </a:extLst>
          </p:cNvPr>
          <p:cNvPicPr>
            <a:picLocks noChangeAspect="1"/>
          </p:cNvPicPr>
          <p:nvPr/>
        </p:nvPicPr>
        <p:blipFill>
          <a:blip r:embed="rId3"/>
          <a:stretch>
            <a:fillRect/>
          </a:stretch>
        </p:blipFill>
        <p:spPr>
          <a:xfrm rot="5400000">
            <a:off x="5555429" y="4949303"/>
            <a:ext cx="1081141" cy="57646"/>
          </a:xfrm>
          <a:prstGeom prst="rect">
            <a:avLst/>
          </a:prstGeom>
        </p:spPr>
      </p:pic>
    </p:spTree>
    <p:extLst>
      <p:ext uri="{BB962C8B-B14F-4D97-AF65-F5344CB8AC3E}">
        <p14:creationId xmlns:p14="http://schemas.microsoft.com/office/powerpoint/2010/main" val="3100935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person in a leotard&#10;&#10;Description automatically generated with low confidence">
            <a:extLst>
              <a:ext uri="{FF2B5EF4-FFF2-40B4-BE49-F238E27FC236}">
                <a16:creationId xmlns:a16="http://schemas.microsoft.com/office/drawing/2014/main" id="{09A422FF-9A4A-4E26-A31A-2EDA85463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753" y="1143000"/>
            <a:ext cx="5948702" cy="4283066"/>
          </a:xfrm>
          <a:prstGeom prst="rect">
            <a:avLst/>
          </a:prstGeom>
          <a:ln w="38100">
            <a:solidFill>
              <a:schemeClr val="tx2"/>
            </a:solidFill>
          </a:ln>
        </p:spPr>
      </p:pic>
    </p:spTree>
    <p:extLst>
      <p:ext uri="{BB962C8B-B14F-4D97-AF65-F5344CB8AC3E}">
        <p14:creationId xmlns:p14="http://schemas.microsoft.com/office/powerpoint/2010/main" val="87628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B7FDB1D8-2E93-ED47-E2DE-E932EBD4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 y="702224"/>
            <a:ext cx="9398000" cy="6007100"/>
          </a:xfrm>
          <a:prstGeom prst="rect">
            <a:avLst/>
          </a:prstGeom>
        </p:spPr>
      </p:pic>
      <p:sp>
        <p:nvSpPr>
          <p:cNvPr id="6" name="TextBox 5">
            <a:extLst>
              <a:ext uri="{FF2B5EF4-FFF2-40B4-BE49-F238E27FC236}">
                <a16:creationId xmlns:a16="http://schemas.microsoft.com/office/drawing/2014/main" id="{7FF0CF3D-B56B-EE86-947F-76ACCD6DD9E2}"/>
              </a:ext>
            </a:extLst>
          </p:cNvPr>
          <p:cNvSpPr txBox="1"/>
          <p:nvPr/>
        </p:nvSpPr>
        <p:spPr>
          <a:xfrm>
            <a:off x="9061704" y="5705856"/>
            <a:ext cx="1609344" cy="369332"/>
          </a:xfrm>
          <a:prstGeom prst="rect">
            <a:avLst/>
          </a:prstGeom>
          <a:solidFill>
            <a:schemeClr val="bg2"/>
          </a:solidFill>
        </p:spPr>
        <p:txBody>
          <a:bodyPr wrap="square" rtlCol="0">
            <a:spAutoFit/>
          </a:bodyPr>
          <a:lstStyle/>
          <a:p>
            <a:r>
              <a:rPr lang="en-US" dirty="0"/>
              <a:t>Rear pastern</a:t>
            </a:r>
          </a:p>
        </p:txBody>
      </p:sp>
    </p:spTree>
    <p:extLst>
      <p:ext uri="{BB962C8B-B14F-4D97-AF65-F5344CB8AC3E}">
        <p14:creationId xmlns:p14="http://schemas.microsoft.com/office/powerpoint/2010/main" val="911555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8" name="Rectangle 8">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30"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E6D4D02D-AE07-DAE8-FD22-E8C1A3565C93}"/>
              </a:ext>
            </a:extLst>
          </p:cNvPr>
          <p:cNvSpPr>
            <a:spLocks noGrp="1"/>
          </p:cNvSpPr>
          <p:nvPr>
            <p:ph type="title"/>
          </p:nvPr>
        </p:nvSpPr>
        <p:spPr>
          <a:xfrm>
            <a:off x="1000372" y="1209957"/>
            <a:ext cx="3034580" cy="4438087"/>
          </a:xfrm>
        </p:spPr>
        <p:txBody>
          <a:bodyPr vert="horz" lIns="91440" tIns="45720" rIns="91440" bIns="45720" rtlCol="0" anchor="ctr">
            <a:normAutofit/>
          </a:bodyPr>
          <a:lstStyle/>
          <a:p>
            <a:pPr algn="r"/>
            <a:r>
              <a:rPr kumimoji="0" lang="en-US" sz="3000" u="none" strike="noStrike" cap="none" spc="0" normalizeH="0" baseline="0" noProof="0" dirty="0">
                <a:ln>
                  <a:noFill/>
                </a:ln>
                <a:solidFill>
                  <a:schemeClr val="tx1"/>
                </a:solidFill>
                <a:effectLst/>
                <a:uLnTx/>
                <a:uFillTx/>
              </a:rPr>
              <a:t>It takes a good eye to be able to grade your puppies. It takes practice and being able to watch other litters being graded.</a:t>
            </a:r>
            <a:endParaRPr lang="en-US" sz="3000" dirty="0">
              <a:solidFill>
                <a:schemeClr val="tx1"/>
              </a:solidFill>
            </a:endParaRPr>
          </a:p>
        </p:txBody>
      </p:sp>
      <p:sp>
        <p:nvSpPr>
          <p:cNvPr id="31" name="TextBox 2">
            <a:extLst>
              <a:ext uri="{FF2B5EF4-FFF2-40B4-BE49-F238E27FC236}">
                <a16:creationId xmlns:a16="http://schemas.microsoft.com/office/drawing/2014/main" id="{B182B262-FE72-E198-A190-F35BC5CF9B5F}"/>
              </a:ext>
            </a:extLst>
          </p:cNvPr>
          <p:cNvSpPr txBox="1"/>
          <p:nvPr/>
        </p:nvSpPr>
        <p:spPr>
          <a:xfrm>
            <a:off x="4678424" y="1059025"/>
            <a:ext cx="5302189" cy="4739950"/>
          </a:xfrm>
          <a:prstGeom prst="rect">
            <a:avLst/>
          </a:prstGeom>
          <a:solidFill>
            <a:schemeClr val="accent1"/>
          </a:solidFill>
        </p:spPr>
        <p:txBody>
          <a:bodyPr vert="horz" lIns="91440" tIns="45720" rIns="91440" bIns="45720" rtlCol="0" anchor="ctr">
            <a:normAutofit/>
          </a:bodyPr>
          <a:lstStyle/>
          <a:p>
            <a:pPr marL="0" marR="0" lvl="0" indent="0" fontAlgn="auto">
              <a:lnSpc>
                <a:spcPct val="90000"/>
              </a:lnSpc>
              <a:spcBef>
                <a:spcPts val="1000"/>
              </a:spcBef>
              <a:buClr>
                <a:schemeClr val="accent1"/>
              </a:buClr>
              <a:buSzPct val="80000"/>
              <a:buFont typeface="Wingdings 3" charset="2"/>
              <a:buChar char=""/>
              <a:tabLst/>
              <a:defRPr/>
            </a:pPr>
            <a:endParaRPr kumimoji="0" lang="en-US" sz="1500" u="none" strike="noStrike" cap="none" spc="0" normalizeH="0" baseline="0" noProof="0" dirty="0">
              <a:ln>
                <a:noFill/>
              </a:ln>
              <a:effectLst/>
              <a:uLnTx/>
              <a:uFillTx/>
            </a:endParaRPr>
          </a:p>
          <a:p>
            <a:pPr marL="0" marR="0" lvl="0" indent="0" fontAlgn="auto">
              <a:lnSpc>
                <a:spcPct val="90000"/>
              </a:lnSpc>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A balanced puppy will become a balanced adult. All good puppies will have it. What does balance mean? If you look at a puppy, whether it is standing still or moving, no one part of the dog’s body stands out from the other parts. In other words, all the pup’s parts seem to be in proportion. Proportion in 7-week-old puppy is a good indicator of what they’ll be as adults.</a:t>
            </a:r>
          </a:p>
          <a:p>
            <a:pPr marL="0" marR="0" lvl="0" indent="0" fontAlgn="auto">
              <a:lnSpc>
                <a:spcPct val="90000"/>
              </a:lnSpc>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effectLst/>
              <a:uLnTx/>
              <a:uFillTx/>
            </a:endParaRPr>
          </a:p>
          <a:p>
            <a:pPr marL="0" marR="0" lvl="0" indent="0" fontAlgn="auto">
              <a:lnSpc>
                <a:spcPct val="90000"/>
              </a:lnSpc>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Don’t try to over-analyze, just let your eye settle on the pup and see if something jumps out at you. </a:t>
            </a:r>
          </a:p>
          <a:p>
            <a:pPr marL="0" marR="0" lvl="0" indent="0" fontAlgn="auto">
              <a:lnSpc>
                <a:spcPct val="90000"/>
              </a:lnSpc>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effectLst/>
              <a:uLnTx/>
              <a:uFillTx/>
            </a:endParaRPr>
          </a:p>
          <a:p>
            <a:pPr marL="0" marR="0" lvl="0" indent="0" fontAlgn="auto">
              <a:lnSpc>
                <a:spcPct val="90000"/>
              </a:lnSpc>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Rottweilers should be SLIGHTLY longer than tall and should have </a:t>
            </a:r>
            <a:r>
              <a:rPr kumimoji="0" lang="en-US" sz="1400" u="none" strike="noStrike" cap="none" spc="0" normalizeH="0" baseline="0" noProof="0" dirty="0" err="1">
                <a:ln>
                  <a:noFill/>
                </a:ln>
                <a:effectLst/>
                <a:uLnTx/>
                <a:uFillTx/>
              </a:rPr>
              <a:t>forechest</a:t>
            </a:r>
            <a:r>
              <a:rPr kumimoji="0" lang="en-US" sz="1400" u="none" strike="noStrike" cap="none" spc="0" normalizeH="0" baseline="0" noProof="0" dirty="0">
                <a:ln>
                  <a:noFill/>
                </a:ln>
                <a:effectLst/>
                <a:uLnTx/>
                <a:uFillTx/>
              </a:rPr>
              <a:t>, even at this age, and appear overall to be rectangular than square. (Short legs can make them look rectangular, so here again is a good reason to have an experienced eye help you.) </a:t>
            </a:r>
          </a:p>
        </p:txBody>
      </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160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E37F2D39-FA42-4374-63A7-3174CB3066D0}"/>
              </a:ext>
            </a:extLst>
          </p:cNvPr>
          <p:cNvGraphicFramePr/>
          <p:nvPr>
            <p:extLst>
              <p:ext uri="{D42A27DB-BD31-4B8C-83A1-F6EECF244321}">
                <p14:modId xmlns:p14="http://schemas.microsoft.com/office/powerpoint/2010/main" val="2475341886"/>
              </p:ext>
            </p:extLst>
          </p:nvPr>
        </p:nvGraphicFramePr>
        <p:xfrm>
          <a:off x="1383872" y="1019750"/>
          <a:ext cx="9424255" cy="5114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3521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92628-3C3E-8912-4F09-72492188F6CC}"/>
              </a:ext>
            </a:extLst>
          </p:cNvPr>
          <p:cNvPicPr>
            <a:picLocks noChangeAspect="1"/>
          </p:cNvPicPr>
          <p:nvPr/>
        </p:nvPicPr>
        <p:blipFill rotWithShape="1">
          <a:blip r:embed="rId2"/>
          <a:srcRect l="59821"/>
          <a:stretch/>
        </p:blipFill>
        <p:spPr>
          <a:xfrm>
            <a:off x="9315751" y="1575087"/>
            <a:ext cx="1849289" cy="4277396"/>
          </a:xfrm>
          <a:prstGeom prst="rect">
            <a:avLst/>
          </a:prstGeom>
        </p:spPr>
      </p:pic>
      <p:sp>
        <p:nvSpPr>
          <p:cNvPr id="7" name="Arrow: Curved Left 6">
            <a:extLst>
              <a:ext uri="{FF2B5EF4-FFF2-40B4-BE49-F238E27FC236}">
                <a16:creationId xmlns:a16="http://schemas.microsoft.com/office/drawing/2014/main" id="{D36293B0-32F1-4464-A3F0-1D591CD46086}"/>
              </a:ext>
            </a:extLst>
          </p:cNvPr>
          <p:cNvSpPr/>
          <p:nvPr/>
        </p:nvSpPr>
        <p:spPr>
          <a:xfrm>
            <a:off x="10004453" y="3703319"/>
            <a:ext cx="291691" cy="50269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extBox 1">
            <a:extLst>
              <a:ext uri="{FF2B5EF4-FFF2-40B4-BE49-F238E27FC236}">
                <a16:creationId xmlns:a16="http://schemas.microsoft.com/office/drawing/2014/main" id="{8AA6A7FB-3B79-8DEC-E8BA-EC51A51A982D}"/>
              </a:ext>
            </a:extLst>
          </p:cNvPr>
          <p:cNvGraphicFramePr/>
          <p:nvPr>
            <p:extLst>
              <p:ext uri="{D42A27DB-BD31-4B8C-83A1-F6EECF244321}">
                <p14:modId xmlns:p14="http://schemas.microsoft.com/office/powerpoint/2010/main" val="2945844721"/>
              </p:ext>
            </p:extLst>
          </p:nvPr>
        </p:nvGraphicFramePr>
        <p:xfrm>
          <a:off x="820039" y="824080"/>
          <a:ext cx="8555065"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699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 name="Rectangle 9">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01109B5D-BC35-4376-98A2-F53B03E4E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94D90C11-98A3-40E3-B04C-A3025D645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6" name="Rectangle 25">
            <a:extLst>
              <a:ext uri="{FF2B5EF4-FFF2-40B4-BE49-F238E27FC236}">
                <a16:creationId xmlns:a16="http://schemas.microsoft.com/office/drawing/2014/main" id="{A3B28FB1-97C9-4A9E-A45B-356508C2C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0396346E-051D-45CD-A895-77F36563B4E4}"/>
              </a:ext>
            </a:extLst>
          </p:cNvPr>
          <p:cNvSpPr txBox="1"/>
          <p:nvPr/>
        </p:nvSpPr>
        <p:spPr>
          <a:xfrm>
            <a:off x="3410712" y="566302"/>
            <a:ext cx="6569901" cy="5274662"/>
          </a:xfrm>
          <a:prstGeom prst="rect">
            <a:avLst/>
          </a:prstGeom>
          <a:solidFill>
            <a:schemeClr val="accent1"/>
          </a:solidFill>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400" dirty="0">
                <a:solidFill>
                  <a:schemeClr val="bg1"/>
                </a:solidFill>
              </a:rPr>
              <a:t>The front legs should be straight as they leave the body and proceed to the pastern.</a:t>
            </a:r>
          </a:p>
          <a:p>
            <a:pPr>
              <a:lnSpc>
                <a:spcPct val="90000"/>
              </a:lnSpc>
              <a:spcBef>
                <a:spcPts val="1000"/>
              </a:spcBef>
              <a:buClr>
                <a:schemeClr val="accent1"/>
              </a:buClr>
              <a:buSzPct val="80000"/>
              <a:buFont typeface="Wingdings 3" charset="2"/>
              <a:buChar char=""/>
            </a:pPr>
            <a:r>
              <a:rPr lang="en-US" sz="1400" dirty="0">
                <a:solidFill>
                  <a:schemeClr val="bg1"/>
                </a:solidFill>
              </a:rPr>
              <a:t>The rear assembly should be scrutinized just like the front.</a:t>
            </a:r>
          </a:p>
          <a:p>
            <a:pPr>
              <a:lnSpc>
                <a:spcPct val="90000"/>
              </a:lnSpc>
              <a:spcBef>
                <a:spcPts val="1000"/>
              </a:spcBef>
              <a:buClr>
                <a:schemeClr val="accent1"/>
              </a:buClr>
              <a:buSzPct val="80000"/>
              <a:buFont typeface="Wingdings 3" charset="2"/>
              <a:buChar char=""/>
            </a:pPr>
            <a:endParaRPr lang="en-US" sz="1400" dirty="0">
              <a:solidFill>
                <a:schemeClr val="bg1"/>
              </a:solidFill>
            </a:endParaRPr>
          </a:p>
          <a:p>
            <a:pPr>
              <a:lnSpc>
                <a:spcPct val="90000"/>
              </a:lnSpc>
              <a:spcBef>
                <a:spcPts val="1000"/>
              </a:spcBef>
              <a:buClr>
                <a:schemeClr val="accent1"/>
              </a:buClr>
              <a:buSzPct val="80000"/>
              <a:buFont typeface="Wingdings 3" charset="2"/>
              <a:buChar char=""/>
            </a:pPr>
            <a:r>
              <a:rPr lang="en-US" sz="1400" dirty="0">
                <a:solidFill>
                  <a:schemeClr val="bg1"/>
                </a:solidFill>
              </a:rPr>
              <a:t>The croup should be just ever so “slightly” sloped…almost unperceivable.</a:t>
            </a:r>
          </a:p>
          <a:p>
            <a:pPr>
              <a:lnSpc>
                <a:spcPct val="90000"/>
              </a:lnSpc>
              <a:spcBef>
                <a:spcPts val="1000"/>
              </a:spcBef>
              <a:buClr>
                <a:schemeClr val="accent1"/>
              </a:buClr>
              <a:buSzPct val="80000"/>
              <a:buFont typeface="Wingdings 3" charset="2"/>
              <a:buChar char=""/>
            </a:pPr>
            <a:endParaRPr lang="en-US" sz="1400" dirty="0">
              <a:solidFill>
                <a:schemeClr val="bg1"/>
              </a:solidFill>
            </a:endParaRPr>
          </a:p>
          <a:p>
            <a:pPr>
              <a:lnSpc>
                <a:spcPct val="90000"/>
              </a:lnSpc>
              <a:spcBef>
                <a:spcPts val="1000"/>
              </a:spcBef>
              <a:buClr>
                <a:schemeClr val="accent1"/>
              </a:buClr>
              <a:buSzPct val="80000"/>
              <a:buFont typeface="Wingdings 3" charset="2"/>
              <a:buChar char=""/>
            </a:pPr>
            <a:r>
              <a:rPr lang="en-US" sz="1400" dirty="0">
                <a:solidFill>
                  <a:schemeClr val="bg1"/>
                </a:solidFill>
              </a:rPr>
              <a:t>The tail set should be proper, with the puppy carrying the tail at 1 to 2 o’clock when moving around and happy.  The croup should be approximately the same length as the ischium (the point of bone right beneath the tail) to the stifle and the same from the stifle to the hock.</a:t>
            </a:r>
          </a:p>
          <a:p>
            <a:pPr>
              <a:lnSpc>
                <a:spcPct val="90000"/>
              </a:lnSpc>
              <a:spcBef>
                <a:spcPts val="1000"/>
              </a:spcBef>
              <a:buClr>
                <a:schemeClr val="accent1"/>
              </a:buClr>
              <a:buSzPct val="80000"/>
              <a:buFont typeface="Wingdings 3" charset="2"/>
              <a:buChar char=""/>
            </a:pPr>
            <a:endParaRPr lang="en-US" sz="1400" dirty="0">
              <a:solidFill>
                <a:schemeClr val="bg1"/>
              </a:solidFill>
            </a:endParaRPr>
          </a:p>
          <a:p>
            <a:pPr>
              <a:lnSpc>
                <a:spcPct val="90000"/>
              </a:lnSpc>
              <a:spcBef>
                <a:spcPts val="1000"/>
              </a:spcBef>
              <a:buClr>
                <a:schemeClr val="accent1"/>
              </a:buClr>
              <a:buSzPct val="80000"/>
              <a:buFont typeface="Wingdings 3" charset="2"/>
              <a:buChar char=""/>
            </a:pPr>
            <a:r>
              <a:rPr lang="en-US" sz="1400" dirty="0">
                <a:solidFill>
                  <a:schemeClr val="bg1"/>
                </a:solidFill>
              </a:rPr>
              <a:t>The stifle should have A LOT of turn at this puppy age.</a:t>
            </a:r>
          </a:p>
          <a:p>
            <a:pPr>
              <a:lnSpc>
                <a:spcPct val="90000"/>
              </a:lnSpc>
              <a:spcBef>
                <a:spcPts val="1000"/>
              </a:spcBef>
              <a:buClr>
                <a:schemeClr val="accent1"/>
              </a:buClr>
              <a:buSzPct val="80000"/>
              <a:buFont typeface="Wingdings 3" charset="2"/>
              <a:buChar char=""/>
            </a:pPr>
            <a:endParaRPr lang="en-US" sz="1400" dirty="0">
              <a:solidFill>
                <a:schemeClr val="bg1"/>
              </a:solidFill>
            </a:endParaRPr>
          </a:p>
          <a:p>
            <a:pPr>
              <a:lnSpc>
                <a:spcPct val="90000"/>
              </a:lnSpc>
              <a:spcBef>
                <a:spcPts val="1000"/>
              </a:spcBef>
              <a:buClr>
                <a:schemeClr val="accent1"/>
              </a:buClr>
              <a:buSzPct val="80000"/>
              <a:buFont typeface="Wingdings 3" charset="2"/>
              <a:buChar char=""/>
            </a:pPr>
            <a:r>
              <a:rPr lang="en-US" sz="1400" dirty="0">
                <a:solidFill>
                  <a:schemeClr val="bg1"/>
                </a:solidFill>
              </a:rPr>
              <a:t>The pasterns  should be short and  perpendicular to the ground.  REMEMBER most lines will LOSE angulation front and rear and will straighten some as they grow.</a:t>
            </a:r>
          </a:p>
        </p:txBody>
      </p:sp>
      <p:sp>
        <p:nvSpPr>
          <p:cNvPr id="3" name="TextBox 2">
            <a:extLst>
              <a:ext uri="{FF2B5EF4-FFF2-40B4-BE49-F238E27FC236}">
                <a16:creationId xmlns:a16="http://schemas.microsoft.com/office/drawing/2014/main" id="{8C8C3E26-65AC-4F52-BB0C-7D7C8C1CE61A}"/>
              </a:ext>
            </a:extLst>
          </p:cNvPr>
          <p:cNvSpPr txBox="1"/>
          <p:nvPr/>
        </p:nvSpPr>
        <p:spPr>
          <a:xfrm>
            <a:off x="633702" y="5028658"/>
            <a:ext cx="9634330" cy="600164"/>
          </a:xfrm>
          <a:prstGeom prst="rect">
            <a:avLst/>
          </a:prstGeom>
          <a:solidFill>
            <a:schemeClr val="accent1"/>
          </a:solidFill>
          <a:ln w="57150">
            <a:solidFill>
              <a:schemeClr val="tx2"/>
            </a:solidFill>
          </a:ln>
        </p:spPr>
        <p:txBody>
          <a:bodyPr wrap="square" rtlCol="0">
            <a:spAutoFit/>
          </a:bodyPr>
          <a:lstStyle/>
          <a:p>
            <a:pPr>
              <a:spcAft>
                <a:spcPts val="600"/>
              </a:spcAft>
            </a:pPr>
            <a:r>
              <a:rPr lang="en-US" sz="1400" dirty="0">
                <a:solidFill>
                  <a:schemeClr val="bg1"/>
                </a:solidFill>
              </a:rPr>
              <a:t>Therefore, it is important to look for more exaggerated angles in the puppy.</a:t>
            </a:r>
          </a:p>
          <a:p>
            <a:pPr>
              <a:spcAft>
                <a:spcPts val="600"/>
              </a:spcAft>
            </a:pPr>
            <a:r>
              <a:rPr lang="en-US" sz="1400" b="1" dirty="0">
                <a:solidFill>
                  <a:schemeClr val="bg1"/>
                </a:solidFill>
              </a:rPr>
              <a:t>This is not to be confused with sickle hock, or longer lower thigh.</a:t>
            </a:r>
          </a:p>
        </p:txBody>
      </p:sp>
      <p:sp>
        <p:nvSpPr>
          <p:cNvPr id="4" name="TextBox 3">
            <a:extLst>
              <a:ext uri="{FF2B5EF4-FFF2-40B4-BE49-F238E27FC236}">
                <a16:creationId xmlns:a16="http://schemas.microsoft.com/office/drawing/2014/main" id="{89848FB8-27B9-933B-5D83-84657198A696}"/>
              </a:ext>
            </a:extLst>
          </p:cNvPr>
          <p:cNvSpPr txBox="1"/>
          <p:nvPr/>
        </p:nvSpPr>
        <p:spPr>
          <a:xfrm>
            <a:off x="633702" y="5645367"/>
            <a:ext cx="9634330" cy="523220"/>
          </a:xfrm>
          <a:prstGeom prst="rect">
            <a:avLst/>
          </a:prstGeom>
          <a:solidFill>
            <a:schemeClr val="accent1"/>
          </a:solidFill>
          <a:ln w="38100">
            <a:solidFill>
              <a:schemeClr val="tx2"/>
            </a:solidFill>
          </a:ln>
        </p:spPr>
        <p:txBody>
          <a:bodyPr wrap="square" rtlCol="0">
            <a:spAutoFit/>
          </a:bodyPr>
          <a:lstStyle/>
          <a:p>
            <a:pPr>
              <a:spcAft>
                <a:spcPts val="600"/>
              </a:spcAft>
            </a:pPr>
            <a:r>
              <a:rPr lang="en-US" sz="1400" dirty="0">
                <a:solidFill>
                  <a:schemeClr val="bg1"/>
                </a:solidFill>
              </a:rPr>
              <a:t>Remember:   The hock is a joint.   It has an angle but no length.  So, when we talk about short/long hocks, what we’re really talking about is short/long pasterns.</a:t>
            </a:r>
          </a:p>
        </p:txBody>
      </p:sp>
    </p:spTree>
    <p:extLst>
      <p:ext uri="{BB962C8B-B14F-4D97-AF65-F5344CB8AC3E}">
        <p14:creationId xmlns:p14="http://schemas.microsoft.com/office/powerpoint/2010/main" val="408827954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65C7F-4BA1-42E1-98B0-78D12CDC149C}"/>
              </a:ext>
            </a:extLst>
          </p:cNvPr>
          <p:cNvSpPr txBox="1"/>
          <p:nvPr/>
        </p:nvSpPr>
        <p:spPr>
          <a:xfrm>
            <a:off x="1487838" y="1241845"/>
            <a:ext cx="9066508" cy="1600438"/>
          </a:xfrm>
          <a:prstGeom prst="rect">
            <a:avLst/>
          </a:prstGeom>
          <a:solidFill>
            <a:schemeClr val="accent1"/>
          </a:solidFill>
          <a:ln w="57150">
            <a:solidFill>
              <a:schemeClr val="tx2"/>
            </a:solidFill>
          </a:ln>
        </p:spPr>
        <p:txBody>
          <a:bodyPr wrap="square" lIns="91440" tIns="45720" rIns="91440" bIns="45720" rtlCol="0" anchor="t">
            <a:spAutoFit/>
          </a:bodyPr>
          <a:lstStyle/>
          <a:p>
            <a:r>
              <a:rPr lang="en-US" sz="1400" b="0" i="0" dirty="0">
                <a:solidFill>
                  <a:srgbClr val="050505"/>
                </a:solidFill>
                <a:effectLst/>
              </a:rPr>
              <a:t>I don’t like to see a puppy stand with its rear feet under itself - sometimes they will all stand like that - but some tend to naturally stand that way.</a:t>
            </a:r>
            <a:r>
              <a:rPr lang="en-US" sz="1400" dirty="0">
                <a:solidFill>
                  <a:srgbClr val="050505"/>
                </a:solidFill>
              </a:rPr>
              <a:t> </a:t>
            </a:r>
          </a:p>
          <a:p>
            <a:endParaRPr lang="en-US" sz="1400" b="0" i="0" dirty="0">
              <a:solidFill>
                <a:srgbClr val="050505"/>
              </a:solidFill>
              <a:effectLst/>
            </a:endParaRPr>
          </a:p>
          <a:p>
            <a:r>
              <a:rPr lang="en-US" sz="1400" dirty="0">
                <a:solidFill>
                  <a:srgbClr val="050505"/>
                </a:solidFill>
              </a:rPr>
              <a:t>H</a:t>
            </a:r>
            <a:r>
              <a:rPr lang="en-US" sz="1400" b="0" i="0" dirty="0">
                <a:solidFill>
                  <a:srgbClr val="050505"/>
                </a:solidFill>
                <a:effectLst/>
              </a:rPr>
              <a:t>ind feet almost directly under the stifle….. The shape of the leg from the pastern up looks like a farmer’s sickle. This is not to be confused with hocks that don’t flex, which is also called </a:t>
            </a:r>
            <a:r>
              <a:rPr lang="en-US" sz="1400" dirty="0">
                <a:solidFill>
                  <a:srgbClr val="050505"/>
                </a:solidFill>
              </a:rPr>
              <a:t>"</a:t>
            </a:r>
            <a:r>
              <a:rPr lang="en-US" sz="1400" b="0" i="0" dirty="0">
                <a:solidFill>
                  <a:srgbClr val="050505"/>
                </a:solidFill>
                <a:effectLst/>
              </a:rPr>
              <a:t>sickle hocks</a:t>
            </a:r>
            <a:r>
              <a:rPr lang="en-US" sz="1400" dirty="0">
                <a:solidFill>
                  <a:srgbClr val="050505"/>
                </a:solidFill>
              </a:rPr>
              <a:t>". </a:t>
            </a:r>
            <a:r>
              <a:rPr lang="en-US" sz="1400" b="0" i="0" dirty="0">
                <a:solidFill>
                  <a:srgbClr val="050505"/>
                </a:solidFill>
                <a:effectLst/>
              </a:rPr>
              <a:t> Some pups do this consistently and I find these usually have either an imbalance of the bone lengths in the leg or of angulation and they usually do not have a good, free</a:t>
            </a:r>
            <a:r>
              <a:rPr lang="en-US" sz="1400" dirty="0">
                <a:solidFill>
                  <a:srgbClr val="050505"/>
                </a:solidFill>
              </a:rPr>
              <a:t> gait</a:t>
            </a:r>
            <a:r>
              <a:rPr lang="en-US" sz="1400" b="0" i="0" dirty="0">
                <a:solidFill>
                  <a:srgbClr val="050505"/>
                </a:solidFill>
                <a:effectLst/>
              </a:rPr>
              <a:t> when moving.</a:t>
            </a:r>
            <a:r>
              <a:rPr lang="en-US" sz="1400" dirty="0">
                <a:solidFill>
                  <a:srgbClr val="050505"/>
                </a:solidFill>
              </a:rPr>
              <a:t> </a:t>
            </a:r>
            <a:endParaRPr lang="en-US" sz="1400" b="0" i="0" dirty="0">
              <a:solidFill>
                <a:srgbClr val="050505"/>
              </a:solidFill>
              <a:effectLst/>
            </a:endParaRPr>
          </a:p>
        </p:txBody>
      </p:sp>
      <p:sp>
        <p:nvSpPr>
          <p:cNvPr id="3" name="TextBox 2">
            <a:extLst>
              <a:ext uri="{FF2B5EF4-FFF2-40B4-BE49-F238E27FC236}">
                <a16:creationId xmlns:a16="http://schemas.microsoft.com/office/drawing/2014/main" id="{EBA54711-8F61-484C-9FA5-91C57E5FB618}"/>
              </a:ext>
            </a:extLst>
          </p:cNvPr>
          <p:cNvSpPr txBox="1"/>
          <p:nvPr/>
        </p:nvSpPr>
        <p:spPr>
          <a:xfrm>
            <a:off x="1487838" y="4056036"/>
            <a:ext cx="9066509" cy="1600438"/>
          </a:xfrm>
          <a:prstGeom prst="rect">
            <a:avLst/>
          </a:prstGeom>
          <a:solidFill>
            <a:schemeClr val="accent1"/>
          </a:solidFill>
          <a:ln w="57150">
            <a:solidFill>
              <a:schemeClr val="tx2"/>
            </a:solidFill>
          </a:ln>
        </p:spPr>
        <p:txBody>
          <a:bodyPr wrap="square" lIns="91440" tIns="45720" rIns="91440" bIns="45720" rtlCol="0" anchor="t">
            <a:spAutoFit/>
          </a:bodyPr>
          <a:lstStyle/>
          <a:p>
            <a:r>
              <a:rPr lang="en-US" sz="1400" b="0" i="0" dirty="0">
                <a:solidFill>
                  <a:srgbClr val="050505"/>
                </a:solidFill>
                <a:effectLst/>
              </a:rPr>
              <a:t>The angle at which the croup intersects the ground has a lot to do with how well the dog reaches under himself and how well the “follow- through" is. If the croup is too flat, the tail set is usually high, and the dog tends to kick up in the rear.</a:t>
            </a:r>
          </a:p>
          <a:p>
            <a:endParaRPr lang="en-US" sz="1400" b="0" i="0" dirty="0">
              <a:solidFill>
                <a:srgbClr val="050505"/>
              </a:solidFill>
              <a:effectLst/>
            </a:endParaRPr>
          </a:p>
          <a:p>
            <a:r>
              <a:rPr lang="en-US" sz="1400" b="0" i="0" dirty="0">
                <a:solidFill>
                  <a:srgbClr val="050505"/>
                </a:solidFill>
                <a:effectLst/>
              </a:rPr>
              <a:t>If it is too steep, the tail set is too low. The dog may reach under well but lack follow through.</a:t>
            </a:r>
          </a:p>
          <a:p>
            <a:r>
              <a:rPr lang="en-US" sz="1400" b="0" i="0" dirty="0">
                <a:solidFill>
                  <a:srgbClr val="050505"/>
                </a:solidFill>
                <a:effectLst/>
              </a:rPr>
              <a:t>Think of the rear leg as a pendulum, then, you want an equal swing to both sides of a vertical line that is perpendicular to the ground.</a:t>
            </a:r>
            <a:r>
              <a:rPr lang="en-US" sz="1400" dirty="0">
                <a:solidFill>
                  <a:srgbClr val="050505"/>
                </a:solidFill>
              </a:rPr>
              <a:t> </a:t>
            </a:r>
            <a:endParaRPr lang="en-US" sz="1400" dirty="0"/>
          </a:p>
        </p:txBody>
      </p:sp>
      <p:sp>
        <p:nvSpPr>
          <p:cNvPr id="4" name="Arrow: Striped Right 3">
            <a:extLst>
              <a:ext uri="{FF2B5EF4-FFF2-40B4-BE49-F238E27FC236}">
                <a16:creationId xmlns:a16="http://schemas.microsoft.com/office/drawing/2014/main" id="{5F17102D-9392-4CE8-B058-1B06EF7D0A6C}"/>
              </a:ext>
            </a:extLst>
          </p:cNvPr>
          <p:cNvSpPr/>
          <p:nvPr/>
        </p:nvSpPr>
        <p:spPr>
          <a:xfrm>
            <a:off x="1487839" y="3262884"/>
            <a:ext cx="9066507" cy="484632"/>
          </a:xfrm>
          <a:prstGeom prst="striped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26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og sitting on a bench&#10;&#10;Description automatically generated with medium confidence">
            <a:extLst>
              <a:ext uri="{FF2B5EF4-FFF2-40B4-BE49-F238E27FC236}">
                <a16:creationId xmlns:a16="http://schemas.microsoft.com/office/drawing/2014/main" id="{2D0FE66A-8286-7962-1464-155062D88E01}"/>
              </a:ext>
            </a:extLst>
          </p:cNvPr>
          <p:cNvPicPr>
            <a:picLocks noChangeAspect="1"/>
          </p:cNvPicPr>
          <p:nvPr/>
        </p:nvPicPr>
        <p:blipFill rotWithShape="1">
          <a:blip r:embed="rId2">
            <a:extLst>
              <a:ext uri="{28A0092B-C50C-407E-A947-70E740481C1C}">
                <a14:useLocalDpi xmlns:a14="http://schemas.microsoft.com/office/drawing/2010/main" val="0"/>
              </a:ext>
            </a:extLst>
          </a:blip>
          <a:srcRect l="26103" t="57436" r="57128" b="8906"/>
          <a:stretch/>
        </p:blipFill>
        <p:spPr>
          <a:xfrm>
            <a:off x="822960" y="458502"/>
            <a:ext cx="836158" cy="1258739"/>
          </a:xfrm>
          <a:prstGeom prst="rect">
            <a:avLst/>
          </a:prstGeom>
        </p:spPr>
      </p:pic>
      <p:sp>
        <p:nvSpPr>
          <p:cNvPr id="2" name="Title 1">
            <a:extLst>
              <a:ext uri="{FF2B5EF4-FFF2-40B4-BE49-F238E27FC236}">
                <a16:creationId xmlns:a16="http://schemas.microsoft.com/office/drawing/2014/main" id="{1BF34612-379A-4F6E-B30D-76D7951E0C94}"/>
              </a:ext>
            </a:extLst>
          </p:cNvPr>
          <p:cNvSpPr>
            <a:spLocks noGrp="1"/>
          </p:cNvSpPr>
          <p:nvPr>
            <p:ph type="title"/>
          </p:nvPr>
        </p:nvSpPr>
        <p:spPr>
          <a:xfrm>
            <a:off x="2263933" y="804855"/>
            <a:ext cx="8761413" cy="706964"/>
          </a:xfrm>
        </p:spPr>
        <p:txBody>
          <a:bodyPr/>
          <a:lstStyle/>
          <a:p>
            <a:pPr algn="ctr"/>
            <a:r>
              <a:rPr lang="en-US"/>
              <a:t>Pasterns</a:t>
            </a:r>
          </a:p>
        </p:txBody>
      </p:sp>
      <p:sp>
        <p:nvSpPr>
          <p:cNvPr id="4" name="TextBox 3">
            <a:extLst>
              <a:ext uri="{FF2B5EF4-FFF2-40B4-BE49-F238E27FC236}">
                <a16:creationId xmlns:a16="http://schemas.microsoft.com/office/drawing/2014/main" id="{832F5D9E-4D20-4DFF-84BA-4457A574484A}"/>
              </a:ext>
            </a:extLst>
          </p:cNvPr>
          <p:cNvSpPr txBox="1"/>
          <p:nvPr/>
        </p:nvSpPr>
        <p:spPr>
          <a:xfrm>
            <a:off x="522614" y="1826606"/>
            <a:ext cx="11163417" cy="1600438"/>
          </a:xfrm>
          <a:prstGeom prst="rect">
            <a:avLst/>
          </a:prstGeom>
          <a:solidFill>
            <a:schemeClr val="accent1"/>
          </a:solidFill>
          <a:ln w="57150">
            <a:solidFill>
              <a:schemeClr val="tx2"/>
            </a:solidFill>
          </a:ln>
        </p:spPr>
        <p:txBody>
          <a:bodyPr wrap="square" lIns="91440" tIns="45720" rIns="91440" bIns="45720" rtlCol="0" anchor="t">
            <a:spAutoFit/>
          </a:bodyPr>
          <a:lstStyle/>
          <a:p>
            <a:pPr fontAlgn="base"/>
            <a:r>
              <a:rPr lang="en-US" sz="1400" dirty="0"/>
              <a:t>A “slight sloping  pastern” is desirable to ensure that the dog’s joint doesn’t knuckle over on impact. </a:t>
            </a:r>
          </a:p>
          <a:p>
            <a:pPr fontAlgn="base"/>
            <a:endParaRPr lang="en-US" sz="1400" dirty="0"/>
          </a:p>
          <a:p>
            <a:pPr fontAlgn="base"/>
            <a:r>
              <a:rPr lang="en-US" sz="1400" dirty="0"/>
              <a:t>Bad pasterns can be inherited, but there may also be environmental factors: A bad diet and obesity can cause a dog’s pasterns to be "down in pastern".  </a:t>
            </a:r>
          </a:p>
          <a:p>
            <a:pPr fontAlgn="base"/>
            <a:endParaRPr lang="en-US" sz="1400" dirty="0"/>
          </a:p>
          <a:p>
            <a:pPr fontAlgn="base"/>
            <a:r>
              <a:rPr lang="en-US" sz="1400" dirty="0"/>
              <a:t>In developing puppies, teething and trauma may also come into play. Puppies raised on  concrete surface or who aren’t getting enough exercise can be also be susceptible</a:t>
            </a:r>
            <a:r>
              <a:rPr lang="en-US" sz="1400" dirty="0">
                <a:latin typeface="Century Gothic"/>
              </a:rPr>
              <a:t> to pastern issues</a:t>
            </a:r>
            <a:r>
              <a:rPr lang="en-US" sz="1400" dirty="0">
                <a:latin typeface="Trebuchet MS" panose="020B0603020202020204"/>
              </a:rPr>
              <a:t>.</a:t>
            </a:r>
          </a:p>
        </p:txBody>
      </p:sp>
      <p:sp>
        <p:nvSpPr>
          <p:cNvPr id="3" name="TextBox 2">
            <a:extLst>
              <a:ext uri="{FF2B5EF4-FFF2-40B4-BE49-F238E27FC236}">
                <a16:creationId xmlns:a16="http://schemas.microsoft.com/office/drawing/2014/main" id="{23AA2C1C-EAF1-4C78-8A38-3FCE5F9EBE05}"/>
              </a:ext>
            </a:extLst>
          </p:cNvPr>
          <p:cNvSpPr txBox="1"/>
          <p:nvPr/>
        </p:nvSpPr>
        <p:spPr>
          <a:xfrm>
            <a:off x="522615" y="3810724"/>
            <a:ext cx="11163416" cy="1815882"/>
          </a:xfrm>
          <a:prstGeom prst="rect">
            <a:avLst/>
          </a:prstGeom>
          <a:solidFill>
            <a:schemeClr val="accent1"/>
          </a:solidFill>
          <a:ln w="57150">
            <a:solidFill>
              <a:schemeClr val="tx2"/>
            </a:solidFill>
          </a:ln>
        </p:spPr>
        <p:txBody>
          <a:bodyPr wrap="square" lIns="91440" tIns="45720" rIns="91440" bIns="45720" rtlCol="0" anchor="t">
            <a:spAutoFit/>
          </a:bodyPr>
          <a:lstStyle/>
          <a:p>
            <a:r>
              <a:rPr lang="en-US" sz="1400" dirty="0"/>
              <a:t>East-west pasterns can be created by nutrition, and not genetics.  To determine the cause, pick up the front leg at the elbow.  If the leg is turned when hanging free, the cause is genetic. </a:t>
            </a:r>
          </a:p>
          <a:p>
            <a:endParaRPr lang="en-US" sz="1400" dirty="0"/>
          </a:p>
          <a:p>
            <a:r>
              <a:rPr lang="en-US" sz="1400" dirty="0"/>
              <a:t>If the leg is straight when hanging free but turned when bearing weight, then the cause is most likely nutrition received during growth. </a:t>
            </a:r>
          </a:p>
          <a:p>
            <a:endParaRPr lang="en-US" sz="1400" dirty="0"/>
          </a:p>
          <a:p>
            <a:r>
              <a:rPr lang="en-US" sz="1400" dirty="0"/>
              <a:t>East west pasterns can also be a temporary issue during growth stages particularly during the “teenage” phase.  This is one of the few structural issues that a young dog may outgrow.</a:t>
            </a:r>
          </a:p>
        </p:txBody>
      </p:sp>
      <p:sp>
        <p:nvSpPr>
          <p:cNvPr id="7" name="TextBox 6">
            <a:extLst>
              <a:ext uri="{FF2B5EF4-FFF2-40B4-BE49-F238E27FC236}">
                <a16:creationId xmlns:a16="http://schemas.microsoft.com/office/drawing/2014/main" id="{2E5A0677-8F15-318F-A0DF-9C23A1BA4A12}"/>
              </a:ext>
            </a:extLst>
          </p:cNvPr>
          <p:cNvSpPr txBox="1"/>
          <p:nvPr/>
        </p:nvSpPr>
        <p:spPr>
          <a:xfrm>
            <a:off x="1659118" y="481688"/>
            <a:ext cx="1533380" cy="646331"/>
          </a:xfrm>
          <a:prstGeom prst="rect">
            <a:avLst/>
          </a:prstGeom>
          <a:solidFill>
            <a:schemeClr val="accent1"/>
          </a:solidFill>
          <a:ln>
            <a:solidFill>
              <a:schemeClr val="accent1">
                <a:lumMod val="60000"/>
                <a:lumOff val="40000"/>
              </a:schemeClr>
            </a:solidFill>
          </a:ln>
        </p:spPr>
        <p:txBody>
          <a:bodyPr wrap="square" rtlCol="0">
            <a:spAutoFit/>
          </a:bodyPr>
          <a:lstStyle/>
          <a:p>
            <a:r>
              <a:rPr lang="en-US" dirty="0"/>
              <a:t>Slight sloping</a:t>
            </a:r>
          </a:p>
        </p:txBody>
      </p:sp>
      <p:pic>
        <p:nvPicPr>
          <p:cNvPr id="8" name="Picture 7" descr="A screenshot of a dog&#10;&#10;Description automatically generated with medium confidence">
            <a:extLst>
              <a:ext uri="{FF2B5EF4-FFF2-40B4-BE49-F238E27FC236}">
                <a16:creationId xmlns:a16="http://schemas.microsoft.com/office/drawing/2014/main" id="{B690F52E-5A09-E64C-FBEA-7C29B1051ECE}"/>
              </a:ext>
            </a:extLst>
          </p:cNvPr>
          <p:cNvPicPr>
            <a:picLocks noChangeAspect="1"/>
          </p:cNvPicPr>
          <p:nvPr/>
        </p:nvPicPr>
        <p:blipFill rotWithShape="1">
          <a:blip r:embed="rId3">
            <a:extLst>
              <a:ext uri="{28A0092B-C50C-407E-A947-70E740481C1C}">
                <a14:useLocalDpi xmlns:a14="http://schemas.microsoft.com/office/drawing/2010/main" val="0"/>
              </a:ext>
            </a:extLst>
          </a:blip>
          <a:srcRect l="19581" t="51111" r="15235" b="27547"/>
          <a:stretch/>
        </p:blipFill>
        <p:spPr>
          <a:xfrm>
            <a:off x="9861101" y="488244"/>
            <a:ext cx="1758696" cy="1279550"/>
          </a:xfrm>
          <a:prstGeom prst="rect">
            <a:avLst/>
          </a:prstGeom>
        </p:spPr>
      </p:pic>
      <p:sp>
        <p:nvSpPr>
          <p:cNvPr id="9" name="TextBox 8">
            <a:extLst>
              <a:ext uri="{FF2B5EF4-FFF2-40B4-BE49-F238E27FC236}">
                <a16:creationId xmlns:a16="http://schemas.microsoft.com/office/drawing/2014/main" id="{46E9ABDC-A6C4-BB50-DD2F-B2F69C0A9EAA}"/>
              </a:ext>
            </a:extLst>
          </p:cNvPr>
          <p:cNvSpPr txBox="1"/>
          <p:nvPr/>
        </p:nvSpPr>
        <p:spPr>
          <a:xfrm>
            <a:off x="8256653" y="488244"/>
            <a:ext cx="1999265" cy="369332"/>
          </a:xfrm>
          <a:prstGeom prst="rect">
            <a:avLst/>
          </a:prstGeom>
          <a:solidFill>
            <a:schemeClr val="accent1"/>
          </a:solidFill>
        </p:spPr>
        <p:txBody>
          <a:bodyPr wrap="none" rtlCol="0">
            <a:spAutoFit/>
          </a:bodyPr>
          <a:lstStyle/>
          <a:p>
            <a:r>
              <a:rPr lang="en-US" dirty="0"/>
              <a:t>Down in pastern</a:t>
            </a:r>
          </a:p>
        </p:txBody>
      </p:sp>
    </p:spTree>
    <p:extLst>
      <p:ext uri="{BB962C8B-B14F-4D97-AF65-F5344CB8AC3E}">
        <p14:creationId xmlns:p14="http://schemas.microsoft.com/office/powerpoint/2010/main" val="2771218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A93D-3168-4669-A2DA-CC6597EFD820}"/>
              </a:ext>
            </a:extLst>
          </p:cNvPr>
          <p:cNvSpPr>
            <a:spLocks noGrp="1"/>
          </p:cNvSpPr>
          <p:nvPr>
            <p:ph type="title"/>
          </p:nvPr>
        </p:nvSpPr>
        <p:spPr/>
        <p:txBody>
          <a:bodyPr/>
          <a:lstStyle/>
          <a:p>
            <a:pPr algn="ctr"/>
            <a:r>
              <a:rPr lang="en-US" dirty="0"/>
              <a:t>Dentition</a:t>
            </a:r>
          </a:p>
        </p:txBody>
      </p:sp>
      <p:sp>
        <p:nvSpPr>
          <p:cNvPr id="3" name="TextBox 2">
            <a:extLst>
              <a:ext uri="{FF2B5EF4-FFF2-40B4-BE49-F238E27FC236}">
                <a16:creationId xmlns:a16="http://schemas.microsoft.com/office/drawing/2014/main" id="{C76586DB-AD11-45EC-9D44-3DB0CE8434DD}"/>
              </a:ext>
            </a:extLst>
          </p:cNvPr>
          <p:cNvSpPr txBox="1"/>
          <p:nvPr/>
        </p:nvSpPr>
        <p:spPr>
          <a:xfrm>
            <a:off x="501926" y="1842051"/>
            <a:ext cx="11264347" cy="523220"/>
          </a:xfrm>
          <a:prstGeom prst="rect">
            <a:avLst/>
          </a:prstGeom>
          <a:solidFill>
            <a:schemeClr val="accent1"/>
          </a:solidFill>
          <a:ln w="57150">
            <a:solidFill>
              <a:schemeClr val="tx2"/>
            </a:solidFill>
          </a:ln>
        </p:spPr>
        <p:txBody>
          <a:bodyPr wrap="square" rtlCol="0">
            <a:spAutoFit/>
          </a:bodyPr>
          <a:lstStyle/>
          <a:p>
            <a:r>
              <a:rPr lang="en-US" sz="1400" b="0" i="0" dirty="0">
                <a:solidFill>
                  <a:srgbClr val="454545"/>
                </a:solidFill>
                <a:effectLst/>
                <a:latin typeface="montserrat" panose="020B0604020202020204" pitchFamily="2" charset="0"/>
              </a:rPr>
              <a:t>“Puppy </a:t>
            </a:r>
            <a:r>
              <a:rPr lang="en-US" sz="1400" b="0" i="0" dirty="0">
                <a:solidFill>
                  <a:srgbClr val="454545"/>
                </a:solidFill>
                <a:effectLst/>
              </a:rPr>
              <a:t>teeth</a:t>
            </a:r>
            <a:r>
              <a:rPr lang="en-US" sz="1400" b="0" i="0" dirty="0">
                <a:solidFill>
                  <a:srgbClr val="454545"/>
                </a:solidFill>
                <a:effectLst/>
                <a:latin typeface="montserrat" panose="020B0604020202020204" pitchFamily="2" charset="0"/>
              </a:rPr>
              <a:t> erupt  starting at about 2 weeks of age, and are usually completely in by about 8-10 weeks old,  (28 puppy teeth)</a:t>
            </a:r>
            <a:endParaRPr lang="en-US" sz="1400" dirty="0"/>
          </a:p>
        </p:txBody>
      </p:sp>
      <p:sp>
        <p:nvSpPr>
          <p:cNvPr id="4" name="TextBox 3">
            <a:extLst>
              <a:ext uri="{FF2B5EF4-FFF2-40B4-BE49-F238E27FC236}">
                <a16:creationId xmlns:a16="http://schemas.microsoft.com/office/drawing/2014/main" id="{8A1D5CF3-5EEE-4E67-A94A-F3F2AD78250E}"/>
              </a:ext>
            </a:extLst>
          </p:cNvPr>
          <p:cNvSpPr txBox="1"/>
          <p:nvPr/>
        </p:nvSpPr>
        <p:spPr>
          <a:xfrm>
            <a:off x="501927" y="2488383"/>
            <a:ext cx="11264346" cy="307777"/>
          </a:xfrm>
          <a:prstGeom prst="rect">
            <a:avLst/>
          </a:prstGeom>
          <a:solidFill>
            <a:schemeClr val="accent1"/>
          </a:solidFill>
          <a:ln w="57150">
            <a:solidFill>
              <a:schemeClr val="tx2"/>
            </a:solidFill>
          </a:ln>
        </p:spPr>
        <p:txBody>
          <a:bodyPr wrap="square" rtlCol="0">
            <a:spAutoFit/>
          </a:bodyPr>
          <a:lstStyle/>
          <a:p>
            <a:r>
              <a:rPr lang="en-US" sz="1400" dirty="0"/>
              <a:t>Look for a good scissor bite.  Remember to advise new owners to keep an eye out for retained puppy teeth.</a:t>
            </a:r>
          </a:p>
        </p:txBody>
      </p:sp>
      <p:sp>
        <p:nvSpPr>
          <p:cNvPr id="5" name="TextBox 4">
            <a:extLst>
              <a:ext uri="{FF2B5EF4-FFF2-40B4-BE49-F238E27FC236}">
                <a16:creationId xmlns:a16="http://schemas.microsoft.com/office/drawing/2014/main" id="{A8911893-4AB8-4E48-8A72-A3D6F01EF6EE}"/>
              </a:ext>
            </a:extLst>
          </p:cNvPr>
          <p:cNvSpPr txBox="1"/>
          <p:nvPr/>
        </p:nvSpPr>
        <p:spPr>
          <a:xfrm>
            <a:off x="501925" y="3134714"/>
            <a:ext cx="11226245" cy="307777"/>
          </a:xfrm>
          <a:prstGeom prst="rect">
            <a:avLst/>
          </a:prstGeom>
          <a:solidFill>
            <a:schemeClr val="accent1"/>
          </a:solidFill>
          <a:ln w="57150">
            <a:solidFill>
              <a:schemeClr val="tx2"/>
            </a:solidFill>
          </a:ln>
        </p:spPr>
        <p:txBody>
          <a:bodyPr wrap="square" rtlCol="0">
            <a:spAutoFit/>
          </a:bodyPr>
          <a:lstStyle/>
          <a:p>
            <a:r>
              <a:rPr lang="en-US" sz="1400" dirty="0"/>
              <a:t>An undershot bite will not correct!</a:t>
            </a:r>
          </a:p>
        </p:txBody>
      </p:sp>
      <p:pic>
        <p:nvPicPr>
          <p:cNvPr id="7" name="Picture 6" descr="Diagram&#10;&#10;Description automatically generated with medium confidence">
            <a:extLst>
              <a:ext uri="{FF2B5EF4-FFF2-40B4-BE49-F238E27FC236}">
                <a16:creationId xmlns:a16="http://schemas.microsoft.com/office/drawing/2014/main" id="{C0AC1737-862A-4EE1-B82B-E07B41FBD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636" y="2811548"/>
            <a:ext cx="4246535" cy="4246535"/>
          </a:xfrm>
          <a:prstGeom prst="rect">
            <a:avLst/>
          </a:prstGeom>
        </p:spPr>
      </p:pic>
    </p:spTree>
    <p:extLst>
      <p:ext uri="{BB962C8B-B14F-4D97-AF65-F5344CB8AC3E}">
        <p14:creationId xmlns:p14="http://schemas.microsoft.com/office/powerpoint/2010/main" val="2645287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DD029FC-684F-483A-A8BD-1F092BFFB7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EF3C96DD-C9B2-4B53-AEC5-8CB276D3C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662F19CA-71D7-45F5-9123-CA712C528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3886C2A0-05BA-4243-B351-00C64563A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C87CEB4-8F81-455D-A076-159940550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BC9FC7F0-1AE4-4459-B8F2-219D7598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DD48B9DA-44B2-4334-96CF-D089EFEC9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9089964-B99F-487E-840E-FD3D7E88C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EC4611E9-9EAD-44EF-967C-9F3F3066D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916A076-E219-44E3-8EB5-1C04EFCD17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D764F0A0-D07C-4159-9427-D25058257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53BC003-D6B7-4BF0-937D-4A015F6DE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24" name="Rectangle 23">
              <a:extLst>
                <a:ext uri="{FF2B5EF4-FFF2-40B4-BE49-F238E27FC236}">
                  <a16:creationId xmlns:a16="http://schemas.microsoft.com/office/drawing/2014/main" id="{4903268C-2C5A-4507-9244-86102327B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539F7113-C588-46FB-ADDE-55CEC598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B6481A55-E6DE-4B8B-9847-0230D12F7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052FD8DB-2F6F-462A-9BF4-1E26C9332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BE52543D-8290-40DE-990A-27CC1992A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8ECC693B-FBF3-45DD-849C-AC1B1B290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6515BC8-A1CA-4EB4-81D8-6A891458F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ED9E2ADE-2C74-4E7D-8701-6AE23ABD4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B7EBD6DC-7188-4268-9886-6535F41A6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493CCA32-0C37-4525-8FFC-D62C5EEFBE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D58C47F2-4E29-4D8F-9061-CDD8AC1E82A7}"/>
              </a:ext>
            </a:extLst>
          </p:cNvPr>
          <p:cNvSpPr>
            <a:spLocks noGrp="1"/>
          </p:cNvSpPr>
          <p:nvPr>
            <p:ph type="title"/>
          </p:nvPr>
        </p:nvSpPr>
        <p:spPr>
          <a:xfrm>
            <a:off x="1154955" y="973668"/>
            <a:ext cx="3133726" cy="1020232"/>
          </a:xfrm>
        </p:spPr>
        <p:txBody>
          <a:bodyPr vert="horz" lIns="91440" tIns="45720" rIns="91440" bIns="45720" rtlCol="0" anchor="ctr">
            <a:normAutofit/>
          </a:bodyPr>
          <a:lstStyle/>
          <a:p>
            <a:r>
              <a:rPr lang="en-US"/>
              <a:t>Eye color</a:t>
            </a:r>
          </a:p>
        </p:txBody>
      </p:sp>
      <p:sp>
        <p:nvSpPr>
          <p:cNvPr id="3" name="TextBox 2">
            <a:extLst>
              <a:ext uri="{FF2B5EF4-FFF2-40B4-BE49-F238E27FC236}">
                <a16:creationId xmlns:a16="http://schemas.microsoft.com/office/drawing/2014/main" id="{2E57F7F9-6AE6-47BF-BA8E-7E943198DF1B}"/>
              </a:ext>
            </a:extLst>
          </p:cNvPr>
          <p:cNvSpPr txBox="1"/>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a:solidFill>
                  <a:schemeClr val="bg1"/>
                </a:solidFill>
                <a:effectLst/>
              </a:rPr>
              <a:t>Puppies’ eyes typically change color from blue to the final color at the 9 to 12-week point in their development.</a:t>
            </a:r>
          </a:p>
          <a:p>
            <a:pPr>
              <a:spcBef>
                <a:spcPts val="1000"/>
              </a:spcBef>
              <a:buClr>
                <a:schemeClr val="accent1"/>
              </a:buClr>
              <a:buSzPct val="80000"/>
              <a:buFont typeface="Wingdings 3" charset="2"/>
              <a:buChar char=""/>
            </a:pPr>
            <a:r>
              <a:rPr lang="en-US">
                <a:solidFill>
                  <a:schemeClr val="bg1"/>
                </a:solidFill>
              </a:rPr>
              <a:t>Look for almond shaped, dark brown eyes.</a:t>
            </a:r>
          </a:p>
        </p:txBody>
      </p:sp>
      <p:pic>
        <p:nvPicPr>
          <p:cNvPr id="5" name="Picture 4" descr="A close up of a dog&#10;&#10;Description automatically generated with medium confidence">
            <a:extLst>
              <a:ext uri="{FF2B5EF4-FFF2-40B4-BE49-F238E27FC236}">
                <a16:creationId xmlns:a16="http://schemas.microsoft.com/office/drawing/2014/main" id="{82F8B180-C44C-40B2-924A-A29E9FCDD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680" y="449877"/>
            <a:ext cx="6723647" cy="5950428"/>
          </a:xfrm>
          <a:prstGeom prst="rect">
            <a:avLst/>
          </a:prstGeom>
          <a:ln w="57150">
            <a:solidFill>
              <a:schemeClr val="accent1"/>
            </a:solidFill>
          </a:ln>
        </p:spPr>
      </p:pic>
      <p:sp>
        <p:nvSpPr>
          <p:cNvPr id="35" name="Rectangle 34">
            <a:extLst>
              <a:ext uri="{FF2B5EF4-FFF2-40B4-BE49-F238E27FC236}">
                <a16:creationId xmlns:a16="http://schemas.microsoft.com/office/drawing/2014/main" id="{5014FF2D-4863-43AA-82A7-958E9F743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80147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8" name="Rectangle 7">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4" name="Group 23">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5" name="Rectangle 24">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extBox 1">
            <a:extLst>
              <a:ext uri="{FF2B5EF4-FFF2-40B4-BE49-F238E27FC236}">
                <a16:creationId xmlns:a16="http://schemas.microsoft.com/office/drawing/2014/main" id="{08AC9A4A-C76C-E4AE-4544-7BEE99843196}"/>
              </a:ext>
            </a:extLst>
          </p:cNvPr>
          <p:cNvSpPr txBox="1"/>
          <p:nvPr/>
        </p:nvSpPr>
        <p:spPr>
          <a:xfrm>
            <a:off x="4873551" y="1039102"/>
            <a:ext cx="5302189" cy="4739950"/>
          </a:xfrm>
          <a:prstGeom prst="rect">
            <a:avLst/>
          </a:prstGeom>
          <a:solidFill>
            <a:schemeClr val="accent1"/>
          </a:solidFill>
          <a:ln w="38100">
            <a:solidFill>
              <a:schemeClr val="tx2"/>
            </a:solidFill>
          </a:ln>
        </p:spPr>
        <p:txBody>
          <a:bodyPr vert="horz" lIns="91440" tIns="45720" rIns="91440" bIns="45720" rtlCol="0" anchor="ctr">
            <a:normAutofit/>
          </a:bodyPr>
          <a:lstStyle/>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As for movement, until the puppies are older, their true movement may be difficult to assess.</a:t>
            </a: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For one thing, they are rarely leash broke enough for anyone to have a good look at them moving!</a:t>
            </a:r>
          </a:p>
          <a:p>
            <a:pPr marL="0" marR="0" lvl="0" indent="0" fontAlgn="auto">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effectLst/>
              <a:uLnTx/>
              <a:uFillTx/>
            </a:endParaRP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Again, sitting in the yard with them, watching them move around will often tell new breeders which ones will NOT move well. </a:t>
            </a: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The more you study and compare your pups at a young age versus adult, the better you will get.</a:t>
            </a:r>
          </a:p>
        </p:txBody>
      </p:sp>
      <p:cxnSp>
        <p:nvCxnSpPr>
          <p:cNvPr id="28" name="Straight Connector 27">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A dog jumping to catch a ball&#10;&#10;Description automatically generated with medium confidence">
            <a:extLst>
              <a:ext uri="{FF2B5EF4-FFF2-40B4-BE49-F238E27FC236}">
                <a16:creationId xmlns:a16="http://schemas.microsoft.com/office/drawing/2014/main" id="{34D7C91F-E50F-8ECF-46BA-1FB085F8B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312" y="2179066"/>
            <a:ext cx="2356112" cy="2495778"/>
          </a:xfrm>
          <a:prstGeom prst="rect">
            <a:avLst/>
          </a:prstGeom>
          <a:ln w="38100">
            <a:solidFill>
              <a:schemeClr val="tx2"/>
            </a:solidFill>
          </a:ln>
        </p:spPr>
      </p:pic>
    </p:spTree>
    <p:extLst>
      <p:ext uri="{BB962C8B-B14F-4D97-AF65-F5344CB8AC3E}">
        <p14:creationId xmlns:p14="http://schemas.microsoft.com/office/powerpoint/2010/main" val="268021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8" name="Rectangle 7">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4" name="Group 23">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5" name="Rectangle 24">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extBox 1">
            <a:extLst>
              <a:ext uri="{FF2B5EF4-FFF2-40B4-BE49-F238E27FC236}">
                <a16:creationId xmlns:a16="http://schemas.microsoft.com/office/drawing/2014/main" id="{79689D49-183E-882D-885F-B9D42930F00A}"/>
              </a:ext>
            </a:extLst>
          </p:cNvPr>
          <p:cNvSpPr txBox="1"/>
          <p:nvPr/>
        </p:nvSpPr>
        <p:spPr>
          <a:xfrm>
            <a:off x="4678424" y="1059025"/>
            <a:ext cx="5302189" cy="4739950"/>
          </a:xfrm>
          <a:prstGeom prst="rect">
            <a:avLst/>
          </a:prstGeom>
          <a:solidFill>
            <a:schemeClr val="accent1"/>
          </a:solidFill>
          <a:ln w="38100">
            <a:solidFill>
              <a:schemeClr val="tx2"/>
            </a:solidFill>
          </a:ln>
        </p:spPr>
        <p:txBody>
          <a:bodyPr vert="horz" lIns="91440" tIns="45720" rIns="91440" bIns="45720" rtlCol="0" anchor="ctr">
            <a:normAutofit/>
          </a:bodyPr>
          <a:lstStyle/>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Any puppy that toes in will be graded “PET”</a:t>
            </a: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Toeing in is very faulty in a young puppy.  </a:t>
            </a: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If it toes out ever so slightly, it will often correct itself as the body widens and the puppy matures, as the elbows will be pushed our slightly and this in turn allows the front legs to correct and straighten.  </a:t>
            </a:r>
          </a:p>
          <a:p>
            <a:pPr marL="0" marR="0" lvl="0" indent="0" fontAlgn="auto">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effectLst/>
              <a:uLnTx/>
              <a:uFillTx/>
            </a:endParaRP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Hocks that turn in (cow hocked) or out to any extent will probably remain and get worse as the puppy matures.</a:t>
            </a:r>
          </a:p>
          <a:p>
            <a:pPr marL="0" marR="0" lvl="0" indent="0" fontAlgn="auto">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effectLst/>
              <a:uLnTx/>
              <a:uFillTx/>
            </a:endParaRP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effectLst/>
                <a:uLnTx/>
                <a:uFillTx/>
              </a:rPr>
              <a:t>Any deviation that is pronounced at this age will be magnified as the puppy gets older.</a:t>
            </a:r>
          </a:p>
        </p:txBody>
      </p:sp>
      <p:cxnSp>
        <p:nvCxnSpPr>
          <p:cNvPr id="28" name="Straight Connector 27">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25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545967-8193-8A3A-A7CC-5991DE3304E5}"/>
              </a:ext>
            </a:extLst>
          </p:cNvPr>
          <p:cNvSpPr txBox="1"/>
          <p:nvPr/>
        </p:nvSpPr>
        <p:spPr>
          <a:xfrm>
            <a:off x="1055330" y="1579266"/>
            <a:ext cx="4960238" cy="3693319"/>
          </a:xfrm>
          <a:prstGeom prst="rect">
            <a:avLst/>
          </a:prstGeom>
          <a:solidFill>
            <a:schemeClr val="accent1">
              <a:lumMod val="60000"/>
              <a:lumOff val="40000"/>
            </a:schemeClr>
          </a:solidFill>
          <a:ln w="57150">
            <a:solidFill>
              <a:schemeClr val="tx2"/>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This is not a hobby  It is late nights and early mornings.  It is struggle.  It is triumph.  It pushes your boundaries and tests your abilities daily.  One moment it exposes your weaknesses only to let you shine your brightest in the next.  It is not for everyone.  Heck, it’s hardly for anyone.  But in that moment when all comes together, when man and beast are one.  That moment is worth all the hard work and sacrifice.  It is necessary as breath, as the blood in your veins.  No, this is not a hobby.  It is a way of life. </a:t>
            </a:r>
          </a:p>
        </p:txBody>
      </p:sp>
      <p:sp>
        <p:nvSpPr>
          <p:cNvPr id="45" name="Rectangle 29">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6" name="Rectangle 31">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useBgFill="1">
        <p:nvSpPr>
          <p:cNvPr id="47" name="Rectangle 33">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35">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descr="A picture containing indoor, dog, laying, mammal&#10;&#10;Description automatically generated">
            <a:extLst>
              <a:ext uri="{FF2B5EF4-FFF2-40B4-BE49-F238E27FC236}">
                <a16:creationId xmlns:a16="http://schemas.microsoft.com/office/drawing/2014/main" id="{EBFE100D-4BE9-85F5-CF9C-879124392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067" y="1363060"/>
            <a:ext cx="4728634" cy="4125733"/>
          </a:xfrm>
          <a:prstGeom prst="rect">
            <a:avLst/>
          </a:prstGeom>
          <a:ln w="57150">
            <a:solidFill>
              <a:schemeClr val="tx2"/>
            </a:solidFill>
          </a:ln>
        </p:spPr>
      </p:pic>
      <p:sp>
        <p:nvSpPr>
          <p:cNvPr id="2" name="TextBox 1">
            <a:extLst>
              <a:ext uri="{FF2B5EF4-FFF2-40B4-BE49-F238E27FC236}">
                <a16:creationId xmlns:a16="http://schemas.microsoft.com/office/drawing/2014/main" id="{5A4135E2-41E9-EDC5-0CC5-C68FCB34FE0B}"/>
              </a:ext>
            </a:extLst>
          </p:cNvPr>
          <p:cNvSpPr txBox="1"/>
          <p:nvPr/>
        </p:nvSpPr>
        <p:spPr>
          <a:xfrm>
            <a:off x="5925438" y="2489537"/>
            <a:ext cx="4960238" cy="1661993"/>
          </a:xfrm>
          <a:prstGeom prst="rect">
            <a:avLst/>
          </a:prstGeom>
          <a:solidFill>
            <a:schemeClr val="accent1"/>
          </a:solidFill>
          <a:ln w="38100">
            <a:solidFill>
              <a:schemeClr val="tx2"/>
            </a:solidFill>
          </a:ln>
        </p:spPr>
        <p:txBody>
          <a:bodyPr wrap="square" rtlCol="0">
            <a:spAutoFit/>
          </a:bodyPr>
          <a:lstStyle/>
          <a:p>
            <a:r>
              <a:rPr lang="en-US" sz="1400" dirty="0"/>
              <a:t>You had picked the stud dog. </a:t>
            </a:r>
          </a:p>
          <a:p>
            <a:endParaRPr lang="en-US" sz="1400" dirty="0"/>
          </a:p>
          <a:p>
            <a:r>
              <a:rPr lang="en-US" sz="1400" dirty="0"/>
              <a:t> The puppies were born!</a:t>
            </a:r>
          </a:p>
          <a:p>
            <a:endParaRPr lang="en-US" sz="1400" dirty="0"/>
          </a:p>
          <a:p>
            <a:r>
              <a:rPr lang="en-US" sz="1400" dirty="0"/>
              <a:t>Now the work begins on</a:t>
            </a:r>
          </a:p>
          <a:p>
            <a:r>
              <a:rPr lang="en-US" sz="1400" dirty="0"/>
              <a:t>Grading the litter:</a:t>
            </a:r>
          </a:p>
          <a:p>
            <a:endParaRPr lang="en-US" dirty="0"/>
          </a:p>
        </p:txBody>
      </p:sp>
    </p:spTree>
    <p:extLst>
      <p:ext uri="{BB962C8B-B14F-4D97-AF65-F5344CB8AC3E}">
        <p14:creationId xmlns:p14="http://schemas.microsoft.com/office/powerpoint/2010/main" val="4217152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9D5897-067F-39F8-6DC5-124EADF19AF5}"/>
              </a:ext>
            </a:extLst>
          </p:cNvPr>
          <p:cNvPicPr>
            <a:picLocks noChangeAspect="1"/>
          </p:cNvPicPr>
          <p:nvPr/>
        </p:nvPicPr>
        <p:blipFill>
          <a:blip r:embed="rId2"/>
          <a:stretch>
            <a:fillRect/>
          </a:stretch>
        </p:blipFill>
        <p:spPr>
          <a:xfrm>
            <a:off x="3404382" y="1325691"/>
            <a:ext cx="5383235" cy="4359018"/>
          </a:xfrm>
          <a:prstGeom prst="rect">
            <a:avLst/>
          </a:prstGeom>
          <a:ln w="38100">
            <a:solidFill>
              <a:schemeClr val="tx1"/>
            </a:solidFill>
          </a:ln>
        </p:spPr>
      </p:pic>
      <p:cxnSp>
        <p:nvCxnSpPr>
          <p:cNvPr id="9" name="Straight Arrow Connector 8">
            <a:extLst>
              <a:ext uri="{FF2B5EF4-FFF2-40B4-BE49-F238E27FC236}">
                <a16:creationId xmlns:a16="http://schemas.microsoft.com/office/drawing/2014/main" id="{90892AD4-41D3-4ED5-B082-D15EBFE1DF15}"/>
              </a:ext>
            </a:extLst>
          </p:cNvPr>
          <p:cNvCxnSpPr>
            <a:cxnSpLocks/>
          </p:cNvCxnSpPr>
          <p:nvPr/>
        </p:nvCxnSpPr>
        <p:spPr>
          <a:xfrm flipH="1">
            <a:off x="4466127" y="2641640"/>
            <a:ext cx="284167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EFF055D-7D87-4474-9AEC-AE80200725B2}"/>
              </a:ext>
            </a:extLst>
          </p:cNvPr>
          <p:cNvSpPr txBox="1"/>
          <p:nvPr/>
        </p:nvSpPr>
        <p:spPr>
          <a:xfrm>
            <a:off x="1683922" y="1934165"/>
            <a:ext cx="1590261" cy="923330"/>
          </a:xfrm>
          <a:prstGeom prst="rect">
            <a:avLst/>
          </a:prstGeom>
          <a:solidFill>
            <a:schemeClr val="accent1"/>
          </a:solidFill>
          <a:ln w="57150">
            <a:solidFill>
              <a:schemeClr val="tx1"/>
            </a:solidFill>
          </a:ln>
        </p:spPr>
        <p:txBody>
          <a:bodyPr wrap="square" rtlCol="0">
            <a:spAutoFit/>
          </a:bodyPr>
          <a:lstStyle/>
          <a:p>
            <a:pPr algn="r"/>
            <a:r>
              <a:rPr lang="en-US" b="1" dirty="0"/>
              <a:t>Jaw line above topline</a:t>
            </a:r>
          </a:p>
        </p:txBody>
      </p:sp>
      <p:sp>
        <p:nvSpPr>
          <p:cNvPr id="14" name="TextBox 13">
            <a:extLst>
              <a:ext uri="{FF2B5EF4-FFF2-40B4-BE49-F238E27FC236}">
                <a16:creationId xmlns:a16="http://schemas.microsoft.com/office/drawing/2014/main" id="{49D53FA3-DCBE-4ED3-9A3C-F9F52D35568C}"/>
              </a:ext>
            </a:extLst>
          </p:cNvPr>
          <p:cNvSpPr txBox="1"/>
          <p:nvPr/>
        </p:nvSpPr>
        <p:spPr>
          <a:xfrm>
            <a:off x="3015968" y="3229160"/>
            <a:ext cx="1236236" cy="646331"/>
          </a:xfrm>
          <a:prstGeom prst="rect">
            <a:avLst/>
          </a:prstGeom>
          <a:solidFill>
            <a:schemeClr val="accent1"/>
          </a:solidFill>
          <a:ln w="57150">
            <a:solidFill>
              <a:schemeClr val="tx1"/>
            </a:solidFill>
          </a:ln>
        </p:spPr>
        <p:txBody>
          <a:bodyPr wrap="none" rtlCol="0">
            <a:spAutoFit/>
          </a:bodyPr>
          <a:lstStyle/>
          <a:p>
            <a:r>
              <a:rPr lang="en-US" b="1" dirty="0"/>
              <a:t>Note </a:t>
            </a:r>
          </a:p>
          <a:p>
            <a:r>
              <a:rPr lang="en-US" b="1" dirty="0" err="1"/>
              <a:t>forechest</a:t>
            </a:r>
            <a:endParaRPr lang="en-US" b="1" dirty="0"/>
          </a:p>
        </p:txBody>
      </p:sp>
      <p:sp>
        <p:nvSpPr>
          <p:cNvPr id="15" name="TextBox 14">
            <a:extLst>
              <a:ext uri="{FF2B5EF4-FFF2-40B4-BE49-F238E27FC236}">
                <a16:creationId xmlns:a16="http://schemas.microsoft.com/office/drawing/2014/main" id="{B5D070BC-A453-4B3A-B742-698440E598AA}"/>
              </a:ext>
            </a:extLst>
          </p:cNvPr>
          <p:cNvSpPr txBox="1"/>
          <p:nvPr/>
        </p:nvSpPr>
        <p:spPr>
          <a:xfrm>
            <a:off x="2070920" y="5253341"/>
            <a:ext cx="2395207" cy="369332"/>
          </a:xfrm>
          <a:prstGeom prst="rect">
            <a:avLst/>
          </a:prstGeom>
          <a:solidFill>
            <a:schemeClr val="accent1"/>
          </a:solidFill>
          <a:ln w="57150">
            <a:solidFill>
              <a:schemeClr val="tx1"/>
            </a:solidFill>
          </a:ln>
        </p:spPr>
        <p:txBody>
          <a:bodyPr wrap="none" rtlCol="0">
            <a:spAutoFit/>
          </a:bodyPr>
          <a:lstStyle/>
          <a:p>
            <a:r>
              <a:rPr lang="en-US" b="1" dirty="0"/>
              <a:t>Feet facing forward</a:t>
            </a:r>
          </a:p>
        </p:txBody>
      </p:sp>
      <p:sp>
        <p:nvSpPr>
          <p:cNvPr id="16" name="TextBox 15">
            <a:extLst>
              <a:ext uri="{FF2B5EF4-FFF2-40B4-BE49-F238E27FC236}">
                <a16:creationId xmlns:a16="http://schemas.microsoft.com/office/drawing/2014/main" id="{EBAAB76E-D285-4994-9CAB-3128EF8AD0B4}"/>
              </a:ext>
            </a:extLst>
          </p:cNvPr>
          <p:cNvSpPr txBox="1"/>
          <p:nvPr/>
        </p:nvSpPr>
        <p:spPr>
          <a:xfrm>
            <a:off x="5950830" y="2105776"/>
            <a:ext cx="1603324" cy="369332"/>
          </a:xfrm>
          <a:prstGeom prst="rect">
            <a:avLst/>
          </a:prstGeom>
          <a:solidFill>
            <a:schemeClr val="accent1"/>
          </a:solidFill>
          <a:ln w="38100">
            <a:solidFill>
              <a:schemeClr val="tx1"/>
            </a:solidFill>
          </a:ln>
        </p:spPr>
        <p:txBody>
          <a:bodyPr wrap="none" rtlCol="0">
            <a:spAutoFit/>
          </a:bodyPr>
          <a:lstStyle/>
          <a:p>
            <a:r>
              <a:rPr lang="en-US" b="1" dirty="0"/>
              <a:t>Level</a:t>
            </a:r>
            <a:r>
              <a:rPr lang="en-US" b="1" dirty="0">
                <a:solidFill>
                  <a:schemeClr val="accent6"/>
                </a:solidFill>
              </a:rPr>
              <a:t> </a:t>
            </a:r>
            <a:r>
              <a:rPr lang="en-US" b="1" dirty="0"/>
              <a:t>topline</a:t>
            </a:r>
          </a:p>
        </p:txBody>
      </p:sp>
      <p:sp>
        <p:nvSpPr>
          <p:cNvPr id="5" name="Block Arc 4">
            <a:extLst>
              <a:ext uri="{FF2B5EF4-FFF2-40B4-BE49-F238E27FC236}">
                <a16:creationId xmlns:a16="http://schemas.microsoft.com/office/drawing/2014/main" id="{828FEE9B-33DF-A252-70E3-177E9B0EDE7B}"/>
              </a:ext>
            </a:extLst>
          </p:cNvPr>
          <p:cNvSpPr/>
          <p:nvPr/>
        </p:nvSpPr>
        <p:spPr>
          <a:xfrm rot="4677765">
            <a:off x="7986976" y="3132719"/>
            <a:ext cx="613020" cy="59256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ED82C34F-B215-A7BB-0846-5D1A386CEEF0}"/>
              </a:ext>
            </a:extLst>
          </p:cNvPr>
          <p:cNvSpPr txBox="1"/>
          <p:nvPr/>
        </p:nvSpPr>
        <p:spPr>
          <a:xfrm>
            <a:off x="5808107" y="4408384"/>
            <a:ext cx="1223890" cy="646331"/>
          </a:xfrm>
          <a:prstGeom prst="rect">
            <a:avLst/>
          </a:prstGeom>
          <a:solidFill>
            <a:schemeClr val="accent1"/>
          </a:solidFill>
          <a:ln w="38100">
            <a:solidFill>
              <a:schemeClr val="tx2"/>
            </a:solidFill>
          </a:ln>
        </p:spPr>
        <p:txBody>
          <a:bodyPr wrap="square" rtlCol="0">
            <a:spAutoFit/>
          </a:bodyPr>
          <a:lstStyle/>
          <a:p>
            <a:r>
              <a:rPr lang="en-US" b="1" dirty="0"/>
              <a:t>Depth of chest</a:t>
            </a:r>
          </a:p>
        </p:txBody>
      </p:sp>
    </p:spTree>
    <p:extLst>
      <p:ext uri="{BB962C8B-B14F-4D97-AF65-F5344CB8AC3E}">
        <p14:creationId xmlns:p14="http://schemas.microsoft.com/office/powerpoint/2010/main" val="3400121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3" name="TextBox 2">
            <a:extLst>
              <a:ext uri="{FF2B5EF4-FFF2-40B4-BE49-F238E27FC236}">
                <a16:creationId xmlns:a16="http://schemas.microsoft.com/office/drawing/2014/main" id="{3FC5398F-2E2E-1E25-541D-606A42B23C4B}"/>
              </a:ext>
            </a:extLst>
          </p:cNvPr>
          <p:cNvSpPr txBox="1"/>
          <p:nvPr/>
        </p:nvSpPr>
        <p:spPr>
          <a:xfrm>
            <a:off x="4678424" y="658368"/>
            <a:ext cx="5474425" cy="5140607"/>
          </a:xfrm>
          <a:prstGeom prst="rect">
            <a:avLst/>
          </a:prstGeom>
          <a:solidFill>
            <a:schemeClr val="accent1"/>
          </a:solidFill>
          <a:ln w="38100">
            <a:solidFill>
              <a:schemeClr val="tx1"/>
            </a:solidFill>
          </a:ln>
        </p:spPr>
        <p:txBody>
          <a:bodyPr vert="horz" lIns="91440" tIns="45720" rIns="91440" bIns="45720" rtlCol="0" anchor="ctr">
            <a:noAutofit/>
          </a:bodyPr>
          <a:lstStyle/>
          <a:p>
            <a:pPr>
              <a:lnSpc>
                <a:spcPct val="90000"/>
              </a:lnSpc>
              <a:spcBef>
                <a:spcPts val="1000"/>
              </a:spcBef>
              <a:buClr>
                <a:schemeClr val="accent1"/>
              </a:buClr>
              <a:buSzPct val="80000"/>
              <a:buFont typeface="Wingdings 3" charset="2"/>
              <a:buChar char=""/>
            </a:pPr>
            <a:r>
              <a:rPr lang="en-US" sz="1400" dirty="0"/>
              <a:t>Remember:  </a:t>
            </a:r>
          </a:p>
          <a:p>
            <a:pPr>
              <a:lnSpc>
                <a:spcPct val="90000"/>
              </a:lnSpc>
              <a:spcBef>
                <a:spcPts val="1000"/>
              </a:spcBef>
              <a:buClr>
                <a:schemeClr val="accent1"/>
              </a:buClr>
              <a:buSzPct val="80000"/>
              <a:buFont typeface="Wingdings 3" charset="2"/>
              <a:buChar char=""/>
            </a:pPr>
            <a:r>
              <a:rPr lang="en-US" sz="1400" u="sng" dirty="0"/>
              <a:t>Forequarter Angulation </a:t>
            </a:r>
            <a:r>
              <a:rPr lang="en-US" sz="1400" dirty="0"/>
              <a:t>Affected by:</a:t>
            </a:r>
          </a:p>
          <a:p>
            <a:pPr>
              <a:lnSpc>
                <a:spcPct val="90000"/>
              </a:lnSpc>
              <a:spcBef>
                <a:spcPts val="1000"/>
              </a:spcBef>
              <a:buClr>
                <a:schemeClr val="accent1"/>
              </a:buClr>
              <a:buSzPct val="80000"/>
              <a:buFont typeface="Wingdings 3" charset="2"/>
              <a:buChar char=""/>
            </a:pPr>
            <a:r>
              <a:rPr lang="en-US" sz="1400" b="1" u="sng" dirty="0"/>
              <a:t>Placement of shoulder/lay back of shoulder</a:t>
            </a:r>
            <a:r>
              <a:rPr lang="en-US" sz="1400" dirty="0"/>
              <a:t>.</a:t>
            </a:r>
          </a:p>
          <a:p>
            <a:pPr marL="342900" indent="-342900">
              <a:lnSpc>
                <a:spcPct val="90000"/>
              </a:lnSpc>
              <a:spcBef>
                <a:spcPts val="1000"/>
              </a:spcBef>
              <a:buClr>
                <a:schemeClr val="accent1"/>
              </a:buClr>
              <a:buSzPct val="80000"/>
              <a:buFont typeface="Wingdings 3" charset="2"/>
              <a:buChar char=""/>
            </a:pPr>
            <a:endParaRPr lang="en-US" sz="1400" dirty="0"/>
          </a:p>
          <a:p>
            <a:pPr>
              <a:lnSpc>
                <a:spcPct val="90000"/>
              </a:lnSpc>
              <a:spcBef>
                <a:spcPts val="1000"/>
              </a:spcBef>
              <a:buClr>
                <a:schemeClr val="accent1"/>
              </a:buClr>
              <a:buSzPct val="80000"/>
            </a:pPr>
            <a:r>
              <a:rPr lang="en-US" sz="1400" dirty="0"/>
              <a:t>Well placed/well laid-back shoulders:  Good length of neck, maximum support for the elbows by the chest. Prosternum visible from the side slightly forwards of point of shoulders.</a:t>
            </a:r>
          </a:p>
          <a:p>
            <a:pPr>
              <a:lnSpc>
                <a:spcPct val="90000"/>
              </a:lnSpc>
              <a:spcBef>
                <a:spcPts val="1000"/>
              </a:spcBef>
              <a:buClr>
                <a:schemeClr val="accent1"/>
              </a:buClr>
              <a:buSzPct val="80000"/>
              <a:buFont typeface="Wingdings 3" charset="2"/>
              <a:buChar char=""/>
            </a:pPr>
            <a:endParaRPr lang="en-US" sz="1400" dirty="0"/>
          </a:p>
          <a:p>
            <a:pPr>
              <a:lnSpc>
                <a:spcPct val="90000"/>
              </a:lnSpc>
              <a:spcBef>
                <a:spcPts val="1000"/>
              </a:spcBef>
              <a:buClr>
                <a:schemeClr val="accent1"/>
              </a:buClr>
              <a:buSzPct val="80000"/>
            </a:pPr>
            <a:r>
              <a:rPr lang="en-US" sz="1400" dirty="0"/>
              <a:t>Medium length of neck, good to reasonable support for the elbows. Prosternum level with point of shoulders. </a:t>
            </a:r>
          </a:p>
          <a:p>
            <a:pPr>
              <a:lnSpc>
                <a:spcPct val="90000"/>
              </a:lnSpc>
              <a:spcBef>
                <a:spcPts val="1000"/>
              </a:spcBef>
              <a:buClr>
                <a:schemeClr val="accent1"/>
              </a:buClr>
              <a:buSzPct val="80000"/>
              <a:buFont typeface="Wingdings 3" charset="2"/>
              <a:buChar char=""/>
            </a:pPr>
            <a:r>
              <a:rPr lang="en-US" sz="1400" dirty="0"/>
              <a:t>--------------------------------------------------------------------------------------</a:t>
            </a:r>
          </a:p>
          <a:p>
            <a:pPr>
              <a:lnSpc>
                <a:spcPct val="90000"/>
              </a:lnSpc>
              <a:spcBef>
                <a:spcPts val="1000"/>
              </a:spcBef>
              <a:buClr>
                <a:schemeClr val="accent1"/>
              </a:buClr>
              <a:buSzPct val="80000"/>
            </a:pPr>
            <a:r>
              <a:rPr lang="en-US" sz="1400" dirty="0"/>
              <a:t> A forward placed results in a steep Short neck, lack of prosternum – prosternum hidden behind point of shoulder. Results in loss of support for the elbows by the chest = loose elbows, increasing instability of front assembly at speed </a:t>
            </a:r>
          </a:p>
        </p:txBody>
      </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A person holding a dog&#10;&#10;Description automatically generated with medium confidence">
            <a:extLst>
              <a:ext uri="{FF2B5EF4-FFF2-40B4-BE49-F238E27FC236}">
                <a16:creationId xmlns:a16="http://schemas.microsoft.com/office/drawing/2014/main" id="{4226DED6-5D52-7446-E233-91C19B52CAC5}"/>
              </a:ext>
            </a:extLst>
          </p:cNvPr>
          <p:cNvPicPr>
            <a:picLocks noChangeAspect="1"/>
          </p:cNvPicPr>
          <p:nvPr/>
        </p:nvPicPr>
        <p:blipFill rotWithShape="1">
          <a:blip r:embed="rId3">
            <a:extLst>
              <a:ext uri="{28A0092B-C50C-407E-A947-70E740481C1C}">
                <a14:useLocalDpi xmlns:a14="http://schemas.microsoft.com/office/drawing/2010/main" val="0"/>
              </a:ext>
            </a:extLst>
          </a:blip>
          <a:srcRect l="14828" t="11565" r="11986" b="11623"/>
          <a:stretch/>
        </p:blipFill>
        <p:spPr>
          <a:xfrm>
            <a:off x="1860113" y="1676400"/>
            <a:ext cx="2367441" cy="1907254"/>
          </a:xfrm>
          <a:prstGeom prst="rect">
            <a:avLst/>
          </a:prstGeom>
          <a:ln w="38100">
            <a:solidFill>
              <a:schemeClr val="tx1"/>
            </a:solidFill>
          </a:ln>
        </p:spPr>
      </p:pic>
    </p:spTree>
    <p:extLst>
      <p:ext uri="{BB962C8B-B14F-4D97-AF65-F5344CB8AC3E}">
        <p14:creationId xmlns:p14="http://schemas.microsoft.com/office/powerpoint/2010/main" val="3996007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Group 7">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1" name="Rectangle 18">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52"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54"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3" name="TextBox 2">
            <a:extLst>
              <a:ext uri="{FF2B5EF4-FFF2-40B4-BE49-F238E27FC236}">
                <a16:creationId xmlns:a16="http://schemas.microsoft.com/office/drawing/2014/main" id="{9746AAE6-2150-A6E2-7254-9989BC09DE61}"/>
              </a:ext>
            </a:extLst>
          </p:cNvPr>
          <p:cNvSpPr txBox="1"/>
          <p:nvPr/>
        </p:nvSpPr>
        <p:spPr>
          <a:xfrm>
            <a:off x="4545867" y="886968"/>
            <a:ext cx="5302189" cy="4909962"/>
          </a:xfrm>
          <a:prstGeom prst="rect">
            <a:avLst/>
          </a:prstGeom>
          <a:solidFill>
            <a:schemeClr val="accent1"/>
          </a:solidFill>
          <a:ln w="38100">
            <a:solidFill>
              <a:schemeClr val="tx1"/>
            </a:solidFill>
          </a:ln>
        </p:spPr>
        <p:txBody>
          <a:bodyPr vert="horz" lIns="91440" tIns="45720" rIns="91440" bIns="45720" rtlCol="0" anchor="ctr">
            <a:noAutofit/>
          </a:bodyPr>
          <a:lstStyle/>
          <a:p>
            <a:pPr>
              <a:lnSpc>
                <a:spcPct val="90000"/>
              </a:lnSpc>
              <a:spcBef>
                <a:spcPts val="1000"/>
              </a:spcBef>
              <a:buClr>
                <a:schemeClr val="accent1"/>
              </a:buClr>
              <a:buSzPct val="80000"/>
              <a:buFont typeface="Wingdings 3" charset="2"/>
              <a:buChar char=""/>
            </a:pPr>
            <a:r>
              <a:rPr lang="en-US" sz="1400" dirty="0"/>
              <a:t>Remember:</a:t>
            </a:r>
          </a:p>
          <a:p>
            <a:pPr>
              <a:lnSpc>
                <a:spcPct val="90000"/>
              </a:lnSpc>
              <a:spcBef>
                <a:spcPts val="1000"/>
              </a:spcBef>
              <a:buClr>
                <a:schemeClr val="accent1"/>
              </a:buClr>
              <a:buSzPct val="80000"/>
              <a:buFont typeface="Wingdings 3" charset="2"/>
              <a:buChar char=""/>
            </a:pPr>
            <a:r>
              <a:rPr lang="en-US" sz="1400" dirty="0"/>
              <a:t>Hindquarter Angulation</a:t>
            </a:r>
          </a:p>
          <a:p>
            <a:pPr>
              <a:lnSpc>
                <a:spcPct val="90000"/>
              </a:lnSpc>
              <a:spcBef>
                <a:spcPts val="1000"/>
              </a:spcBef>
              <a:buClr>
                <a:schemeClr val="accent1"/>
              </a:buClr>
              <a:buSzPct val="80000"/>
              <a:buFont typeface="Wingdings 3" charset="2"/>
              <a:buChar char=""/>
            </a:pPr>
            <a:r>
              <a:rPr lang="en-US" sz="1400" dirty="0"/>
              <a:t> Angulation of the hindquarter usually refers to the relative lengths of the upper and lower thigh, length of hock and the resultant turn of stifle. </a:t>
            </a:r>
          </a:p>
          <a:p>
            <a:pPr>
              <a:lnSpc>
                <a:spcPct val="90000"/>
              </a:lnSpc>
              <a:spcBef>
                <a:spcPts val="1000"/>
              </a:spcBef>
              <a:buClr>
                <a:schemeClr val="accent1"/>
              </a:buClr>
              <a:buSzPct val="80000"/>
              <a:buFont typeface="Wingdings 3" charset="2"/>
              <a:buChar char=""/>
            </a:pPr>
            <a:r>
              <a:rPr lang="en-US" sz="1400" dirty="0"/>
              <a:t>Balance comes </a:t>
            </a:r>
            <a:r>
              <a:rPr lang="en-US" sz="1400" u="sng" dirty="0"/>
              <a:t>from equal lengths of upper and lower thigh.</a:t>
            </a:r>
          </a:p>
          <a:p>
            <a:pPr>
              <a:lnSpc>
                <a:spcPct val="90000"/>
              </a:lnSpc>
              <a:spcBef>
                <a:spcPts val="1000"/>
              </a:spcBef>
              <a:buClr>
                <a:schemeClr val="accent1"/>
              </a:buClr>
              <a:buSzPct val="80000"/>
              <a:buFont typeface="Wingdings 3" charset="2"/>
              <a:buChar char=""/>
            </a:pPr>
            <a:r>
              <a:rPr lang="en-US" sz="1400" dirty="0"/>
              <a:t> </a:t>
            </a:r>
            <a:r>
              <a:rPr lang="en-US" sz="1400" u="sng" dirty="0"/>
              <a:t>Stability</a:t>
            </a:r>
            <a:r>
              <a:rPr lang="en-US" sz="1400" dirty="0"/>
              <a:t> - comes with short strong hocks combined with equal lengths of upper and lower thigh.</a:t>
            </a:r>
          </a:p>
          <a:p>
            <a:pPr>
              <a:lnSpc>
                <a:spcPct val="90000"/>
              </a:lnSpc>
              <a:spcBef>
                <a:spcPts val="1000"/>
              </a:spcBef>
              <a:buClr>
                <a:schemeClr val="accent1"/>
              </a:buClr>
              <a:buSzPct val="80000"/>
              <a:buFont typeface="Wingdings 3" charset="2"/>
              <a:buChar char=""/>
            </a:pPr>
            <a:r>
              <a:rPr lang="en-US" sz="1400" dirty="0"/>
              <a:t> </a:t>
            </a:r>
            <a:r>
              <a:rPr lang="en-US" sz="1400" u="sng" dirty="0"/>
              <a:t>Instability</a:t>
            </a:r>
            <a:r>
              <a:rPr lang="en-US" sz="1400" dirty="0"/>
              <a:t> comes from increasing length of lower thigh in relation to upper thigh.</a:t>
            </a:r>
          </a:p>
          <a:p>
            <a:pPr>
              <a:lnSpc>
                <a:spcPct val="90000"/>
              </a:lnSpc>
              <a:spcBef>
                <a:spcPts val="1000"/>
              </a:spcBef>
              <a:buClr>
                <a:schemeClr val="accent1"/>
              </a:buClr>
              <a:buSzPct val="80000"/>
              <a:buFont typeface="Wingdings 3" charset="2"/>
              <a:buChar char=""/>
            </a:pPr>
            <a:r>
              <a:rPr lang="en-US" sz="1400" u="sng" dirty="0"/>
              <a:t> Croup </a:t>
            </a:r>
            <a:r>
              <a:rPr lang="en-US" sz="1400" dirty="0"/>
              <a:t>– length and lay of croup affects the transmission of power forwards. </a:t>
            </a:r>
          </a:p>
          <a:p>
            <a:pPr>
              <a:lnSpc>
                <a:spcPct val="90000"/>
              </a:lnSpc>
              <a:spcBef>
                <a:spcPts val="1000"/>
              </a:spcBef>
              <a:buClr>
                <a:schemeClr val="accent1"/>
              </a:buClr>
              <a:buSzPct val="80000"/>
              <a:buFont typeface="Wingdings 3" charset="2"/>
              <a:buChar char=""/>
            </a:pPr>
            <a:r>
              <a:rPr lang="en-US" sz="1400" u="sng" dirty="0"/>
              <a:t>Good angulation </a:t>
            </a:r>
            <a:r>
              <a:rPr lang="en-US" sz="1400" dirty="0"/>
              <a:t>– equal lengths of upper to lower thigh, ideally with short strong hocks, good turn of stifle.</a:t>
            </a:r>
          </a:p>
          <a:p>
            <a:pPr>
              <a:lnSpc>
                <a:spcPct val="90000"/>
              </a:lnSpc>
              <a:spcBef>
                <a:spcPts val="1000"/>
              </a:spcBef>
              <a:buClr>
                <a:schemeClr val="accent1"/>
              </a:buClr>
              <a:buSzPct val="80000"/>
            </a:pPr>
            <a:r>
              <a:rPr lang="en-US" sz="1600" u="sng" dirty="0"/>
              <a:t> </a:t>
            </a:r>
            <a:endParaRPr lang="en-US" sz="1600" dirty="0"/>
          </a:p>
        </p:txBody>
      </p:sp>
      <p:cxnSp>
        <p:nvCxnSpPr>
          <p:cNvPr id="56"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A picture containing dog, grass, mammal, outdoor&#10;&#10;Description automatically generated">
            <a:extLst>
              <a:ext uri="{FF2B5EF4-FFF2-40B4-BE49-F238E27FC236}">
                <a16:creationId xmlns:a16="http://schemas.microsoft.com/office/drawing/2014/main" id="{D217D94C-51F7-5521-1048-B05FE312287A}"/>
              </a:ext>
            </a:extLst>
          </p:cNvPr>
          <p:cNvPicPr>
            <a:picLocks noChangeAspect="1"/>
          </p:cNvPicPr>
          <p:nvPr/>
        </p:nvPicPr>
        <p:blipFill rotWithShape="1">
          <a:blip r:embed="rId3">
            <a:extLst>
              <a:ext uri="{28A0092B-C50C-407E-A947-70E740481C1C}">
                <a14:useLocalDpi xmlns:a14="http://schemas.microsoft.com/office/drawing/2010/main" val="0"/>
              </a:ext>
            </a:extLst>
          </a:blip>
          <a:srcRect l="49227" t="30090" r="13378" b="6674"/>
          <a:stretch/>
        </p:blipFill>
        <p:spPr>
          <a:xfrm>
            <a:off x="1381939" y="2161266"/>
            <a:ext cx="2735687" cy="3096534"/>
          </a:xfrm>
          <a:prstGeom prst="rect">
            <a:avLst/>
          </a:prstGeom>
          <a:ln w="38100">
            <a:solidFill>
              <a:schemeClr val="tx2"/>
            </a:solidFill>
          </a:ln>
        </p:spPr>
      </p:pic>
    </p:spTree>
    <p:extLst>
      <p:ext uri="{BB962C8B-B14F-4D97-AF65-F5344CB8AC3E}">
        <p14:creationId xmlns:p14="http://schemas.microsoft.com/office/powerpoint/2010/main" val="728955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extBox 1">
            <a:extLst>
              <a:ext uri="{FF2B5EF4-FFF2-40B4-BE49-F238E27FC236}">
                <a16:creationId xmlns:a16="http://schemas.microsoft.com/office/drawing/2014/main" id="{F8231313-03A7-8D77-84AE-27790C0BD9F9}"/>
              </a:ext>
            </a:extLst>
          </p:cNvPr>
          <p:cNvSpPr txBox="1"/>
          <p:nvPr/>
        </p:nvSpPr>
        <p:spPr>
          <a:xfrm>
            <a:off x="836247" y="1085549"/>
            <a:ext cx="3430947" cy="4686903"/>
          </a:xfrm>
          <a:prstGeom prst="rect">
            <a:avLst/>
          </a:prstGeom>
        </p:spPr>
        <p:txBody>
          <a:bodyPr vert="horz" lIns="91440" tIns="45720" rIns="91440" bIns="45720" rtlCol="0" anchor="ctr">
            <a:normAutofit/>
          </a:bodyPr>
          <a:lstStyle/>
          <a:p>
            <a:pPr algn="r">
              <a:spcBef>
                <a:spcPct val="0"/>
              </a:spcBef>
              <a:spcAft>
                <a:spcPts val="600"/>
              </a:spcAft>
            </a:pPr>
            <a:r>
              <a:rPr lang="en-US" sz="3600">
                <a:latin typeface="+mj-lt"/>
                <a:ea typeface="+mj-ea"/>
                <a:cs typeface="+mj-cs"/>
              </a:rPr>
              <a:t>HEAD</a:t>
            </a:r>
          </a:p>
        </p:txBody>
      </p:sp>
      <p:cxnSp>
        <p:nvCxnSpPr>
          <p:cNvPr id="27" name="Straight Connector 2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752406-5523-ACB8-F7CC-4B15949FE2BA}"/>
              </a:ext>
            </a:extLst>
          </p:cNvPr>
          <p:cNvSpPr txBox="1"/>
          <p:nvPr/>
        </p:nvSpPr>
        <p:spPr>
          <a:xfrm>
            <a:off x="5041399" y="1085549"/>
            <a:ext cx="5579707" cy="4686903"/>
          </a:xfrm>
          <a:prstGeom prst="rect">
            <a:avLst/>
          </a:prstGeom>
          <a:solidFill>
            <a:schemeClr val="accent1"/>
          </a:solidFill>
        </p:spPr>
        <p:txBody>
          <a:bodyPr vert="horz" lIns="91440" tIns="45720" rIns="91440" bIns="45720" rtlCol="0" anchor="ctr">
            <a:normAutofit/>
          </a:bodyPr>
          <a:lstStyle/>
          <a:p>
            <a:pPr marL="342900" marR="0" lvl="0" indent="-34290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solidFill>
                  <a:schemeClr val="bg1"/>
                </a:solidFill>
                <a:effectLst/>
                <a:uLnTx/>
                <a:uFillTx/>
              </a:rPr>
              <a:t>     The head really is the last thing to develop and may even grow into the dog's fourth year.</a:t>
            </a:r>
          </a:p>
          <a:p>
            <a:pPr marL="342900" marR="0" lvl="0" indent="-342900" fontAlgn="auto">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solidFill>
                <a:schemeClr val="bg1"/>
              </a:solidFill>
              <a:effectLst/>
              <a:uLnTx/>
              <a:uFillTx/>
            </a:endParaRPr>
          </a:p>
          <a:p>
            <a:pPr marL="0" marR="0" lvl="0" indent="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solidFill>
                  <a:schemeClr val="bg1"/>
                </a:solidFill>
                <a:effectLst/>
                <a:uLnTx/>
                <a:uFillTx/>
              </a:rPr>
              <a:t>     Dogs who have an adult looking head as an 8–12-           month-old will have a head that continues to grow and as adults may be too massive.</a:t>
            </a:r>
          </a:p>
          <a:p>
            <a:pPr marL="342900" marR="0" lvl="0" indent="-342900" fontAlgn="auto">
              <a:spcBef>
                <a:spcPts val="1000"/>
              </a:spcBef>
              <a:buClr>
                <a:schemeClr val="accent1"/>
              </a:buClr>
              <a:buSzPct val="80000"/>
              <a:buFont typeface="Wingdings 3" charset="2"/>
              <a:buChar char=""/>
              <a:tabLst/>
              <a:defRPr/>
            </a:pPr>
            <a:endParaRPr kumimoji="0" lang="en-US" sz="1400" u="none" strike="noStrike" cap="none" spc="0" normalizeH="0" baseline="0" noProof="0" dirty="0">
              <a:ln>
                <a:noFill/>
              </a:ln>
              <a:solidFill>
                <a:schemeClr val="bg1"/>
              </a:solidFill>
              <a:effectLst/>
              <a:uLnTx/>
              <a:uFillTx/>
            </a:endParaRPr>
          </a:p>
          <a:p>
            <a:pPr marL="342900" marR="0" lvl="0" indent="-342900" fontAlgn="auto">
              <a:spcBef>
                <a:spcPts val="1000"/>
              </a:spcBef>
              <a:buClr>
                <a:schemeClr val="accent1"/>
              </a:buClr>
              <a:buSzPct val="80000"/>
              <a:buFont typeface="Wingdings 3" charset="2"/>
              <a:buChar char=""/>
              <a:tabLst/>
              <a:defRPr/>
            </a:pPr>
            <a:r>
              <a:rPr kumimoji="0" lang="en-US" sz="1400" u="none" strike="noStrike" cap="none" spc="0" normalizeH="0" baseline="0" noProof="0" dirty="0">
                <a:ln>
                  <a:noFill/>
                </a:ln>
                <a:solidFill>
                  <a:schemeClr val="bg1"/>
                </a:solidFill>
                <a:effectLst/>
                <a:uLnTx/>
                <a:uFillTx/>
              </a:rPr>
              <a:t>      Feel for the bumps on top of the pup's heads. Conversely, if you have a young dog with a relatively smooth head, it's not likely to fill out much more</a:t>
            </a:r>
            <a:r>
              <a:rPr kumimoji="0" lang="en-US" u="none" strike="noStrike" cap="none" spc="0" normalizeH="0" baseline="0" noProof="0" dirty="0">
                <a:ln>
                  <a:noFill/>
                </a:ln>
                <a:solidFill>
                  <a:schemeClr val="bg1"/>
                </a:solidFill>
                <a:effectLst/>
                <a:uLnTx/>
                <a:uFillTx/>
              </a:rPr>
              <a:t>. </a:t>
            </a:r>
          </a:p>
        </p:txBody>
      </p:sp>
      <p:sp>
        <p:nvSpPr>
          <p:cNvPr id="29"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31"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99953074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0A491F-8934-41C8-A6E7-E143F456EA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7" name="Rectangle 16">
              <a:extLst>
                <a:ext uri="{FF2B5EF4-FFF2-40B4-BE49-F238E27FC236}">
                  <a16:creationId xmlns:a16="http://schemas.microsoft.com/office/drawing/2014/main" id="{523554E2-97C0-43D2-931B-82048ED92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a:extLst>
                <a:ext uri="{FF2B5EF4-FFF2-40B4-BE49-F238E27FC236}">
                  <a16:creationId xmlns:a16="http://schemas.microsoft.com/office/drawing/2014/main" id="{DF2788D3-A8BC-4C01-9812-BC8E90905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6D3E1174-E0F9-4C72-951A-7351B2F8F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ADB5991D-77FE-4280-BD8A-085E30722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3D176C45-DE56-4EF4-84AB-47B54EE5B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5FE2037A-96E3-48B5-A618-753CB39DE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EAED23CB-7B1F-41E3-98C7-CF6EE646AB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id="{5B3ED508-DEAC-4406-AEF2-9E471011A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C43FD5F3-9D66-4F82-8933-AC409D93AF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7F14F3F9-345E-4B2D-93B0-E5CA742CB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9" name="Group 28">
            <a:extLst>
              <a:ext uri="{FF2B5EF4-FFF2-40B4-BE49-F238E27FC236}">
                <a16:creationId xmlns:a16="http://schemas.microsoft.com/office/drawing/2014/main" id="{25EB9487-0C07-4E10-95A2-93C2106DAE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2F63A221-C2F0-473A-B5BE-124EF278C4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5">
              <a:extLst>
                <a:ext uri="{FF2B5EF4-FFF2-40B4-BE49-F238E27FC236}">
                  <a16:creationId xmlns:a16="http://schemas.microsoft.com/office/drawing/2014/main" id="{7DA78171-3062-47B4-BB1B-D100BCF831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8F66E097-7142-FE98-29ED-8F8A1B06B781}"/>
              </a:ext>
            </a:extLst>
          </p:cNvPr>
          <p:cNvSpPr>
            <a:spLocks noGrp="1"/>
          </p:cNvSpPr>
          <p:nvPr>
            <p:ph type="title"/>
          </p:nvPr>
        </p:nvSpPr>
        <p:spPr>
          <a:xfrm>
            <a:off x="1154955" y="973668"/>
            <a:ext cx="2942210" cy="1020232"/>
          </a:xfrm>
        </p:spPr>
        <p:txBody>
          <a:bodyPr vert="horz" lIns="91440" tIns="45720" rIns="91440" bIns="45720" rtlCol="0" anchor="ctr">
            <a:normAutofit/>
          </a:bodyPr>
          <a:lstStyle/>
          <a:p>
            <a:r>
              <a:rPr lang="en-US" sz="3300"/>
              <a:t>Puppy Heads</a:t>
            </a:r>
          </a:p>
        </p:txBody>
      </p:sp>
      <p:sp>
        <p:nvSpPr>
          <p:cNvPr id="11" name="TextBox 10">
            <a:extLst>
              <a:ext uri="{FF2B5EF4-FFF2-40B4-BE49-F238E27FC236}">
                <a16:creationId xmlns:a16="http://schemas.microsoft.com/office/drawing/2014/main" id="{B7BA910E-6777-B261-52EB-F9D1BBED67FD}"/>
              </a:ext>
            </a:extLst>
          </p:cNvPr>
          <p:cNvSpPr txBox="1"/>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bg1"/>
                </a:solidFill>
              </a:rPr>
              <a:t>When evaluating heads, take note of ear set, underjaw, eye shape and color.  Also, cheek fill and broadness of muzzle.</a:t>
            </a:r>
          </a:p>
        </p:txBody>
      </p:sp>
      <p:pic>
        <p:nvPicPr>
          <p:cNvPr id="10" name="Picture 9" descr="A picture containing dog, sitting, black, brown&#10;&#10;Description automatically generated">
            <a:extLst>
              <a:ext uri="{FF2B5EF4-FFF2-40B4-BE49-F238E27FC236}">
                <a16:creationId xmlns:a16="http://schemas.microsoft.com/office/drawing/2014/main" id="{BC425EF8-D51F-2CF0-5BB9-3376D40D1DF7}"/>
              </a:ext>
            </a:extLst>
          </p:cNvPr>
          <p:cNvPicPr>
            <a:picLocks noChangeAspect="1"/>
          </p:cNvPicPr>
          <p:nvPr/>
        </p:nvPicPr>
        <p:blipFill rotWithShape="1">
          <a:blip r:embed="rId3">
            <a:extLst>
              <a:ext uri="{28A0092B-C50C-407E-A947-70E740481C1C}">
                <a14:useLocalDpi xmlns:a14="http://schemas.microsoft.com/office/drawing/2010/main" val="0"/>
              </a:ext>
            </a:extLst>
          </a:blip>
          <a:srcRect l="2200" r="3471" b="-2"/>
          <a:stretch/>
        </p:blipFill>
        <p:spPr>
          <a:xfrm>
            <a:off x="5194607" y="803751"/>
            <a:ext cx="3113903" cy="2542290"/>
          </a:xfrm>
          <a:prstGeom prst="rect">
            <a:avLst/>
          </a:prstGeom>
        </p:spPr>
      </p:pic>
      <p:pic>
        <p:nvPicPr>
          <p:cNvPr id="6" name="Picture 5" descr="A black dog with brown eyes&#10;&#10;Description automatically generated with low confidence">
            <a:extLst>
              <a:ext uri="{FF2B5EF4-FFF2-40B4-BE49-F238E27FC236}">
                <a16:creationId xmlns:a16="http://schemas.microsoft.com/office/drawing/2014/main" id="{BC27FA7D-792A-B832-758B-0F0665FFB319}"/>
              </a:ext>
            </a:extLst>
          </p:cNvPr>
          <p:cNvPicPr>
            <a:picLocks noChangeAspect="1"/>
          </p:cNvPicPr>
          <p:nvPr/>
        </p:nvPicPr>
        <p:blipFill rotWithShape="1">
          <a:blip r:embed="rId4">
            <a:extLst>
              <a:ext uri="{28A0092B-C50C-407E-A947-70E740481C1C}">
                <a14:useLocalDpi xmlns:a14="http://schemas.microsoft.com/office/drawing/2010/main" val="0"/>
              </a:ext>
            </a:extLst>
          </a:blip>
          <a:srcRect t="6768" r="3" b="11591"/>
          <a:stretch/>
        </p:blipFill>
        <p:spPr>
          <a:xfrm>
            <a:off x="8472236" y="803752"/>
            <a:ext cx="3113904" cy="2542289"/>
          </a:xfrm>
          <a:prstGeom prst="rect">
            <a:avLst/>
          </a:prstGeom>
        </p:spPr>
      </p:pic>
      <p:sp>
        <p:nvSpPr>
          <p:cNvPr id="33" name="Rectangle 32">
            <a:extLst>
              <a:ext uri="{FF2B5EF4-FFF2-40B4-BE49-F238E27FC236}">
                <a16:creationId xmlns:a16="http://schemas.microsoft.com/office/drawing/2014/main" id="{E13A2AE2-14E7-4A11-9786-6A0445243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descr="A picture containing dog, sitting, indoor, black&#10;&#10;Description automatically generated">
            <a:extLst>
              <a:ext uri="{FF2B5EF4-FFF2-40B4-BE49-F238E27FC236}">
                <a16:creationId xmlns:a16="http://schemas.microsoft.com/office/drawing/2014/main" id="{E1EBF424-83AA-3E2E-8E21-BF1F096213C1}"/>
              </a:ext>
            </a:extLst>
          </p:cNvPr>
          <p:cNvPicPr>
            <a:picLocks noChangeAspect="1"/>
          </p:cNvPicPr>
          <p:nvPr/>
        </p:nvPicPr>
        <p:blipFill rotWithShape="1">
          <a:blip r:embed="rId5">
            <a:extLst>
              <a:ext uri="{28A0092B-C50C-407E-A947-70E740481C1C}">
                <a14:useLocalDpi xmlns:a14="http://schemas.microsoft.com/office/drawing/2010/main" val="0"/>
              </a:ext>
            </a:extLst>
          </a:blip>
          <a:srcRect l="35857" t="32642" r="3" b="27295"/>
          <a:stretch/>
        </p:blipFill>
        <p:spPr>
          <a:xfrm>
            <a:off x="5207102" y="3497196"/>
            <a:ext cx="3072907" cy="2602608"/>
          </a:xfrm>
          <a:prstGeom prst="rect">
            <a:avLst/>
          </a:prstGeom>
        </p:spPr>
      </p:pic>
      <p:pic>
        <p:nvPicPr>
          <p:cNvPr id="8" name="Picture 7" descr="A picture containing dog, black, mammal, looking&#10;&#10;Description automatically generated">
            <a:extLst>
              <a:ext uri="{FF2B5EF4-FFF2-40B4-BE49-F238E27FC236}">
                <a16:creationId xmlns:a16="http://schemas.microsoft.com/office/drawing/2014/main" id="{5EF34959-6087-BED6-B8D3-9A83F9E75182}"/>
              </a:ext>
            </a:extLst>
          </p:cNvPr>
          <p:cNvPicPr>
            <a:picLocks noChangeAspect="1"/>
          </p:cNvPicPr>
          <p:nvPr/>
        </p:nvPicPr>
        <p:blipFill rotWithShape="1">
          <a:blip r:embed="rId6">
            <a:extLst>
              <a:ext uri="{28A0092B-C50C-407E-A947-70E740481C1C}">
                <a14:useLocalDpi xmlns:a14="http://schemas.microsoft.com/office/drawing/2010/main" val="0"/>
              </a:ext>
            </a:extLst>
          </a:blip>
          <a:srcRect t="6050" r="3" b="1440"/>
          <a:stretch/>
        </p:blipFill>
        <p:spPr>
          <a:xfrm>
            <a:off x="8472236" y="3511959"/>
            <a:ext cx="3113904" cy="2542289"/>
          </a:xfrm>
          <a:prstGeom prst="rect">
            <a:avLst/>
          </a:prstGeom>
        </p:spPr>
      </p:pic>
      <p:pic>
        <p:nvPicPr>
          <p:cNvPr id="2050" name="Picture 2" descr="No description available.">
            <a:extLst>
              <a:ext uri="{FF2B5EF4-FFF2-40B4-BE49-F238E27FC236}">
                <a16:creationId xmlns:a16="http://schemas.microsoft.com/office/drawing/2014/main" id="{303ADF27-500E-06BE-6868-6A924124AE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771" t="-22186" r="8570" b="22186"/>
          <a:stretch/>
        </p:blipFill>
        <p:spPr bwMode="auto">
          <a:xfrm>
            <a:off x="1463685" y="2886637"/>
            <a:ext cx="2401533" cy="320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824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sitting on a couch&#10;&#10;Description automatically generated with low confidence">
            <a:extLst>
              <a:ext uri="{FF2B5EF4-FFF2-40B4-BE49-F238E27FC236}">
                <a16:creationId xmlns:a16="http://schemas.microsoft.com/office/drawing/2014/main" id="{EC28B4AB-EAA0-5B38-74C7-4327DCE3F56D}"/>
              </a:ext>
            </a:extLst>
          </p:cNvPr>
          <p:cNvPicPr>
            <a:picLocks noChangeAspect="1"/>
          </p:cNvPicPr>
          <p:nvPr/>
        </p:nvPicPr>
        <p:blipFill rotWithShape="1">
          <a:blip r:embed="rId2">
            <a:extLst>
              <a:ext uri="{28A0092B-C50C-407E-A947-70E740481C1C}">
                <a14:useLocalDpi xmlns:a14="http://schemas.microsoft.com/office/drawing/2010/main" val="0"/>
              </a:ext>
            </a:extLst>
          </a:blip>
          <a:srcRect l="37047" t="11282" r="36590" b="53231"/>
          <a:stretch/>
        </p:blipFill>
        <p:spPr>
          <a:xfrm>
            <a:off x="1983545" y="932041"/>
            <a:ext cx="2700998" cy="2433711"/>
          </a:xfrm>
          <a:prstGeom prst="rect">
            <a:avLst/>
          </a:prstGeom>
          <a:ln w="38100">
            <a:solidFill>
              <a:schemeClr val="tx1"/>
            </a:solidFill>
          </a:ln>
        </p:spPr>
      </p:pic>
      <p:sp>
        <p:nvSpPr>
          <p:cNvPr id="6" name="TextBox 5">
            <a:extLst>
              <a:ext uri="{FF2B5EF4-FFF2-40B4-BE49-F238E27FC236}">
                <a16:creationId xmlns:a16="http://schemas.microsoft.com/office/drawing/2014/main" id="{82352869-150B-8F86-1243-812869654452}"/>
              </a:ext>
            </a:extLst>
          </p:cNvPr>
          <p:cNvSpPr txBox="1"/>
          <p:nvPr/>
        </p:nvSpPr>
        <p:spPr>
          <a:xfrm>
            <a:off x="2580080" y="499461"/>
            <a:ext cx="1160243" cy="369332"/>
          </a:xfrm>
          <a:prstGeom prst="rect">
            <a:avLst/>
          </a:prstGeom>
          <a:solidFill>
            <a:schemeClr val="accent1"/>
          </a:solidFill>
          <a:ln>
            <a:solidFill>
              <a:schemeClr val="tx2"/>
            </a:solidFill>
          </a:ln>
        </p:spPr>
        <p:txBody>
          <a:bodyPr wrap="square" rtlCol="0">
            <a:spAutoFit/>
          </a:bodyPr>
          <a:lstStyle/>
          <a:p>
            <a:r>
              <a:rPr lang="en-US"/>
              <a:t>8week</a:t>
            </a:r>
          </a:p>
        </p:txBody>
      </p:sp>
      <p:pic>
        <p:nvPicPr>
          <p:cNvPr id="8" name="Picture 7" descr="A picture containing grass, outdoor, dog, mammal&#10;&#10;Description automatically generated">
            <a:extLst>
              <a:ext uri="{FF2B5EF4-FFF2-40B4-BE49-F238E27FC236}">
                <a16:creationId xmlns:a16="http://schemas.microsoft.com/office/drawing/2014/main" id="{4BD8B1F9-B9C2-0C68-2650-BF97C1634867}"/>
              </a:ext>
            </a:extLst>
          </p:cNvPr>
          <p:cNvPicPr>
            <a:picLocks noChangeAspect="1"/>
          </p:cNvPicPr>
          <p:nvPr/>
        </p:nvPicPr>
        <p:blipFill rotWithShape="1">
          <a:blip r:embed="rId3">
            <a:extLst>
              <a:ext uri="{28A0092B-C50C-407E-A947-70E740481C1C}">
                <a14:useLocalDpi xmlns:a14="http://schemas.microsoft.com/office/drawing/2010/main" val="0"/>
              </a:ext>
            </a:extLst>
          </a:blip>
          <a:srcRect l="41156" t="36513" r="38878" b="50000"/>
          <a:stretch/>
        </p:blipFill>
        <p:spPr>
          <a:xfrm>
            <a:off x="7329269" y="996250"/>
            <a:ext cx="2700998" cy="2432750"/>
          </a:xfrm>
          <a:prstGeom prst="rect">
            <a:avLst/>
          </a:prstGeom>
          <a:ln w="38100">
            <a:solidFill>
              <a:schemeClr val="tx1"/>
            </a:solidFill>
          </a:ln>
        </p:spPr>
      </p:pic>
      <p:sp>
        <p:nvSpPr>
          <p:cNvPr id="9" name="TextBox 8">
            <a:extLst>
              <a:ext uri="{FF2B5EF4-FFF2-40B4-BE49-F238E27FC236}">
                <a16:creationId xmlns:a16="http://schemas.microsoft.com/office/drawing/2014/main" id="{A439F0F9-B663-D958-B428-B6AE9C71A549}"/>
              </a:ext>
            </a:extLst>
          </p:cNvPr>
          <p:cNvSpPr txBox="1"/>
          <p:nvPr/>
        </p:nvSpPr>
        <p:spPr>
          <a:xfrm>
            <a:off x="8305306" y="531199"/>
            <a:ext cx="748923" cy="369332"/>
          </a:xfrm>
          <a:prstGeom prst="rect">
            <a:avLst/>
          </a:prstGeom>
          <a:solidFill>
            <a:schemeClr val="accent1"/>
          </a:solidFill>
          <a:ln w="6350">
            <a:solidFill>
              <a:schemeClr val="tx2"/>
            </a:solidFill>
          </a:ln>
        </p:spPr>
        <p:txBody>
          <a:bodyPr wrap="none" rtlCol="0">
            <a:spAutoFit/>
          </a:bodyPr>
          <a:lstStyle/>
          <a:p>
            <a:r>
              <a:rPr lang="en-US"/>
              <a:t>6mth</a:t>
            </a:r>
          </a:p>
        </p:txBody>
      </p:sp>
      <p:pic>
        <p:nvPicPr>
          <p:cNvPr id="11" name="Picture 10" descr="A person and person standing next to a dog in front of a wall with art&#10;&#10;Description automatically generated with low confidence">
            <a:extLst>
              <a:ext uri="{FF2B5EF4-FFF2-40B4-BE49-F238E27FC236}">
                <a16:creationId xmlns:a16="http://schemas.microsoft.com/office/drawing/2014/main" id="{DE0488C8-A84A-6E82-4C9D-0B86090EB217}"/>
              </a:ext>
            </a:extLst>
          </p:cNvPr>
          <p:cNvPicPr>
            <a:picLocks noChangeAspect="1"/>
          </p:cNvPicPr>
          <p:nvPr/>
        </p:nvPicPr>
        <p:blipFill rotWithShape="1">
          <a:blip r:embed="rId4">
            <a:extLst>
              <a:ext uri="{28A0092B-C50C-407E-A947-70E740481C1C}">
                <a14:useLocalDpi xmlns:a14="http://schemas.microsoft.com/office/drawing/2010/main" val="0"/>
              </a:ext>
            </a:extLst>
          </a:blip>
          <a:srcRect l="50444" t="36837" r="35946" b="47997"/>
          <a:stretch/>
        </p:blipFill>
        <p:spPr>
          <a:xfrm>
            <a:off x="1951244" y="3861580"/>
            <a:ext cx="2700998" cy="2407102"/>
          </a:xfrm>
          <a:prstGeom prst="rect">
            <a:avLst/>
          </a:prstGeom>
          <a:ln w="38100">
            <a:solidFill>
              <a:schemeClr val="tx1"/>
            </a:solidFill>
          </a:ln>
        </p:spPr>
      </p:pic>
      <p:sp>
        <p:nvSpPr>
          <p:cNvPr id="12" name="TextBox 11">
            <a:extLst>
              <a:ext uri="{FF2B5EF4-FFF2-40B4-BE49-F238E27FC236}">
                <a16:creationId xmlns:a16="http://schemas.microsoft.com/office/drawing/2014/main" id="{04C6F056-F5D7-E5CF-97BB-0D19E12BF259}"/>
              </a:ext>
            </a:extLst>
          </p:cNvPr>
          <p:cNvSpPr txBox="1"/>
          <p:nvPr/>
        </p:nvSpPr>
        <p:spPr>
          <a:xfrm>
            <a:off x="2863160" y="3484097"/>
            <a:ext cx="877163" cy="369332"/>
          </a:xfrm>
          <a:prstGeom prst="rect">
            <a:avLst/>
          </a:prstGeom>
          <a:solidFill>
            <a:schemeClr val="accent1"/>
          </a:solidFill>
          <a:ln>
            <a:solidFill>
              <a:schemeClr val="tx2"/>
            </a:solidFill>
          </a:ln>
        </p:spPr>
        <p:txBody>
          <a:bodyPr wrap="none" rtlCol="0">
            <a:spAutoFit/>
          </a:bodyPr>
          <a:lstStyle/>
          <a:p>
            <a:r>
              <a:rPr lang="en-US"/>
              <a:t>20mth</a:t>
            </a:r>
          </a:p>
        </p:txBody>
      </p:sp>
      <p:pic>
        <p:nvPicPr>
          <p:cNvPr id="14" name="Picture 13" descr="A picture containing text&#10;&#10;Description automatically generated">
            <a:extLst>
              <a:ext uri="{FF2B5EF4-FFF2-40B4-BE49-F238E27FC236}">
                <a16:creationId xmlns:a16="http://schemas.microsoft.com/office/drawing/2014/main" id="{99564A16-C8AF-4B1E-716E-BBDEB3769D25}"/>
              </a:ext>
            </a:extLst>
          </p:cNvPr>
          <p:cNvPicPr>
            <a:picLocks noChangeAspect="1"/>
          </p:cNvPicPr>
          <p:nvPr/>
        </p:nvPicPr>
        <p:blipFill rotWithShape="1">
          <a:blip r:embed="rId5">
            <a:extLst>
              <a:ext uri="{28A0092B-C50C-407E-A947-70E740481C1C}">
                <a14:useLocalDpi xmlns:a14="http://schemas.microsoft.com/office/drawing/2010/main" val="0"/>
              </a:ext>
            </a:extLst>
          </a:blip>
          <a:srcRect l="46308" t="50000" r="28377" b="34975"/>
          <a:stretch/>
        </p:blipFill>
        <p:spPr>
          <a:xfrm>
            <a:off x="7451096" y="3990813"/>
            <a:ext cx="2700997" cy="2263323"/>
          </a:xfrm>
          <a:prstGeom prst="rect">
            <a:avLst/>
          </a:prstGeom>
          <a:ln w="38100">
            <a:solidFill>
              <a:schemeClr val="tx1"/>
            </a:solidFill>
          </a:ln>
        </p:spPr>
      </p:pic>
      <p:sp>
        <p:nvSpPr>
          <p:cNvPr id="15" name="TextBox 14">
            <a:extLst>
              <a:ext uri="{FF2B5EF4-FFF2-40B4-BE49-F238E27FC236}">
                <a16:creationId xmlns:a16="http://schemas.microsoft.com/office/drawing/2014/main" id="{5CF5873C-0F66-9B74-8015-90EEB7B3EF04}"/>
              </a:ext>
            </a:extLst>
          </p:cNvPr>
          <p:cNvSpPr txBox="1"/>
          <p:nvPr/>
        </p:nvSpPr>
        <p:spPr>
          <a:xfrm>
            <a:off x="8427133" y="3621481"/>
            <a:ext cx="505267" cy="369332"/>
          </a:xfrm>
          <a:prstGeom prst="rect">
            <a:avLst/>
          </a:prstGeom>
          <a:solidFill>
            <a:schemeClr val="accent1"/>
          </a:solidFill>
          <a:ln w="3175">
            <a:solidFill>
              <a:schemeClr val="tx2"/>
            </a:solidFill>
          </a:ln>
        </p:spPr>
        <p:txBody>
          <a:bodyPr wrap="none" rtlCol="0">
            <a:spAutoFit/>
          </a:bodyPr>
          <a:lstStyle/>
          <a:p>
            <a:r>
              <a:rPr lang="en-US"/>
              <a:t>2yr</a:t>
            </a:r>
          </a:p>
        </p:txBody>
      </p:sp>
    </p:spTree>
    <p:extLst>
      <p:ext uri="{BB962C8B-B14F-4D97-AF65-F5344CB8AC3E}">
        <p14:creationId xmlns:p14="http://schemas.microsoft.com/office/powerpoint/2010/main" val="960284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1DD029FC-684F-483A-A8BD-1F092BFFB7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41" name="Rectangle 40">
              <a:extLst>
                <a:ext uri="{FF2B5EF4-FFF2-40B4-BE49-F238E27FC236}">
                  <a16:creationId xmlns:a16="http://schemas.microsoft.com/office/drawing/2014/main" id="{EF3C96DD-C9B2-4B53-AEC5-8CB276D3C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Oval 41">
              <a:extLst>
                <a:ext uri="{FF2B5EF4-FFF2-40B4-BE49-F238E27FC236}">
                  <a16:creationId xmlns:a16="http://schemas.microsoft.com/office/drawing/2014/main" id="{662F19CA-71D7-45F5-9123-CA712C528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Oval 42">
              <a:extLst>
                <a:ext uri="{FF2B5EF4-FFF2-40B4-BE49-F238E27FC236}">
                  <a16:creationId xmlns:a16="http://schemas.microsoft.com/office/drawing/2014/main" id="{3886C2A0-05BA-4243-B351-00C64563A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CC87CEB4-8F81-455D-A076-159940550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BC9FC7F0-1AE4-4459-B8F2-219D7598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Oval 45">
              <a:extLst>
                <a:ext uri="{FF2B5EF4-FFF2-40B4-BE49-F238E27FC236}">
                  <a16:creationId xmlns:a16="http://schemas.microsoft.com/office/drawing/2014/main" id="{DD48B9DA-44B2-4334-96CF-D089EFEC9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id="{79089964-B99F-487E-840E-FD3D7E88C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8" name="Freeform 5">
              <a:extLst>
                <a:ext uri="{FF2B5EF4-FFF2-40B4-BE49-F238E27FC236}">
                  <a16:creationId xmlns:a16="http://schemas.microsoft.com/office/drawing/2014/main" id="{EC4611E9-9EAD-44EF-967C-9F3F3066D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9" name="Freeform 5">
              <a:extLst>
                <a:ext uri="{FF2B5EF4-FFF2-40B4-BE49-F238E27FC236}">
                  <a16:creationId xmlns:a16="http://schemas.microsoft.com/office/drawing/2014/main" id="{5916A076-E219-44E3-8EB5-1C04EFCD17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1" name="Rectangle 50">
            <a:extLst>
              <a:ext uri="{FF2B5EF4-FFF2-40B4-BE49-F238E27FC236}">
                <a16:creationId xmlns:a16="http://schemas.microsoft.com/office/drawing/2014/main" id="{D764F0A0-D07C-4159-9427-D25058257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7254FC5F-E253-402B-9028-96CBF7246A91}"/>
              </a:ext>
            </a:extLst>
          </p:cNvPr>
          <p:cNvSpPr txBox="1"/>
          <p:nvPr/>
        </p:nvSpPr>
        <p:spPr>
          <a:xfrm>
            <a:off x="1154953" y="973668"/>
            <a:ext cx="8761413" cy="706964"/>
          </a:xfrm>
          <a:prstGeom prst="rect">
            <a:avLst/>
          </a:prstGeom>
        </p:spPr>
        <p:txBody>
          <a:bodyPr vert="horz" lIns="91440" tIns="45720" rIns="91440" bIns="45720" rtlCol="0" anchor="ctr">
            <a:normAutofit/>
          </a:bodyPr>
          <a:lstStyle/>
          <a:p>
            <a:pPr>
              <a:spcBef>
                <a:spcPct val="0"/>
              </a:spcBef>
              <a:spcAft>
                <a:spcPts val="600"/>
              </a:spcAft>
            </a:pPr>
            <a:r>
              <a:rPr lang="en-US" sz="3600">
                <a:solidFill>
                  <a:schemeClr val="bg2"/>
                </a:solidFill>
                <a:latin typeface="+mj-lt"/>
                <a:ea typeface="+mj-ea"/>
                <a:cs typeface="+mj-cs"/>
              </a:rPr>
              <a:t>Size</a:t>
            </a:r>
          </a:p>
        </p:txBody>
      </p:sp>
      <p:pic>
        <p:nvPicPr>
          <p:cNvPr id="5" name="Picture 4">
            <a:extLst>
              <a:ext uri="{FF2B5EF4-FFF2-40B4-BE49-F238E27FC236}">
                <a16:creationId xmlns:a16="http://schemas.microsoft.com/office/drawing/2014/main" id="{0133351C-F57F-48B4-B18C-FFBEEA7C2BB1}"/>
              </a:ext>
            </a:extLst>
          </p:cNvPr>
          <p:cNvPicPr>
            <a:picLocks noChangeAspect="1"/>
          </p:cNvPicPr>
          <p:nvPr/>
        </p:nvPicPr>
        <p:blipFill rotWithShape="1">
          <a:blip r:embed="rId3">
            <a:extLst>
              <a:ext uri="{28A0092B-C50C-407E-A947-70E740481C1C}">
                <a14:useLocalDpi xmlns:a14="http://schemas.microsoft.com/office/drawing/2010/main" val="0"/>
              </a:ext>
            </a:extLst>
          </a:blip>
          <a:srcRect l="52963" t="56667"/>
          <a:stretch/>
        </p:blipFill>
        <p:spPr>
          <a:xfrm>
            <a:off x="454894" y="1644034"/>
            <a:ext cx="6660564" cy="4095827"/>
          </a:xfrm>
          <a:prstGeom prst="roundRect">
            <a:avLst>
              <a:gd name="adj" fmla="val 1858"/>
            </a:avLst>
          </a:prstGeom>
          <a:effectLst>
            <a:outerShdw blurRad="50800" dist="50800" dir="5400000" algn="tl" rotWithShape="0">
              <a:srgbClr val="000000">
                <a:alpha val="43000"/>
              </a:srgbClr>
            </a:outerShdw>
          </a:effectLst>
        </p:spPr>
      </p:pic>
      <p:sp>
        <p:nvSpPr>
          <p:cNvPr id="4" name="TextBox 3">
            <a:extLst>
              <a:ext uri="{FF2B5EF4-FFF2-40B4-BE49-F238E27FC236}">
                <a16:creationId xmlns:a16="http://schemas.microsoft.com/office/drawing/2014/main" id="{BC045FA5-A593-61AB-B41C-CC679DC84674}"/>
              </a:ext>
            </a:extLst>
          </p:cNvPr>
          <p:cNvSpPr txBox="1"/>
          <p:nvPr/>
        </p:nvSpPr>
        <p:spPr>
          <a:xfrm>
            <a:off x="8559779" y="1755181"/>
            <a:ext cx="3172715" cy="1477328"/>
          </a:xfrm>
          <a:prstGeom prst="rect">
            <a:avLst/>
          </a:prstGeom>
          <a:solidFill>
            <a:schemeClr val="accent1"/>
          </a:solidFill>
          <a:ln w="38100">
            <a:solidFill>
              <a:schemeClr val="tx2"/>
            </a:solidFill>
          </a:ln>
        </p:spPr>
        <p:txBody>
          <a:bodyPr wrap="square" rtlCol="0">
            <a:spAutoFit/>
          </a:bodyPr>
          <a:lstStyle/>
          <a:p>
            <a:r>
              <a:rPr lang="en-US" dirty="0"/>
              <a:t>Just because a puppy is the largest in the litter or weighs the most—does not mean as an adult it will be the largest!!  </a:t>
            </a:r>
          </a:p>
        </p:txBody>
      </p:sp>
      <p:sp>
        <p:nvSpPr>
          <p:cNvPr id="2" name="TextBox 1">
            <a:extLst>
              <a:ext uri="{FF2B5EF4-FFF2-40B4-BE49-F238E27FC236}">
                <a16:creationId xmlns:a16="http://schemas.microsoft.com/office/drawing/2014/main" id="{47823503-684E-41BC-9AD0-6C11A5F243A3}"/>
              </a:ext>
            </a:extLst>
          </p:cNvPr>
          <p:cNvSpPr txBox="1"/>
          <p:nvPr/>
        </p:nvSpPr>
        <p:spPr>
          <a:xfrm>
            <a:off x="3346653" y="510485"/>
            <a:ext cx="5271918" cy="5239016"/>
          </a:xfrm>
          <a:prstGeom prst="rect">
            <a:avLst/>
          </a:prstGeom>
          <a:solidFill>
            <a:schemeClr val="accent1"/>
          </a:solidFill>
          <a:ln w="38100">
            <a:solidFill>
              <a:schemeClr val="tx2"/>
            </a:solidFill>
          </a:ln>
        </p:spPr>
        <p:txBody>
          <a:bodyPr vert="horz" lIns="91440" tIns="45720" rIns="91440" bIns="45720" rtlCol="0" anchor="ctr">
            <a:noAutofit/>
          </a:bodyPr>
          <a:lstStyle/>
          <a:p>
            <a:pPr lvl="2">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effectLst/>
              </a:rPr>
              <a:t>Estimating size is an important ability.</a:t>
            </a:r>
          </a:p>
          <a:p>
            <a:pPr>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effectLst/>
              </a:rPr>
              <a:t> </a:t>
            </a:r>
            <a:r>
              <a:rPr lang="en-US" sz="1400" dirty="0">
                <a:solidFill>
                  <a:schemeClr val="tx1">
                    <a:lumMod val="75000"/>
                    <a:lumOff val="25000"/>
                  </a:schemeClr>
                </a:solidFill>
                <a:effectLst/>
              </a:rPr>
              <a:t>Puppies offer many clues, beginning with the length of the pastern and the size of the feet.</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 In puppies, the pastern comprises a disproportionate amount of the total leg length. The longer it is the longer the leg will be. Feet, ears, and tails grow to adult length before anything else, so they, too, are indicators of future size. . </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Bones do not grow along their entire length but from the ends. As the body prepares for this growth to occur, the plates at the end are enlarged. This degree of this enlargement can give you some idea of the dog's eventual size and whether growth will continue. Of course, the most obvious site in the puppy is the wrist, just above the pastern. Puppies that are going to be very large have huge knobs here and may even look deformed. As the dog grows, these reduce in size and flatten. </a:t>
            </a:r>
          </a:p>
        </p:txBody>
      </p:sp>
      <p:cxnSp>
        <p:nvCxnSpPr>
          <p:cNvPr id="7" name="Straight Arrow Connector 6">
            <a:extLst>
              <a:ext uri="{FF2B5EF4-FFF2-40B4-BE49-F238E27FC236}">
                <a16:creationId xmlns:a16="http://schemas.microsoft.com/office/drawing/2014/main" id="{635739D4-FE95-2E15-1D9E-6D1CB24B126E}"/>
              </a:ext>
            </a:extLst>
          </p:cNvPr>
          <p:cNvCxnSpPr>
            <a:cxnSpLocks/>
          </p:cNvCxnSpPr>
          <p:nvPr/>
        </p:nvCxnSpPr>
        <p:spPr>
          <a:xfrm flipH="1">
            <a:off x="2852928" y="3596972"/>
            <a:ext cx="411480" cy="0"/>
          </a:xfrm>
          <a:prstGeom prst="straightConnector1">
            <a:avLst/>
          </a:prstGeom>
          <a:ln>
            <a:solidFill>
              <a:schemeClr val="accent3"/>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6775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4" name="Rectangle 23">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95A95F49-4729-4657-B846-9B17CFFAFED1}"/>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Pictures</a:t>
            </a:r>
          </a:p>
        </p:txBody>
      </p:sp>
      <p:sp>
        <p:nvSpPr>
          <p:cNvPr id="3" name="Content Placeholder 2">
            <a:extLst>
              <a:ext uri="{FF2B5EF4-FFF2-40B4-BE49-F238E27FC236}">
                <a16:creationId xmlns:a16="http://schemas.microsoft.com/office/drawing/2014/main" id="{A3F3AFDA-5866-4B0D-9925-F75E5A04A695}"/>
              </a:ext>
            </a:extLst>
          </p:cNvPr>
          <p:cNvSpPr>
            <a:spLocks noGrp="1"/>
          </p:cNvSpPr>
          <p:nvPr>
            <p:ph idx="1"/>
          </p:nvPr>
        </p:nvSpPr>
        <p:spPr>
          <a:xfrm>
            <a:off x="2766145" y="502920"/>
            <a:ext cx="5502614" cy="5866434"/>
          </a:xfrm>
          <a:solidFill>
            <a:schemeClr val="accent1"/>
          </a:solidFill>
          <a:ln w="57150">
            <a:solidFill>
              <a:schemeClr val="tx1"/>
            </a:solidFill>
          </a:ln>
        </p:spPr>
        <p:txBody>
          <a:bodyPr anchor="ctr">
            <a:normAutofit/>
          </a:bodyPr>
          <a:lstStyle/>
          <a:p>
            <a:r>
              <a:rPr lang="en-US" sz="1400" b="0" i="0" dirty="0">
                <a:effectLst/>
                <a:latin typeface="Segoe UI Historic" panose="020B0502040204020203" pitchFamily="34" charset="0"/>
              </a:rPr>
              <a:t>I like using a photo to help assess the pups….as the saying goes “the camera never lies". </a:t>
            </a:r>
          </a:p>
          <a:p>
            <a:r>
              <a:rPr lang="en-US" sz="1400" b="0" i="0" dirty="0">
                <a:effectLst/>
                <a:latin typeface="Segoe UI Historic" panose="020B0502040204020203" pitchFamily="34" charset="0"/>
              </a:rPr>
              <a:t>You can often see faults clearer, for one, the pups are "frozen" in the photo, and you have all the time in the world to study the angles of that real squirming, wiggling puppy.</a:t>
            </a:r>
          </a:p>
          <a:p>
            <a:r>
              <a:rPr lang="en-US" sz="1400" b="0" i="0" dirty="0">
                <a:effectLst/>
                <a:latin typeface="Segoe UI Historic" panose="020B0502040204020203" pitchFamily="34" charset="0"/>
              </a:rPr>
              <a:t> For instance, you can study the relationship of the shoulder to where the legs and feet fall in a photo. This may often tell you more about adult movement than trying to see it in a moving puppy! </a:t>
            </a:r>
          </a:p>
          <a:p>
            <a:r>
              <a:rPr lang="en-US" sz="1400" b="0" i="0" dirty="0">
                <a:effectLst/>
                <a:latin typeface="Segoe UI Historic" panose="020B0502040204020203" pitchFamily="34" charset="0"/>
              </a:rPr>
              <a:t>You’ll need a good photographer with an eye for the right angle and moment! </a:t>
            </a:r>
          </a:p>
          <a:p>
            <a:endParaRPr lang="en-US" sz="2000" dirty="0"/>
          </a:p>
        </p:txBody>
      </p:sp>
    </p:spTree>
    <p:extLst>
      <p:ext uri="{BB962C8B-B14F-4D97-AF65-F5344CB8AC3E}">
        <p14:creationId xmlns:p14="http://schemas.microsoft.com/office/powerpoint/2010/main" val="446783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on a leash&#10;&#10;Description automatically generated">
            <a:extLst>
              <a:ext uri="{FF2B5EF4-FFF2-40B4-BE49-F238E27FC236}">
                <a16:creationId xmlns:a16="http://schemas.microsoft.com/office/drawing/2014/main" id="{E1B69DF1-44C0-3D59-8D11-A821FD9A1C96}"/>
              </a:ext>
            </a:extLst>
          </p:cNvPr>
          <p:cNvPicPr>
            <a:picLocks noChangeAspect="1"/>
          </p:cNvPicPr>
          <p:nvPr/>
        </p:nvPicPr>
        <p:blipFill rotWithShape="1">
          <a:blip r:embed="rId2">
            <a:extLst>
              <a:ext uri="{28A0092B-C50C-407E-A947-70E740481C1C}">
                <a14:useLocalDpi xmlns:a14="http://schemas.microsoft.com/office/drawing/2010/main" val="0"/>
              </a:ext>
            </a:extLst>
          </a:blip>
          <a:srcRect l="5330"/>
          <a:stretch/>
        </p:blipFill>
        <p:spPr>
          <a:xfrm>
            <a:off x="3352995" y="1721279"/>
            <a:ext cx="4730302" cy="3415442"/>
          </a:xfrm>
          <a:prstGeom prst="rect">
            <a:avLst/>
          </a:prstGeom>
          <a:ln w="38100">
            <a:solidFill>
              <a:schemeClr val="accent1">
                <a:lumMod val="60000"/>
                <a:lumOff val="40000"/>
              </a:schemeClr>
            </a:solidFill>
          </a:ln>
        </p:spPr>
      </p:pic>
      <p:sp>
        <p:nvSpPr>
          <p:cNvPr id="6" name="TextBox 5">
            <a:extLst>
              <a:ext uri="{FF2B5EF4-FFF2-40B4-BE49-F238E27FC236}">
                <a16:creationId xmlns:a16="http://schemas.microsoft.com/office/drawing/2014/main" id="{C2E1213A-938B-373E-E242-947DD8217613}"/>
              </a:ext>
            </a:extLst>
          </p:cNvPr>
          <p:cNvSpPr txBox="1"/>
          <p:nvPr/>
        </p:nvSpPr>
        <p:spPr>
          <a:xfrm>
            <a:off x="3221834" y="1351947"/>
            <a:ext cx="4934614" cy="369332"/>
          </a:xfrm>
          <a:prstGeom prst="rect">
            <a:avLst/>
          </a:prstGeom>
          <a:solidFill>
            <a:schemeClr val="accent1"/>
          </a:solidFill>
          <a:ln>
            <a:solidFill>
              <a:schemeClr val="accent1">
                <a:lumMod val="60000"/>
                <a:lumOff val="40000"/>
              </a:schemeClr>
            </a:solidFill>
          </a:ln>
        </p:spPr>
        <p:txBody>
          <a:bodyPr wrap="square" rtlCol="0">
            <a:spAutoFit/>
          </a:bodyPr>
          <a:lstStyle/>
          <a:p>
            <a:r>
              <a:rPr lang="en-US" dirty="0"/>
              <a:t>Mentally go over this puppy as if grading it</a:t>
            </a:r>
          </a:p>
        </p:txBody>
      </p:sp>
    </p:spTree>
    <p:extLst>
      <p:ext uri="{BB962C8B-B14F-4D97-AF65-F5344CB8AC3E}">
        <p14:creationId xmlns:p14="http://schemas.microsoft.com/office/powerpoint/2010/main" val="4238356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2B6EB7-1508-4A4C-A7EA-EAB5AE369260}"/>
              </a:ext>
            </a:extLst>
          </p:cNvPr>
          <p:cNvSpPr txBox="1"/>
          <p:nvPr/>
        </p:nvSpPr>
        <p:spPr>
          <a:xfrm>
            <a:off x="1437861" y="1566207"/>
            <a:ext cx="7991061" cy="3447098"/>
          </a:xfrm>
          <a:prstGeom prst="rect">
            <a:avLst/>
          </a:prstGeom>
          <a:solidFill>
            <a:schemeClr val="accent1"/>
          </a:solidFill>
          <a:ln w="57150">
            <a:solidFill>
              <a:schemeClr val="tx2"/>
            </a:solidFill>
          </a:ln>
        </p:spPr>
        <p:txBody>
          <a:bodyPr wrap="square" rtlCol="0">
            <a:spAutoFit/>
          </a:bodyPr>
          <a:lstStyle/>
          <a:p>
            <a:r>
              <a:rPr lang="en-US" sz="1400" dirty="0"/>
              <a:t>In a litter of 6 to 8, out of 2 outstanding parents and well bred</a:t>
            </a:r>
          </a:p>
          <a:p>
            <a:r>
              <a:rPr lang="en-US" sz="1400" dirty="0"/>
              <a:t>You may get 1 that conforms to this scrutiny that would be considered a “Top Show Prospect”!!</a:t>
            </a:r>
          </a:p>
          <a:p>
            <a:endParaRPr lang="en-US" sz="1400" dirty="0"/>
          </a:p>
          <a:p>
            <a:r>
              <a:rPr lang="en-US" sz="1400" dirty="0"/>
              <a:t>There may be 2 or 3 that are “Possible” show prospects.</a:t>
            </a:r>
          </a:p>
          <a:p>
            <a:endParaRPr lang="en-US" sz="1400" dirty="0"/>
          </a:p>
          <a:p>
            <a:r>
              <a:rPr lang="en-US" sz="1400" dirty="0"/>
              <a:t>You should not sell any puppy as a show prospect that you would not buy yourself.</a:t>
            </a:r>
          </a:p>
          <a:p>
            <a:endParaRPr lang="en-US" sz="1400" dirty="0"/>
          </a:p>
          <a:p>
            <a:r>
              <a:rPr lang="en-US" sz="1400" dirty="0"/>
              <a:t>Too many people either do not know what they are looking at and refuse to ask other experienced breeders to grade their litters for them.</a:t>
            </a:r>
          </a:p>
          <a:p>
            <a:endParaRPr lang="en-US" sz="1400" dirty="0"/>
          </a:p>
          <a:p>
            <a:r>
              <a:rPr lang="en-US" sz="1400" dirty="0"/>
              <a:t>Why ask an opinion from someone who hasn’t been where you want to be in your breeding program.</a:t>
            </a:r>
          </a:p>
          <a:p>
            <a:endParaRPr lang="en-US" dirty="0"/>
          </a:p>
          <a:p>
            <a:endParaRPr lang="en-US" dirty="0"/>
          </a:p>
        </p:txBody>
      </p:sp>
    </p:spTree>
    <p:extLst>
      <p:ext uri="{BB962C8B-B14F-4D97-AF65-F5344CB8AC3E}">
        <p14:creationId xmlns:p14="http://schemas.microsoft.com/office/powerpoint/2010/main" val="202581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og, indoor, black, mammal&#10;&#10;Description automatically generated">
            <a:extLst>
              <a:ext uri="{FF2B5EF4-FFF2-40B4-BE49-F238E27FC236}">
                <a16:creationId xmlns:a16="http://schemas.microsoft.com/office/drawing/2014/main" id="{387ADF4F-2B70-43AA-9688-130A8FEE78FE}"/>
              </a:ext>
            </a:extLst>
          </p:cNvPr>
          <p:cNvPicPr>
            <a:picLocks noChangeAspect="1"/>
          </p:cNvPicPr>
          <p:nvPr/>
        </p:nvPicPr>
        <p:blipFill rotWithShape="1">
          <a:blip r:embed="rId2">
            <a:extLst>
              <a:ext uri="{28A0092B-C50C-407E-A947-70E740481C1C}">
                <a14:useLocalDpi xmlns:a14="http://schemas.microsoft.com/office/drawing/2010/main" val="0"/>
              </a:ext>
            </a:extLst>
          </a:blip>
          <a:srcRect r="19061"/>
          <a:stretch/>
        </p:blipFill>
        <p:spPr>
          <a:xfrm>
            <a:off x="1924899" y="2548831"/>
            <a:ext cx="3858083" cy="2962074"/>
          </a:xfrm>
          <a:prstGeom prst="rect">
            <a:avLst/>
          </a:prstGeom>
          <a:ln w="57150">
            <a:solidFill>
              <a:schemeClr val="tx2"/>
            </a:solidFill>
          </a:ln>
        </p:spPr>
      </p:pic>
      <p:sp>
        <p:nvSpPr>
          <p:cNvPr id="2" name="TextBox 1">
            <a:extLst>
              <a:ext uri="{FF2B5EF4-FFF2-40B4-BE49-F238E27FC236}">
                <a16:creationId xmlns:a16="http://schemas.microsoft.com/office/drawing/2014/main" id="{4EF9F2E8-DBB7-44BD-8A6D-550DD0D2A2D6}"/>
              </a:ext>
            </a:extLst>
          </p:cNvPr>
          <p:cNvSpPr txBox="1"/>
          <p:nvPr/>
        </p:nvSpPr>
        <p:spPr>
          <a:xfrm>
            <a:off x="1909317" y="1102281"/>
            <a:ext cx="8373363" cy="1446550"/>
          </a:xfrm>
          <a:prstGeom prst="rect">
            <a:avLst/>
          </a:prstGeom>
          <a:solidFill>
            <a:schemeClr val="accent1"/>
          </a:solidFill>
          <a:ln w="38100">
            <a:solidFill>
              <a:schemeClr val="tx2"/>
            </a:solidFill>
          </a:ln>
        </p:spPr>
        <p:txBody>
          <a:bodyPr wrap="square" lIns="91440" tIns="45720" rIns="91440" bIns="45720" rtlCol="0" anchor="t">
            <a:spAutoFit/>
          </a:bodyPr>
          <a:lstStyle/>
          <a:p>
            <a:r>
              <a:rPr lang="en-US" sz="1400" dirty="0"/>
              <a:t>Do not evaluate the litter too soon.  Many breeders concentrate too much on what they see at 3, 4, and 5 weeks of age.  </a:t>
            </a:r>
          </a:p>
          <a:p>
            <a:endParaRPr lang="en-US" sz="1400" dirty="0"/>
          </a:p>
          <a:p>
            <a:r>
              <a:rPr lang="en-US" sz="1400" dirty="0"/>
              <a:t>However, It is good to watch behavior and temperament at 3, 4, and 5 weeks.  See which ones are bold and pushy.  Also, those that have a great general attitude.</a:t>
            </a:r>
          </a:p>
          <a:p>
            <a:endParaRPr lang="en-US" dirty="0"/>
          </a:p>
        </p:txBody>
      </p:sp>
      <p:sp>
        <p:nvSpPr>
          <p:cNvPr id="5" name="TextBox 4">
            <a:extLst>
              <a:ext uri="{FF2B5EF4-FFF2-40B4-BE49-F238E27FC236}">
                <a16:creationId xmlns:a16="http://schemas.microsoft.com/office/drawing/2014/main" id="{DE8DDDCB-E2BF-444D-8DD2-8A692FF66DDA}"/>
              </a:ext>
            </a:extLst>
          </p:cNvPr>
          <p:cNvSpPr txBox="1"/>
          <p:nvPr/>
        </p:nvSpPr>
        <p:spPr>
          <a:xfrm>
            <a:off x="3938358" y="5040548"/>
            <a:ext cx="1075936" cy="369332"/>
          </a:xfrm>
          <a:prstGeom prst="rect">
            <a:avLst/>
          </a:prstGeom>
          <a:solidFill>
            <a:schemeClr val="accent1"/>
          </a:solidFill>
          <a:ln w="38100">
            <a:solidFill>
              <a:schemeClr val="tx2"/>
            </a:solidFill>
          </a:ln>
        </p:spPr>
        <p:txBody>
          <a:bodyPr wrap="none" rtlCol="0">
            <a:spAutoFit/>
          </a:bodyPr>
          <a:lstStyle/>
          <a:p>
            <a:r>
              <a:rPr lang="en-US"/>
              <a:t>4 weeks</a:t>
            </a:r>
          </a:p>
        </p:txBody>
      </p:sp>
    </p:spTree>
    <p:extLst>
      <p:ext uri="{BB962C8B-B14F-4D97-AF65-F5344CB8AC3E}">
        <p14:creationId xmlns:p14="http://schemas.microsoft.com/office/powerpoint/2010/main" val="3035542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B3337B-319C-305D-3590-86666958BCA3}"/>
              </a:ext>
            </a:extLst>
          </p:cNvPr>
          <p:cNvSpPr txBox="1"/>
          <p:nvPr/>
        </p:nvSpPr>
        <p:spPr>
          <a:xfrm>
            <a:off x="1458352" y="2027872"/>
            <a:ext cx="9140041" cy="1631216"/>
          </a:xfrm>
          <a:prstGeom prst="rect">
            <a:avLst/>
          </a:prstGeom>
          <a:solidFill>
            <a:schemeClr val="accent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As stated in this slide show: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r>
              <a:rPr lang="en-US" sz="1400" dirty="0"/>
              <a:t>There are things that may change as the puppy grows, </a:t>
            </a:r>
          </a:p>
          <a:p>
            <a:endParaRPr lang="en-US" sz="1400" dirty="0"/>
          </a:p>
          <a:p>
            <a:r>
              <a:rPr lang="en-US" sz="1400" dirty="0"/>
              <a:t>There are things that may get worse as the puppy grows</a:t>
            </a:r>
          </a:p>
          <a:p>
            <a:endParaRPr lang="en-US" sz="1400" dirty="0"/>
          </a:p>
          <a:p>
            <a:r>
              <a:rPr lang="en-US" sz="1400" dirty="0"/>
              <a:t>There are also things that will stay about the same</a:t>
            </a:r>
          </a:p>
        </p:txBody>
      </p:sp>
      <p:sp>
        <p:nvSpPr>
          <p:cNvPr id="5" name="TextBox 4">
            <a:extLst>
              <a:ext uri="{FF2B5EF4-FFF2-40B4-BE49-F238E27FC236}">
                <a16:creationId xmlns:a16="http://schemas.microsoft.com/office/drawing/2014/main" id="{F6362D82-1272-C54A-4FEA-779935635719}"/>
              </a:ext>
            </a:extLst>
          </p:cNvPr>
          <p:cNvSpPr txBox="1"/>
          <p:nvPr/>
        </p:nvSpPr>
        <p:spPr>
          <a:xfrm>
            <a:off x="3410712" y="4281702"/>
            <a:ext cx="5577840" cy="800219"/>
          </a:xfrm>
          <a:prstGeom prst="rect">
            <a:avLst/>
          </a:prstGeom>
          <a:solidFill>
            <a:schemeClr val="accent1"/>
          </a:solidFill>
        </p:spPr>
        <p:txBody>
          <a:bodyPr wrap="square" rtlCol="0">
            <a:spAutoFit/>
          </a:bodyPr>
          <a:lstStyle/>
          <a:p>
            <a:r>
              <a:rPr lang="en-US" sz="1400" dirty="0"/>
              <a:t>Following will be the same dog at different age groups:   YOU BE THE JUDGE!  What changed?  What did not change?</a:t>
            </a:r>
          </a:p>
          <a:p>
            <a:endParaRPr lang="en-US" dirty="0"/>
          </a:p>
        </p:txBody>
      </p:sp>
      <p:sp>
        <p:nvSpPr>
          <p:cNvPr id="3" name="TextBox 2">
            <a:extLst>
              <a:ext uri="{FF2B5EF4-FFF2-40B4-BE49-F238E27FC236}">
                <a16:creationId xmlns:a16="http://schemas.microsoft.com/office/drawing/2014/main" id="{97CADF39-6FE5-F017-568A-B1E2A761E14D}"/>
              </a:ext>
            </a:extLst>
          </p:cNvPr>
          <p:cNvSpPr txBox="1"/>
          <p:nvPr/>
        </p:nvSpPr>
        <p:spPr>
          <a:xfrm>
            <a:off x="1458352" y="1128634"/>
            <a:ext cx="9140041" cy="307777"/>
          </a:xfrm>
          <a:prstGeom prst="rect">
            <a:avLst/>
          </a:prstGeom>
          <a:solidFill>
            <a:schemeClr val="accent1"/>
          </a:solidFill>
        </p:spPr>
        <p:txBody>
          <a:bodyPr wrap="square" rtlCol="0">
            <a:spAutoFit/>
          </a:bodyPr>
          <a:lstStyle/>
          <a:p>
            <a:pPr marR="0" lvl="0" algn="l" defTabSz="914400" rtl="0" eaLnBrk="1" fontAlgn="auto" latinLnBrk="0" hangingPunct="1">
              <a:lnSpc>
                <a:spcPct val="100000"/>
              </a:lnSpc>
              <a:spcBef>
                <a:spcPts val="1800"/>
              </a:spcBef>
              <a:spcAft>
                <a:spcPts val="0"/>
              </a:spcAft>
              <a:buClrTx/>
              <a:buSzTx/>
              <a:tabLst/>
              <a:defRPr/>
            </a:pPr>
            <a:r>
              <a:rPr kumimoji="0" lang="en-US" sz="1400" b="0" i="0" u="none" strike="noStrike" kern="1200" cap="none" spc="0" normalizeH="0" baseline="0" noProof="0" dirty="0">
                <a:ln>
                  <a:noFill/>
                </a:ln>
                <a:effectLst/>
                <a:uLnTx/>
                <a:uFillTx/>
                <a:ea typeface="+mn-ea"/>
                <a:cs typeface="+mn-cs"/>
              </a:rPr>
              <a:t>The breeder must always keep in mind that there is no perfect dog, and that all dogs have faults. </a:t>
            </a:r>
          </a:p>
        </p:txBody>
      </p:sp>
    </p:spTree>
    <p:extLst>
      <p:ext uri="{BB962C8B-B14F-4D97-AF65-F5344CB8AC3E}">
        <p14:creationId xmlns:p14="http://schemas.microsoft.com/office/powerpoint/2010/main" val="4124159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standing next to a dog&#10;&#10;Description automatically generated with low confidence">
            <a:extLst>
              <a:ext uri="{FF2B5EF4-FFF2-40B4-BE49-F238E27FC236}">
                <a16:creationId xmlns:a16="http://schemas.microsoft.com/office/drawing/2014/main" id="{7483BDBC-8837-1115-6514-68B713481478}"/>
              </a:ext>
            </a:extLst>
          </p:cNvPr>
          <p:cNvPicPr>
            <a:picLocks noChangeAspect="1"/>
          </p:cNvPicPr>
          <p:nvPr/>
        </p:nvPicPr>
        <p:blipFill rotWithShape="1">
          <a:blip r:embed="rId2">
            <a:extLst>
              <a:ext uri="{28A0092B-C50C-407E-A947-70E740481C1C}">
                <a14:useLocalDpi xmlns:a14="http://schemas.microsoft.com/office/drawing/2010/main" val="0"/>
              </a:ext>
            </a:extLst>
          </a:blip>
          <a:srcRect l="42709" t="38769" r="7952" b="6667"/>
          <a:stretch/>
        </p:blipFill>
        <p:spPr>
          <a:xfrm>
            <a:off x="3995928" y="3352800"/>
            <a:ext cx="3246120" cy="2878226"/>
          </a:xfrm>
          <a:prstGeom prst="rect">
            <a:avLst/>
          </a:prstGeom>
          <a:ln w="38100">
            <a:solidFill>
              <a:schemeClr val="accent1">
                <a:lumMod val="60000"/>
                <a:lumOff val="40000"/>
              </a:schemeClr>
            </a:solidFill>
          </a:ln>
        </p:spPr>
      </p:pic>
      <p:pic>
        <p:nvPicPr>
          <p:cNvPr id="5" name="Picture 4" descr="A picture containing dog, grass, mammal, outdoor&#10;&#10;Description automatically generated">
            <a:extLst>
              <a:ext uri="{FF2B5EF4-FFF2-40B4-BE49-F238E27FC236}">
                <a16:creationId xmlns:a16="http://schemas.microsoft.com/office/drawing/2014/main" id="{59118A81-ABB1-2D66-082D-61B046DF834F}"/>
              </a:ext>
            </a:extLst>
          </p:cNvPr>
          <p:cNvPicPr>
            <a:picLocks noChangeAspect="1"/>
          </p:cNvPicPr>
          <p:nvPr/>
        </p:nvPicPr>
        <p:blipFill rotWithShape="1">
          <a:blip r:embed="rId3">
            <a:extLst>
              <a:ext uri="{28A0092B-C50C-407E-A947-70E740481C1C}">
                <a14:useLocalDpi xmlns:a14="http://schemas.microsoft.com/office/drawing/2010/main" val="0"/>
              </a:ext>
            </a:extLst>
          </a:blip>
          <a:srcRect l="6923" r="16923" b="5936"/>
          <a:stretch/>
        </p:blipFill>
        <p:spPr>
          <a:xfrm>
            <a:off x="3995927" y="626975"/>
            <a:ext cx="3246120" cy="2683890"/>
          </a:xfrm>
          <a:prstGeom prst="rect">
            <a:avLst/>
          </a:prstGeom>
          <a:ln w="57150">
            <a:solidFill>
              <a:schemeClr val="accent1">
                <a:lumMod val="60000"/>
                <a:lumOff val="40000"/>
              </a:schemeClr>
            </a:solidFill>
          </a:ln>
        </p:spPr>
      </p:pic>
      <p:sp>
        <p:nvSpPr>
          <p:cNvPr id="8" name="TextBox 7">
            <a:extLst>
              <a:ext uri="{FF2B5EF4-FFF2-40B4-BE49-F238E27FC236}">
                <a16:creationId xmlns:a16="http://schemas.microsoft.com/office/drawing/2014/main" id="{E8682390-B880-E4FE-D703-82C09C05B56B}"/>
              </a:ext>
            </a:extLst>
          </p:cNvPr>
          <p:cNvSpPr txBox="1"/>
          <p:nvPr/>
        </p:nvSpPr>
        <p:spPr>
          <a:xfrm>
            <a:off x="5201613" y="2887949"/>
            <a:ext cx="1182728" cy="369332"/>
          </a:xfrm>
          <a:prstGeom prst="rect">
            <a:avLst/>
          </a:prstGeom>
          <a:solidFill>
            <a:schemeClr val="accent1"/>
          </a:solidFill>
          <a:ln>
            <a:solidFill>
              <a:schemeClr val="tx2"/>
            </a:solidFill>
          </a:ln>
        </p:spPr>
        <p:txBody>
          <a:bodyPr wrap="square" rtlCol="0">
            <a:spAutoFit/>
          </a:bodyPr>
          <a:lstStyle/>
          <a:p>
            <a:r>
              <a:rPr lang="en-US" dirty="0"/>
              <a:t>8 Weeks</a:t>
            </a:r>
          </a:p>
        </p:txBody>
      </p:sp>
      <p:sp>
        <p:nvSpPr>
          <p:cNvPr id="2" name="TextBox 1">
            <a:extLst>
              <a:ext uri="{FF2B5EF4-FFF2-40B4-BE49-F238E27FC236}">
                <a16:creationId xmlns:a16="http://schemas.microsoft.com/office/drawing/2014/main" id="{99E0A242-204E-86A0-5D83-D7B68B66AD65}"/>
              </a:ext>
            </a:extLst>
          </p:cNvPr>
          <p:cNvSpPr txBox="1"/>
          <p:nvPr/>
        </p:nvSpPr>
        <p:spPr>
          <a:xfrm>
            <a:off x="5309512" y="5800227"/>
            <a:ext cx="966931" cy="369332"/>
          </a:xfrm>
          <a:prstGeom prst="rect">
            <a:avLst/>
          </a:prstGeom>
          <a:solidFill>
            <a:schemeClr val="accent1"/>
          </a:solidFill>
        </p:spPr>
        <p:txBody>
          <a:bodyPr wrap="none" rtlCol="0">
            <a:spAutoFit/>
          </a:bodyPr>
          <a:lstStyle/>
          <a:p>
            <a:r>
              <a:rPr lang="en-US" dirty="0"/>
              <a:t>2 years</a:t>
            </a:r>
          </a:p>
        </p:txBody>
      </p:sp>
    </p:spTree>
    <p:extLst>
      <p:ext uri="{BB962C8B-B14F-4D97-AF65-F5344CB8AC3E}">
        <p14:creationId xmlns:p14="http://schemas.microsoft.com/office/powerpoint/2010/main" val="1996213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77E12-D142-ADE3-916E-1A9E455EF92E}"/>
              </a:ext>
            </a:extLst>
          </p:cNvPr>
          <p:cNvPicPr>
            <a:picLocks noChangeAspect="1"/>
          </p:cNvPicPr>
          <p:nvPr/>
        </p:nvPicPr>
        <p:blipFill>
          <a:blip r:embed="rId2"/>
          <a:stretch>
            <a:fillRect/>
          </a:stretch>
        </p:blipFill>
        <p:spPr>
          <a:xfrm>
            <a:off x="3876900" y="3144663"/>
            <a:ext cx="3596952" cy="2859272"/>
          </a:xfrm>
          <a:prstGeom prst="rect">
            <a:avLst/>
          </a:prstGeom>
        </p:spPr>
      </p:pic>
      <p:pic>
        <p:nvPicPr>
          <p:cNvPr id="4" name="Picture 3">
            <a:extLst>
              <a:ext uri="{FF2B5EF4-FFF2-40B4-BE49-F238E27FC236}">
                <a16:creationId xmlns:a16="http://schemas.microsoft.com/office/drawing/2014/main" id="{8B1AE3F9-6C4E-4C55-6C9A-CA91D4115841}"/>
              </a:ext>
            </a:extLst>
          </p:cNvPr>
          <p:cNvPicPr>
            <a:picLocks noChangeAspect="1"/>
          </p:cNvPicPr>
          <p:nvPr/>
        </p:nvPicPr>
        <p:blipFill>
          <a:blip r:embed="rId3"/>
          <a:stretch>
            <a:fillRect/>
          </a:stretch>
        </p:blipFill>
        <p:spPr>
          <a:xfrm>
            <a:off x="3876900" y="619866"/>
            <a:ext cx="3596952" cy="2615411"/>
          </a:xfrm>
          <a:prstGeom prst="rect">
            <a:avLst/>
          </a:prstGeom>
        </p:spPr>
      </p:pic>
      <p:sp>
        <p:nvSpPr>
          <p:cNvPr id="5" name="TextBox 4">
            <a:extLst>
              <a:ext uri="{FF2B5EF4-FFF2-40B4-BE49-F238E27FC236}">
                <a16:creationId xmlns:a16="http://schemas.microsoft.com/office/drawing/2014/main" id="{6901DA9E-B36E-CDAB-AF8D-6F71C067C43D}"/>
              </a:ext>
            </a:extLst>
          </p:cNvPr>
          <p:cNvSpPr txBox="1"/>
          <p:nvPr/>
        </p:nvSpPr>
        <p:spPr>
          <a:xfrm>
            <a:off x="5634232" y="2775331"/>
            <a:ext cx="1075936" cy="369332"/>
          </a:xfrm>
          <a:prstGeom prst="rect">
            <a:avLst/>
          </a:prstGeom>
          <a:solidFill>
            <a:schemeClr val="accent1"/>
          </a:solidFill>
          <a:ln w="38100">
            <a:solidFill>
              <a:schemeClr val="tx1"/>
            </a:solidFill>
          </a:ln>
        </p:spPr>
        <p:txBody>
          <a:bodyPr wrap="none" rtlCol="0">
            <a:spAutoFit/>
          </a:bodyPr>
          <a:lstStyle/>
          <a:p>
            <a:r>
              <a:rPr lang="en-US" dirty="0"/>
              <a:t>7 weeks</a:t>
            </a:r>
          </a:p>
        </p:txBody>
      </p:sp>
      <p:sp>
        <p:nvSpPr>
          <p:cNvPr id="7" name="TextBox 6">
            <a:extLst>
              <a:ext uri="{FF2B5EF4-FFF2-40B4-BE49-F238E27FC236}">
                <a16:creationId xmlns:a16="http://schemas.microsoft.com/office/drawing/2014/main" id="{BFF64808-CDA9-36FA-6E5E-D1887DA9EF21}"/>
              </a:ext>
            </a:extLst>
          </p:cNvPr>
          <p:cNvSpPr txBox="1"/>
          <p:nvPr/>
        </p:nvSpPr>
        <p:spPr>
          <a:xfrm>
            <a:off x="5145024" y="5484794"/>
            <a:ext cx="1233030" cy="369332"/>
          </a:xfrm>
          <a:prstGeom prst="rect">
            <a:avLst/>
          </a:prstGeom>
          <a:solidFill>
            <a:schemeClr val="accent1"/>
          </a:solidFill>
          <a:ln w="38100">
            <a:solidFill>
              <a:schemeClr val="tx2"/>
            </a:solidFill>
          </a:ln>
        </p:spPr>
        <p:txBody>
          <a:bodyPr wrap="none" rtlCol="0">
            <a:spAutoFit/>
          </a:bodyPr>
          <a:lstStyle/>
          <a:p>
            <a:r>
              <a:rPr lang="en-US" dirty="0"/>
              <a:t>15 month</a:t>
            </a:r>
          </a:p>
        </p:txBody>
      </p:sp>
    </p:spTree>
    <p:extLst>
      <p:ext uri="{BB962C8B-B14F-4D97-AF65-F5344CB8AC3E}">
        <p14:creationId xmlns:p14="http://schemas.microsoft.com/office/powerpoint/2010/main" val="3383663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tree, mammal&#10;&#10;Description automatically generated">
            <a:extLst>
              <a:ext uri="{FF2B5EF4-FFF2-40B4-BE49-F238E27FC236}">
                <a16:creationId xmlns:a16="http://schemas.microsoft.com/office/drawing/2014/main" id="{09B442DB-29FA-681F-8056-D9A7AE21DDF7}"/>
              </a:ext>
            </a:extLst>
          </p:cNvPr>
          <p:cNvPicPr>
            <a:picLocks noChangeAspect="1"/>
          </p:cNvPicPr>
          <p:nvPr/>
        </p:nvPicPr>
        <p:blipFill rotWithShape="1">
          <a:blip r:embed="rId2">
            <a:extLst>
              <a:ext uri="{28A0092B-C50C-407E-A947-70E740481C1C}">
                <a14:useLocalDpi xmlns:a14="http://schemas.microsoft.com/office/drawing/2010/main" val="0"/>
              </a:ext>
            </a:extLst>
          </a:blip>
          <a:srcRect l="29358" t="42256" r="23820" b="2770"/>
          <a:stretch/>
        </p:blipFill>
        <p:spPr>
          <a:xfrm>
            <a:off x="4338083" y="1126416"/>
            <a:ext cx="2852773" cy="2242063"/>
          </a:xfrm>
          <a:prstGeom prst="rect">
            <a:avLst/>
          </a:prstGeom>
          <a:ln w="57150">
            <a:solidFill>
              <a:schemeClr val="accent1">
                <a:lumMod val="60000"/>
                <a:lumOff val="40000"/>
              </a:schemeClr>
            </a:solidFill>
          </a:ln>
        </p:spPr>
      </p:pic>
      <p:pic>
        <p:nvPicPr>
          <p:cNvPr id="7" name="Picture 6" descr="A picture containing text, person, standing, dog&#10;&#10;Description automatically generated">
            <a:extLst>
              <a:ext uri="{FF2B5EF4-FFF2-40B4-BE49-F238E27FC236}">
                <a16:creationId xmlns:a16="http://schemas.microsoft.com/office/drawing/2014/main" id="{723825F8-7245-9B68-642E-20E2A39D9143}"/>
              </a:ext>
            </a:extLst>
          </p:cNvPr>
          <p:cNvPicPr>
            <a:picLocks noChangeAspect="1"/>
          </p:cNvPicPr>
          <p:nvPr/>
        </p:nvPicPr>
        <p:blipFill rotWithShape="1">
          <a:blip r:embed="rId3">
            <a:extLst>
              <a:ext uri="{28A0092B-C50C-407E-A947-70E740481C1C}">
                <a14:useLocalDpi xmlns:a14="http://schemas.microsoft.com/office/drawing/2010/main" val="0"/>
              </a:ext>
            </a:extLst>
          </a:blip>
          <a:srcRect l="38847" t="31385" r="13492" b="15897"/>
          <a:stretch/>
        </p:blipFill>
        <p:spPr>
          <a:xfrm>
            <a:off x="4324795" y="3487069"/>
            <a:ext cx="2902637" cy="2481667"/>
          </a:xfrm>
          <a:prstGeom prst="rect">
            <a:avLst/>
          </a:prstGeom>
          <a:ln w="57150">
            <a:solidFill>
              <a:schemeClr val="accent1">
                <a:lumMod val="60000"/>
                <a:lumOff val="40000"/>
              </a:schemeClr>
            </a:solidFill>
          </a:ln>
        </p:spPr>
      </p:pic>
      <p:sp>
        <p:nvSpPr>
          <p:cNvPr id="8" name="TextBox 7">
            <a:extLst>
              <a:ext uri="{FF2B5EF4-FFF2-40B4-BE49-F238E27FC236}">
                <a16:creationId xmlns:a16="http://schemas.microsoft.com/office/drawing/2014/main" id="{987822FE-D2DB-8E77-7A53-1D71B929E9C2}"/>
              </a:ext>
            </a:extLst>
          </p:cNvPr>
          <p:cNvSpPr txBox="1"/>
          <p:nvPr/>
        </p:nvSpPr>
        <p:spPr>
          <a:xfrm>
            <a:off x="5407854" y="2999147"/>
            <a:ext cx="1175825" cy="369332"/>
          </a:xfrm>
          <a:prstGeom prst="rect">
            <a:avLst/>
          </a:prstGeom>
          <a:solidFill>
            <a:schemeClr val="accent1"/>
          </a:solidFill>
          <a:ln>
            <a:solidFill>
              <a:schemeClr val="tx1"/>
            </a:solidFill>
          </a:ln>
        </p:spPr>
        <p:txBody>
          <a:bodyPr wrap="square" rtlCol="0">
            <a:spAutoFit/>
          </a:bodyPr>
          <a:lstStyle/>
          <a:p>
            <a:r>
              <a:rPr lang="en-US" dirty="0"/>
              <a:t>4 month</a:t>
            </a:r>
          </a:p>
        </p:txBody>
      </p:sp>
      <p:sp>
        <p:nvSpPr>
          <p:cNvPr id="9" name="TextBox 8">
            <a:extLst>
              <a:ext uri="{FF2B5EF4-FFF2-40B4-BE49-F238E27FC236}">
                <a16:creationId xmlns:a16="http://schemas.microsoft.com/office/drawing/2014/main" id="{23EF87F8-4396-5929-F0AE-18F33EC27A13}"/>
              </a:ext>
            </a:extLst>
          </p:cNvPr>
          <p:cNvSpPr txBox="1"/>
          <p:nvPr/>
        </p:nvSpPr>
        <p:spPr>
          <a:xfrm>
            <a:off x="5514944" y="5599404"/>
            <a:ext cx="961644" cy="369332"/>
          </a:xfrm>
          <a:prstGeom prst="rect">
            <a:avLst/>
          </a:prstGeom>
          <a:solidFill>
            <a:schemeClr val="accent1"/>
          </a:solidFill>
          <a:ln>
            <a:solidFill>
              <a:schemeClr val="tx1"/>
            </a:solidFill>
          </a:ln>
        </p:spPr>
        <p:txBody>
          <a:bodyPr wrap="square" rtlCol="0">
            <a:spAutoFit/>
          </a:bodyPr>
          <a:lstStyle/>
          <a:p>
            <a:r>
              <a:rPr lang="en-US" dirty="0"/>
              <a:t>2 year</a:t>
            </a:r>
          </a:p>
        </p:txBody>
      </p:sp>
    </p:spTree>
    <p:extLst>
      <p:ext uri="{BB962C8B-B14F-4D97-AF65-F5344CB8AC3E}">
        <p14:creationId xmlns:p14="http://schemas.microsoft.com/office/powerpoint/2010/main" val="2301959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tanding next to a dog&#10;&#10;Description automatically generated with low confidence">
            <a:extLst>
              <a:ext uri="{FF2B5EF4-FFF2-40B4-BE49-F238E27FC236}">
                <a16:creationId xmlns:a16="http://schemas.microsoft.com/office/drawing/2014/main" id="{87A28B91-333F-2E01-D90F-1C53D7003486}"/>
              </a:ext>
            </a:extLst>
          </p:cNvPr>
          <p:cNvPicPr>
            <a:picLocks noChangeAspect="1"/>
          </p:cNvPicPr>
          <p:nvPr/>
        </p:nvPicPr>
        <p:blipFill rotWithShape="1">
          <a:blip r:embed="rId3">
            <a:extLst>
              <a:ext uri="{28A0092B-C50C-407E-A947-70E740481C1C}">
                <a14:useLocalDpi xmlns:a14="http://schemas.microsoft.com/office/drawing/2010/main" val="0"/>
              </a:ext>
            </a:extLst>
          </a:blip>
          <a:srcRect l="44939" t="47467" r="16030" b="4399"/>
          <a:stretch/>
        </p:blipFill>
        <p:spPr>
          <a:xfrm>
            <a:off x="9307576" y="1247468"/>
            <a:ext cx="2305008" cy="2273518"/>
          </a:xfrm>
          <a:prstGeom prst="rect">
            <a:avLst/>
          </a:prstGeom>
          <a:ln>
            <a:solidFill>
              <a:schemeClr val="accent1"/>
            </a:solidFill>
          </a:ln>
        </p:spPr>
      </p:pic>
      <p:sp>
        <p:nvSpPr>
          <p:cNvPr id="11" name="TextBox 10">
            <a:extLst>
              <a:ext uri="{FF2B5EF4-FFF2-40B4-BE49-F238E27FC236}">
                <a16:creationId xmlns:a16="http://schemas.microsoft.com/office/drawing/2014/main" id="{C71DFC8A-02D4-F78E-2511-0F2A7DA2C791}"/>
              </a:ext>
            </a:extLst>
          </p:cNvPr>
          <p:cNvSpPr txBox="1"/>
          <p:nvPr/>
        </p:nvSpPr>
        <p:spPr>
          <a:xfrm>
            <a:off x="10237876" y="3351311"/>
            <a:ext cx="1067156" cy="307777"/>
          </a:xfrm>
          <a:prstGeom prst="rect">
            <a:avLst/>
          </a:prstGeom>
          <a:solidFill>
            <a:schemeClr val="accent1"/>
          </a:solidFill>
          <a:ln>
            <a:solidFill>
              <a:schemeClr val="tx1"/>
            </a:solidFill>
          </a:ln>
        </p:spPr>
        <p:txBody>
          <a:bodyPr wrap="square" rtlCol="0">
            <a:spAutoFit/>
          </a:bodyPr>
          <a:lstStyle/>
          <a:p>
            <a:r>
              <a:rPr lang="en-US" sz="1400" dirty="0"/>
              <a:t>11 months</a:t>
            </a:r>
          </a:p>
        </p:txBody>
      </p:sp>
      <p:pic>
        <p:nvPicPr>
          <p:cNvPr id="3" name="Picture 2" descr="A picture containing dog, mammal, black, standing&#10;&#10;Description automatically generated">
            <a:extLst>
              <a:ext uri="{FF2B5EF4-FFF2-40B4-BE49-F238E27FC236}">
                <a16:creationId xmlns:a16="http://schemas.microsoft.com/office/drawing/2014/main" id="{BE743A34-1BD5-BFF8-D8DB-AC42691AD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968" y="1238323"/>
            <a:ext cx="3121152" cy="2273808"/>
          </a:xfrm>
          <a:prstGeom prst="rect">
            <a:avLst/>
          </a:prstGeom>
          <a:ln>
            <a:solidFill>
              <a:schemeClr val="accent1"/>
            </a:solidFill>
          </a:ln>
        </p:spPr>
      </p:pic>
      <p:pic>
        <p:nvPicPr>
          <p:cNvPr id="13" name="Picture 12" descr="A picture containing dog, black, mammal&#10;&#10;Description automatically generated">
            <a:extLst>
              <a:ext uri="{FF2B5EF4-FFF2-40B4-BE49-F238E27FC236}">
                <a16:creationId xmlns:a16="http://schemas.microsoft.com/office/drawing/2014/main" id="{514D1CBB-9C3B-47D9-0562-E1EE1BC4658A}"/>
              </a:ext>
            </a:extLst>
          </p:cNvPr>
          <p:cNvPicPr>
            <a:picLocks noChangeAspect="1"/>
          </p:cNvPicPr>
          <p:nvPr/>
        </p:nvPicPr>
        <p:blipFill rotWithShape="1">
          <a:blip r:embed="rId5">
            <a:extLst>
              <a:ext uri="{28A0092B-C50C-407E-A947-70E740481C1C}">
                <a14:useLocalDpi xmlns:a14="http://schemas.microsoft.com/office/drawing/2010/main" val="0"/>
              </a:ext>
            </a:extLst>
          </a:blip>
          <a:srcRect l="32037" t="4915" r="3512" b="15798"/>
          <a:stretch/>
        </p:blipFill>
        <p:spPr>
          <a:xfrm>
            <a:off x="4005072" y="1247467"/>
            <a:ext cx="2652776" cy="2273808"/>
          </a:xfrm>
          <a:prstGeom prst="rect">
            <a:avLst/>
          </a:prstGeom>
          <a:ln>
            <a:solidFill>
              <a:schemeClr val="accent1"/>
            </a:solidFill>
          </a:ln>
        </p:spPr>
      </p:pic>
      <p:sp>
        <p:nvSpPr>
          <p:cNvPr id="14" name="TextBox 13">
            <a:extLst>
              <a:ext uri="{FF2B5EF4-FFF2-40B4-BE49-F238E27FC236}">
                <a16:creationId xmlns:a16="http://schemas.microsoft.com/office/drawing/2014/main" id="{A7B4B885-4B37-D26C-7EB7-AE5D78D31F61}"/>
              </a:ext>
            </a:extLst>
          </p:cNvPr>
          <p:cNvSpPr txBox="1"/>
          <p:nvPr/>
        </p:nvSpPr>
        <p:spPr>
          <a:xfrm>
            <a:off x="5015255" y="3194078"/>
            <a:ext cx="1080745" cy="338554"/>
          </a:xfrm>
          <a:prstGeom prst="rect">
            <a:avLst/>
          </a:prstGeom>
          <a:solidFill>
            <a:schemeClr val="accent1"/>
          </a:solidFill>
          <a:ln>
            <a:solidFill>
              <a:schemeClr val="tx2"/>
            </a:solidFill>
          </a:ln>
        </p:spPr>
        <p:txBody>
          <a:bodyPr wrap="none" rtlCol="0">
            <a:spAutoFit/>
          </a:bodyPr>
          <a:lstStyle/>
          <a:p>
            <a:r>
              <a:rPr lang="en-US" sz="1600" dirty="0"/>
              <a:t>5 months</a:t>
            </a:r>
          </a:p>
        </p:txBody>
      </p:sp>
      <p:pic>
        <p:nvPicPr>
          <p:cNvPr id="19" name="Picture 18" descr="A picture containing dog, indoor, brown, sign&#10;&#10;Description automatically generated">
            <a:extLst>
              <a:ext uri="{FF2B5EF4-FFF2-40B4-BE49-F238E27FC236}">
                <a16:creationId xmlns:a16="http://schemas.microsoft.com/office/drawing/2014/main" id="{49BA8F8F-A815-DB6D-7758-C1CF2222391C}"/>
              </a:ext>
            </a:extLst>
          </p:cNvPr>
          <p:cNvPicPr>
            <a:picLocks noChangeAspect="1"/>
          </p:cNvPicPr>
          <p:nvPr/>
        </p:nvPicPr>
        <p:blipFill rotWithShape="1">
          <a:blip r:embed="rId6">
            <a:extLst>
              <a:ext uri="{28A0092B-C50C-407E-A947-70E740481C1C}">
                <a14:useLocalDpi xmlns:a14="http://schemas.microsoft.com/office/drawing/2010/main" val="0"/>
              </a:ext>
            </a:extLst>
          </a:blip>
          <a:srcRect l="31267" t="25734" r="15200" b="15148"/>
          <a:stretch/>
        </p:blipFill>
        <p:spPr>
          <a:xfrm>
            <a:off x="886968" y="3469140"/>
            <a:ext cx="3118104" cy="2754065"/>
          </a:xfrm>
          <a:prstGeom prst="rect">
            <a:avLst/>
          </a:prstGeom>
          <a:ln>
            <a:solidFill>
              <a:schemeClr val="accent1"/>
            </a:solidFill>
          </a:ln>
        </p:spPr>
      </p:pic>
      <p:pic>
        <p:nvPicPr>
          <p:cNvPr id="22" name="Picture 21" descr="A picture containing grass, outdoor, dog, person&#10;&#10;Description automatically generated">
            <a:extLst>
              <a:ext uri="{FF2B5EF4-FFF2-40B4-BE49-F238E27FC236}">
                <a16:creationId xmlns:a16="http://schemas.microsoft.com/office/drawing/2014/main" id="{55131A53-34FC-90D5-59AC-E3B01AD33399}"/>
              </a:ext>
            </a:extLst>
          </p:cNvPr>
          <p:cNvPicPr>
            <a:picLocks noChangeAspect="1"/>
          </p:cNvPicPr>
          <p:nvPr/>
        </p:nvPicPr>
        <p:blipFill rotWithShape="1">
          <a:blip r:embed="rId7">
            <a:extLst>
              <a:ext uri="{28A0092B-C50C-407E-A947-70E740481C1C}">
                <a14:useLocalDpi xmlns:a14="http://schemas.microsoft.com/office/drawing/2010/main" val="0"/>
              </a:ext>
            </a:extLst>
          </a:blip>
          <a:srcRect l="45101" t="44533" r="9538" b="7333"/>
          <a:stretch/>
        </p:blipFill>
        <p:spPr>
          <a:xfrm>
            <a:off x="6647984" y="1247467"/>
            <a:ext cx="2659592" cy="2257733"/>
          </a:xfrm>
          <a:prstGeom prst="rect">
            <a:avLst/>
          </a:prstGeom>
          <a:ln>
            <a:solidFill>
              <a:schemeClr val="accent1"/>
            </a:solidFill>
          </a:ln>
        </p:spPr>
      </p:pic>
      <p:sp>
        <p:nvSpPr>
          <p:cNvPr id="2" name="TextBox 1">
            <a:extLst>
              <a:ext uri="{FF2B5EF4-FFF2-40B4-BE49-F238E27FC236}">
                <a16:creationId xmlns:a16="http://schemas.microsoft.com/office/drawing/2014/main" id="{DF625310-E91C-6BDF-F730-D237F392FC63}"/>
              </a:ext>
            </a:extLst>
          </p:cNvPr>
          <p:cNvSpPr txBox="1"/>
          <p:nvPr/>
        </p:nvSpPr>
        <p:spPr>
          <a:xfrm>
            <a:off x="2148840" y="5853873"/>
            <a:ext cx="880369" cy="338554"/>
          </a:xfrm>
          <a:prstGeom prst="rect">
            <a:avLst/>
          </a:prstGeom>
          <a:solidFill>
            <a:schemeClr val="accent1"/>
          </a:solidFill>
        </p:spPr>
        <p:txBody>
          <a:bodyPr wrap="none" rtlCol="0">
            <a:spAutoFit/>
          </a:bodyPr>
          <a:lstStyle/>
          <a:p>
            <a:r>
              <a:rPr lang="en-US" sz="1600" dirty="0"/>
              <a:t>5 years</a:t>
            </a:r>
          </a:p>
        </p:txBody>
      </p:sp>
      <p:sp>
        <p:nvSpPr>
          <p:cNvPr id="10" name="TextBox 9">
            <a:extLst>
              <a:ext uri="{FF2B5EF4-FFF2-40B4-BE49-F238E27FC236}">
                <a16:creationId xmlns:a16="http://schemas.microsoft.com/office/drawing/2014/main" id="{878DBDFB-0826-1976-D6FD-6C1752A08559}"/>
              </a:ext>
            </a:extLst>
          </p:cNvPr>
          <p:cNvSpPr txBox="1"/>
          <p:nvPr/>
        </p:nvSpPr>
        <p:spPr>
          <a:xfrm>
            <a:off x="2231970" y="3059668"/>
            <a:ext cx="1082980" cy="338554"/>
          </a:xfrm>
          <a:prstGeom prst="rect">
            <a:avLst/>
          </a:prstGeom>
          <a:solidFill>
            <a:schemeClr val="accent1"/>
          </a:solidFill>
          <a:ln>
            <a:solidFill>
              <a:schemeClr val="tx2"/>
            </a:solidFill>
          </a:ln>
        </p:spPr>
        <p:txBody>
          <a:bodyPr wrap="square" rtlCol="0">
            <a:spAutoFit/>
          </a:bodyPr>
          <a:lstStyle/>
          <a:p>
            <a:r>
              <a:rPr lang="en-US" sz="1600" dirty="0"/>
              <a:t>8 weeks</a:t>
            </a:r>
          </a:p>
        </p:txBody>
      </p:sp>
      <p:sp>
        <p:nvSpPr>
          <p:cNvPr id="17" name="TextBox 16">
            <a:extLst>
              <a:ext uri="{FF2B5EF4-FFF2-40B4-BE49-F238E27FC236}">
                <a16:creationId xmlns:a16="http://schemas.microsoft.com/office/drawing/2014/main" id="{DD5A1FD3-77A6-4499-4D52-5C5D9DC7D676}"/>
              </a:ext>
            </a:extLst>
          </p:cNvPr>
          <p:cNvSpPr txBox="1"/>
          <p:nvPr/>
        </p:nvSpPr>
        <p:spPr>
          <a:xfrm>
            <a:off x="7638488" y="3209246"/>
            <a:ext cx="1203938" cy="338554"/>
          </a:xfrm>
          <a:prstGeom prst="rect">
            <a:avLst/>
          </a:prstGeom>
          <a:solidFill>
            <a:schemeClr val="accent1"/>
          </a:solidFill>
          <a:ln>
            <a:solidFill>
              <a:schemeClr val="accent6"/>
            </a:solidFill>
          </a:ln>
        </p:spPr>
        <p:txBody>
          <a:bodyPr wrap="square" rtlCol="0">
            <a:spAutoFit/>
          </a:bodyPr>
          <a:lstStyle/>
          <a:p>
            <a:r>
              <a:rPr lang="en-US" sz="1600" dirty="0"/>
              <a:t>8.5months</a:t>
            </a:r>
          </a:p>
        </p:txBody>
      </p:sp>
    </p:spTree>
    <p:extLst>
      <p:ext uri="{BB962C8B-B14F-4D97-AF65-F5344CB8AC3E}">
        <p14:creationId xmlns:p14="http://schemas.microsoft.com/office/powerpoint/2010/main" val="1987764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dog, mammal&#10;&#10;Description automatically generated">
            <a:extLst>
              <a:ext uri="{FF2B5EF4-FFF2-40B4-BE49-F238E27FC236}">
                <a16:creationId xmlns:a16="http://schemas.microsoft.com/office/drawing/2014/main" id="{FFFB57A0-BD18-1656-4A61-F39A49B7B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034" y="726871"/>
            <a:ext cx="3106227" cy="2326439"/>
          </a:xfrm>
          <a:prstGeom prst="rect">
            <a:avLst/>
          </a:prstGeom>
          <a:ln w="38100">
            <a:solidFill>
              <a:schemeClr val="accent1">
                <a:lumMod val="60000"/>
                <a:lumOff val="40000"/>
              </a:schemeClr>
            </a:solidFill>
          </a:ln>
        </p:spPr>
      </p:pic>
      <p:sp>
        <p:nvSpPr>
          <p:cNvPr id="6" name="TextBox 5">
            <a:extLst>
              <a:ext uri="{FF2B5EF4-FFF2-40B4-BE49-F238E27FC236}">
                <a16:creationId xmlns:a16="http://schemas.microsoft.com/office/drawing/2014/main" id="{D7D32D5F-5B23-7550-8B18-23A7915C6CAA}"/>
              </a:ext>
            </a:extLst>
          </p:cNvPr>
          <p:cNvSpPr txBox="1"/>
          <p:nvPr/>
        </p:nvSpPr>
        <p:spPr>
          <a:xfrm>
            <a:off x="5022791" y="2683978"/>
            <a:ext cx="1264002" cy="369332"/>
          </a:xfrm>
          <a:prstGeom prst="rect">
            <a:avLst/>
          </a:prstGeom>
          <a:solidFill>
            <a:schemeClr val="accent1"/>
          </a:solidFill>
          <a:ln w="38100">
            <a:solidFill>
              <a:schemeClr val="tx2"/>
            </a:solidFill>
          </a:ln>
        </p:spPr>
        <p:txBody>
          <a:bodyPr wrap="square" rtlCol="0">
            <a:spAutoFit/>
          </a:bodyPr>
          <a:lstStyle/>
          <a:p>
            <a:pPr algn="ctr"/>
            <a:r>
              <a:rPr lang="en-US" dirty="0"/>
              <a:t>8 months</a:t>
            </a:r>
          </a:p>
        </p:txBody>
      </p:sp>
      <p:pic>
        <p:nvPicPr>
          <p:cNvPr id="10" name="Picture 9" descr="A person standing next to a dog&#10;&#10;Description automatically generated with medium confidence">
            <a:extLst>
              <a:ext uri="{FF2B5EF4-FFF2-40B4-BE49-F238E27FC236}">
                <a16:creationId xmlns:a16="http://schemas.microsoft.com/office/drawing/2014/main" id="{FD2ABB44-4579-1732-01A3-74B462D5434A}"/>
              </a:ext>
            </a:extLst>
          </p:cNvPr>
          <p:cNvPicPr>
            <a:picLocks noChangeAspect="1"/>
          </p:cNvPicPr>
          <p:nvPr/>
        </p:nvPicPr>
        <p:blipFill rotWithShape="1">
          <a:blip r:embed="rId3">
            <a:extLst>
              <a:ext uri="{28A0092B-C50C-407E-A947-70E740481C1C}">
                <a14:useLocalDpi xmlns:a14="http://schemas.microsoft.com/office/drawing/2010/main" val="0"/>
              </a:ext>
            </a:extLst>
          </a:blip>
          <a:srcRect t="42533" b="4134"/>
          <a:stretch/>
        </p:blipFill>
        <p:spPr>
          <a:xfrm>
            <a:off x="4101678" y="3244334"/>
            <a:ext cx="3106228" cy="2587752"/>
          </a:xfrm>
          <a:prstGeom prst="rect">
            <a:avLst/>
          </a:prstGeom>
          <a:ln w="38100">
            <a:solidFill>
              <a:schemeClr val="accent1">
                <a:lumMod val="60000"/>
                <a:lumOff val="40000"/>
              </a:schemeClr>
            </a:solidFill>
          </a:ln>
        </p:spPr>
      </p:pic>
      <p:sp>
        <p:nvSpPr>
          <p:cNvPr id="12" name="TextBox 11">
            <a:extLst>
              <a:ext uri="{FF2B5EF4-FFF2-40B4-BE49-F238E27FC236}">
                <a16:creationId xmlns:a16="http://schemas.microsoft.com/office/drawing/2014/main" id="{D85A86EA-364E-671D-DABC-B044491E45E3}"/>
              </a:ext>
            </a:extLst>
          </p:cNvPr>
          <p:cNvSpPr txBox="1"/>
          <p:nvPr/>
        </p:nvSpPr>
        <p:spPr>
          <a:xfrm>
            <a:off x="5295037" y="5431750"/>
            <a:ext cx="877163" cy="369332"/>
          </a:xfrm>
          <a:prstGeom prst="rect">
            <a:avLst/>
          </a:prstGeom>
          <a:solidFill>
            <a:schemeClr val="accent1"/>
          </a:solidFill>
          <a:ln w="38100">
            <a:solidFill>
              <a:schemeClr val="tx2"/>
            </a:solidFill>
          </a:ln>
        </p:spPr>
        <p:txBody>
          <a:bodyPr wrap="none" rtlCol="0">
            <a:spAutoFit/>
          </a:bodyPr>
          <a:lstStyle/>
          <a:p>
            <a:r>
              <a:rPr lang="en-US" dirty="0"/>
              <a:t>2 year</a:t>
            </a:r>
          </a:p>
        </p:txBody>
      </p:sp>
    </p:spTree>
    <p:extLst>
      <p:ext uri="{BB962C8B-B14F-4D97-AF65-F5344CB8AC3E}">
        <p14:creationId xmlns:p14="http://schemas.microsoft.com/office/powerpoint/2010/main" val="3774963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dog on grass&#10;&#10;Description automatically generated with medium confidence">
            <a:extLst>
              <a:ext uri="{FF2B5EF4-FFF2-40B4-BE49-F238E27FC236}">
                <a16:creationId xmlns:a16="http://schemas.microsoft.com/office/drawing/2014/main" id="{7F0DC348-D969-4690-B801-AB29C09B3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36" y="993810"/>
            <a:ext cx="2949539" cy="2359632"/>
          </a:xfrm>
          <a:prstGeom prst="rect">
            <a:avLst/>
          </a:prstGeom>
          <a:ln w="38100">
            <a:solidFill>
              <a:schemeClr val="accent1">
                <a:lumMod val="60000"/>
                <a:lumOff val="40000"/>
              </a:schemeClr>
            </a:solidFill>
          </a:ln>
        </p:spPr>
      </p:pic>
      <p:pic>
        <p:nvPicPr>
          <p:cNvPr id="4" name="Picture 3" descr="A picture containing dog, grass, outdoor, brown&#10;&#10;Description automatically generated">
            <a:extLst>
              <a:ext uri="{FF2B5EF4-FFF2-40B4-BE49-F238E27FC236}">
                <a16:creationId xmlns:a16="http://schemas.microsoft.com/office/drawing/2014/main" id="{62F353DF-8F48-0C8C-1695-91B59CCD2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921" y="993810"/>
            <a:ext cx="2777718" cy="2809403"/>
          </a:xfrm>
          <a:prstGeom prst="rect">
            <a:avLst/>
          </a:prstGeom>
          <a:ln w="38100">
            <a:solidFill>
              <a:schemeClr val="accent1">
                <a:lumMod val="60000"/>
                <a:lumOff val="40000"/>
              </a:schemeClr>
            </a:solidFill>
          </a:ln>
        </p:spPr>
      </p:pic>
      <p:sp>
        <p:nvSpPr>
          <p:cNvPr id="6" name="TextBox 5">
            <a:extLst>
              <a:ext uri="{FF2B5EF4-FFF2-40B4-BE49-F238E27FC236}">
                <a16:creationId xmlns:a16="http://schemas.microsoft.com/office/drawing/2014/main" id="{ADC6BC01-087B-497D-B70B-178AEC04EE88}"/>
              </a:ext>
            </a:extLst>
          </p:cNvPr>
          <p:cNvSpPr txBox="1"/>
          <p:nvPr/>
        </p:nvSpPr>
        <p:spPr>
          <a:xfrm>
            <a:off x="6441489" y="3332949"/>
            <a:ext cx="1233030" cy="369332"/>
          </a:xfrm>
          <a:prstGeom prst="rect">
            <a:avLst/>
          </a:prstGeom>
          <a:solidFill>
            <a:schemeClr val="accent1"/>
          </a:solidFill>
          <a:ln w="38100">
            <a:solidFill>
              <a:schemeClr val="tx2"/>
            </a:solidFill>
          </a:ln>
        </p:spPr>
        <p:txBody>
          <a:bodyPr wrap="none" rtlCol="0">
            <a:spAutoFit/>
          </a:bodyPr>
          <a:lstStyle/>
          <a:p>
            <a:r>
              <a:rPr lang="en-US" dirty="0"/>
              <a:t>16 month</a:t>
            </a:r>
          </a:p>
        </p:txBody>
      </p:sp>
      <p:sp>
        <p:nvSpPr>
          <p:cNvPr id="9" name="TextBox 8">
            <a:extLst>
              <a:ext uri="{FF2B5EF4-FFF2-40B4-BE49-F238E27FC236}">
                <a16:creationId xmlns:a16="http://schemas.microsoft.com/office/drawing/2014/main" id="{741F60CC-02C6-5372-63E5-483AA2A5FB1E}"/>
              </a:ext>
            </a:extLst>
          </p:cNvPr>
          <p:cNvSpPr txBox="1"/>
          <p:nvPr/>
        </p:nvSpPr>
        <p:spPr>
          <a:xfrm>
            <a:off x="3491950" y="2984110"/>
            <a:ext cx="1075936" cy="369332"/>
          </a:xfrm>
          <a:prstGeom prst="rect">
            <a:avLst/>
          </a:prstGeom>
          <a:solidFill>
            <a:schemeClr val="accent1"/>
          </a:solidFill>
          <a:ln w="38100">
            <a:solidFill>
              <a:schemeClr val="tx2"/>
            </a:solidFill>
          </a:ln>
        </p:spPr>
        <p:txBody>
          <a:bodyPr wrap="none" rtlCol="0">
            <a:spAutoFit/>
          </a:bodyPr>
          <a:lstStyle/>
          <a:p>
            <a:r>
              <a:rPr lang="en-US" dirty="0"/>
              <a:t>9 weeks</a:t>
            </a:r>
          </a:p>
        </p:txBody>
      </p:sp>
      <p:pic>
        <p:nvPicPr>
          <p:cNvPr id="3" name="Picture 2" descr="A black dog standing on grass&#10;&#10;Description automatically generated with medium confidence">
            <a:extLst>
              <a:ext uri="{FF2B5EF4-FFF2-40B4-BE49-F238E27FC236}">
                <a16:creationId xmlns:a16="http://schemas.microsoft.com/office/drawing/2014/main" id="{F1520062-5092-78AF-886D-60B171835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036" y="3332949"/>
            <a:ext cx="2949539" cy="2737541"/>
          </a:xfrm>
          <a:prstGeom prst="rect">
            <a:avLst/>
          </a:prstGeom>
          <a:ln w="38100">
            <a:solidFill>
              <a:schemeClr val="accent1">
                <a:lumMod val="60000"/>
                <a:lumOff val="40000"/>
              </a:schemeClr>
            </a:solidFill>
          </a:ln>
        </p:spPr>
      </p:pic>
      <p:sp>
        <p:nvSpPr>
          <p:cNvPr id="10" name="TextBox 9">
            <a:extLst>
              <a:ext uri="{FF2B5EF4-FFF2-40B4-BE49-F238E27FC236}">
                <a16:creationId xmlns:a16="http://schemas.microsoft.com/office/drawing/2014/main" id="{2409A095-DCC9-F624-F569-0C52868F8346}"/>
              </a:ext>
            </a:extLst>
          </p:cNvPr>
          <p:cNvSpPr txBox="1"/>
          <p:nvPr/>
        </p:nvSpPr>
        <p:spPr>
          <a:xfrm>
            <a:off x="3703320" y="5701158"/>
            <a:ext cx="1104790" cy="369332"/>
          </a:xfrm>
          <a:prstGeom prst="rect">
            <a:avLst/>
          </a:prstGeom>
          <a:solidFill>
            <a:schemeClr val="accent1"/>
          </a:solidFill>
          <a:ln w="38100">
            <a:solidFill>
              <a:schemeClr val="tx2"/>
            </a:solidFill>
          </a:ln>
        </p:spPr>
        <p:txBody>
          <a:bodyPr wrap="none" rtlCol="0">
            <a:spAutoFit/>
          </a:bodyPr>
          <a:lstStyle/>
          <a:p>
            <a:r>
              <a:rPr lang="en-US" dirty="0"/>
              <a:t>4 month</a:t>
            </a:r>
          </a:p>
        </p:txBody>
      </p:sp>
    </p:spTree>
    <p:extLst>
      <p:ext uri="{BB962C8B-B14F-4D97-AF65-F5344CB8AC3E}">
        <p14:creationId xmlns:p14="http://schemas.microsoft.com/office/powerpoint/2010/main" val="465602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standing on a person's lap&#10;&#10;Description automatically generated with low confidence">
            <a:extLst>
              <a:ext uri="{FF2B5EF4-FFF2-40B4-BE49-F238E27FC236}">
                <a16:creationId xmlns:a16="http://schemas.microsoft.com/office/drawing/2014/main" id="{6CAB2629-EA89-C392-18BA-EEB3D4392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512" y="1057274"/>
            <a:ext cx="2286000" cy="1914525"/>
          </a:xfrm>
          <a:prstGeom prst="rect">
            <a:avLst/>
          </a:prstGeom>
          <a:ln w="38100">
            <a:solidFill>
              <a:schemeClr val="accent1"/>
            </a:solidFill>
          </a:ln>
        </p:spPr>
      </p:pic>
      <p:sp>
        <p:nvSpPr>
          <p:cNvPr id="6" name="TextBox 5">
            <a:extLst>
              <a:ext uri="{FF2B5EF4-FFF2-40B4-BE49-F238E27FC236}">
                <a16:creationId xmlns:a16="http://schemas.microsoft.com/office/drawing/2014/main" id="{AE7D8B1A-1CF5-80D2-2F67-DECD51D9521E}"/>
              </a:ext>
            </a:extLst>
          </p:cNvPr>
          <p:cNvSpPr txBox="1"/>
          <p:nvPr/>
        </p:nvSpPr>
        <p:spPr>
          <a:xfrm>
            <a:off x="3206732" y="2694800"/>
            <a:ext cx="774553" cy="276999"/>
          </a:xfrm>
          <a:prstGeom prst="rect">
            <a:avLst/>
          </a:prstGeom>
          <a:solidFill>
            <a:schemeClr val="accent1"/>
          </a:solidFill>
          <a:ln>
            <a:solidFill>
              <a:schemeClr val="tx2"/>
            </a:solidFill>
          </a:ln>
        </p:spPr>
        <p:txBody>
          <a:bodyPr wrap="square" rtlCol="0">
            <a:spAutoFit/>
          </a:bodyPr>
          <a:lstStyle/>
          <a:p>
            <a:r>
              <a:rPr lang="en-US" sz="1200" dirty="0"/>
              <a:t>8 week</a:t>
            </a:r>
          </a:p>
        </p:txBody>
      </p:sp>
      <p:pic>
        <p:nvPicPr>
          <p:cNvPr id="9" name="Picture 8" descr="A picture containing dog, black, mammal, outdoor&#10;&#10;Description automatically generated">
            <a:extLst>
              <a:ext uri="{FF2B5EF4-FFF2-40B4-BE49-F238E27FC236}">
                <a16:creationId xmlns:a16="http://schemas.microsoft.com/office/drawing/2014/main" id="{32648B87-A2F0-3226-1274-3B25AD6B9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663" y="1010482"/>
            <a:ext cx="2171700" cy="1962150"/>
          </a:xfrm>
          <a:prstGeom prst="rect">
            <a:avLst/>
          </a:prstGeom>
          <a:ln w="38100">
            <a:solidFill>
              <a:schemeClr val="accent1"/>
            </a:solidFill>
          </a:ln>
        </p:spPr>
      </p:pic>
      <p:pic>
        <p:nvPicPr>
          <p:cNvPr id="12" name="Picture 11" descr="A picture containing outdoor, dog, ground, mammal&#10;&#10;Description automatically generated">
            <a:extLst>
              <a:ext uri="{FF2B5EF4-FFF2-40B4-BE49-F238E27FC236}">
                <a16:creationId xmlns:a16="http://schemas.microsoft.com/office/drawing/2014/main" id="{332D8C19-507A-B018-F5BA-C6A36ACBF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088" y="962858"/>
            <a:ext cx="2438400" cy="1962150"/>
          </a:xfrm>
          <a:prstGeom prst="rect">
            <a:avLst/>
          </a:prstGeom>
          <a:ln w="38100">
            <a:solidFill>
              <a:schemeClr val="accent1"/>
            </a:solidFill>
          </a:ln>
        </p:spPr>
      </p:pic>
      <p:pic>
        <p:nvPicPr>
          <p:cNvPr id="15" name="Picture 14" descr="A picture containing dog, grass, outdoor, black&#10;&#10;Description automatically generated">
            <a:extLst>
              <a:ext uri="{FF2B5EF4-FFF2-40B4-BE49-F238E27FC236}">
                <a16:creationId xmlns:a16="http://schemas.microsoft.com/office/drawing/2014/main" id="{743DDB03-1DBD-AC71-1DF9-460117D80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512" y="3505200"/>
            <a:ext cx="2399931" cy="1662114"/>
          </a:xfrm>
          <a:prstGeom prst="rect">
            <a:avLst/>
          </a:prstGeom>
          <a:ln w="38100">
            <a:solidFill>
              <a:schemeClr val="accent1"/>
            </a:solidFill>
          </a:ln>
        </p:spPr>
      </p:pic>
      <p:sp>
        <p:nvSpPr>
          <p:cNvPr id="7" name="TextBox 6">
            <a:extLst>
              <a:ext uri="{FF2B5EF4-FFF2-40B4-BE49-F238E27FC236}">
                <a16:creationId xmlns:a16="http://schemas.microsoft.com/office/drawing/2014/main" id="{D9629896-9103-EDB3-B15F-64AB1C7C5898}"/>
              </a:ext>
            </a:extLst>
          </p:cNvPr>
          <p:cNvSpPr txBox="1"/>
          <p:nvPr/>
        </p:nvSpPr>
        <p:spPr>
          <a:xfrm>
            <a:off x="5596265" y="2882233"/>
            <a:ext cx="756938" cy="276999"/>
          </a:xfrm>
          <a:prstGeom prst="rect">
            <a:avLst/>
          </a:prstGeom>
          <a:solidFill>
            <a:schemeClr val="accent1"/>
          </a:solidFill>
          <a:ln>
            <a:solidFill>
              <a:schemeClr val="tx2"/>
            </a:solidFill>
          </a:ln>
        </p:spPr>
        <p:txBody>
          <a:bodyPr wrap="none" rtlCol="0">
            <a:spAutoFit/>
          </a:bodyPr>
          <a:lstStyle/>
          <a:p>
            <a:r>
              <a:rPr lang="en-US" sz="1200" dirty="0"/>
              <a:t>4month</a:t>
            </a:r>
          </a:p>
        </p:txBody>
      </p:sp>
      <p:sp>
        <p:nvSpPr>
          <p:cNvPr id="10" name="TextBox 9">
            <a:extLst>
              <a:ext uri="{FF2B5EF4-FFF2-40B4-BE49-F238E27FC236}">
                <a16:creationId xmlns:a16="http://schemas.microsoft.com/office/drawing/2014/main" id="{B7271FC7-7939-2C22-9939-121ADBD3EF83}"/>
              </a:ext>
            </a:extLst>
          </p:cNvPr>
          <p:cNvSpPr txBox="1"/>
          <p:nvPr/>
        </p:nvSpPr>
        <p:spPr>
          <a:xfrm>
            <a:off x="8500050" y="2648009"/>
            <a:ext cx="800219" cy="276999"/>
          </a:xfrm>
          <a:prstGeom prst="rect">
            <a:avLst/>
          </a:prstGeom>
          <a:solidFill>
            <a:schemeClr val="accent1"/>
          </a:solidFill>
          <a:ln>
            <a:solidFill>
              <a:schemeClr val="tx2"/>
            </a:solidFill>
          </a:ln>
        </p:spPr>
        <p:txBody>
          <a:bodyPr wrap="none" rtlCol="0">
            <a:spAutoFit/>
          </a:bodyPr>
          <a:lstStyle/>
          <a:p>
            <a:r>
              <a:rPr lang="en-US" sz="1200" dirty="0"/>
              <a:t>6 month</a:t>
            </a:r>
          </a:p>
        </p:txBody>
      </p:sp>
      <p:sp>
        <p:nvSpPr>
          <p:cNvPr id="13" name="TextBox 12">
            <a:extLst>
              <a:ext uri="{FF2B5EF4-FFF2-40B4-BE49-F238E27FC236}">
                <a16:creationId xmlns:a16="http://schemas.microsoft.com/office/drawing/2014/main" id="{956DCD37-9007-00DB-4EC5-32E3D6F0B278}"/>
              </a:ext>
            </a:extLst>
          </p:cNvPr>
          <p:cNvSpPr txBox="1"/>
          <p:nvPr/>
        </p:nvSpPr>
        <p:spPr>
          <a:xfrm>
            <a:off x="2754952" y="5028814"/>
            <a:ext cx="903560" cy="276999"/>
          </a:xfrm>
          <a:prstGeom prst="rect">
            <a:avLst/>
          </a:prstGeom>
          <a:solidFill>
            <a:schemeClr val="accent1"/>
          </a:solidFill>
          <a:ln>
            <a:solidFill>
              <a:schemeClr val="tx2"/>
            </a:solidFill>
          </a:ln>
        </p:spPr>
        <p:txBody>
          <a:bodyPr wrap="square" rtlCol="0">
            <a:spAutoFit/>
          </a:bodyPr>
          <a:lstStyle/>
          <a:p>
            <a:r>
              <a:rPr lang="en-US" sz="1200" dirty="0"/>
              <a:t>1-1.5 year</a:t>
            </a:r>
          </a:p>
        </p:txBody>
      </p:sp>
      <p:pic>
        <p:nvPicPr>
          <p:cNvPr id="3" name="Picture 2" descr="A picture containing dog, mammal&#10;&#10;Description automatically generated">
            <a:extLst>
              <a:ext uri="{FF2B5EF4-FFF2-40B4-BE49-F238E27FC236}">
                <a16:creationId xmlns:a16="http://schemas.microsoft.com/office/drawing/2014/main" id="{E3A64DC6-FFEE-4E72-9FB2-45CD8E83E00A}"/>
              </a:ext>
            </a:extLst>
          </p:cNvPr>
          <p:cNvPicPr>
            <a:picLocks noChangeAspect="1"/>
          </p:cNvPicPr>
          <p:nvPr/>
        </p:nvPicPr>
        <p:blipFill rotWithShape="1">
          <a:blip r:embed="rId6">
            <a:extLst>
              <a:ext uri="{28A0092B-C50C-407E-A947-70E740481C1C}">
                <a14:useLocalDpi xmlns:a14="http://schemas.microsoft.com/office/drawing/2010/main" val="0"/>
              </a:ext>
            </a:extLst>
          </a:blip>
          <a:srcRect l="21858" t="36251" r="731"/>
          <a:stretch/>
        </p:blipFill>
        <p:spPr>
          <a:xfrm>
            <a:off x="7594595" y="3396944"/>
            <a:ext cx="2481815" cy="1631870"/>
          </a:xfrm>
          <a:prstGeom prst="rect">
            <a:avLst/>
          </a:prstGeom>
          <a:ln w="38100">
            <a:solidFill>
              <a:schemeClr val="accent1"/>
            </a:solidFill>
          </a:ln>
        </p:spPr>
      </p:pic>
      <p:sp>
        <p:nvSpPr>
          <p:cNvPr id="4" name="TextBox 3">
            <a:extLst>
              <a:ext uri="{FF2B5EF4-FFF2-40B4-BE49-F238E27FC236}">
                <a16:creationId xmlns:a16="http://schemas.microsoft.com/office/drawing/2014/main" id="{34662504-01DC-5876-9AB0-C7C0C458A7BA}"/>
              </a:ext>
            </a:extLst>
          </p:cNvPr>
          <p:cNvSpPr txBox="1"/>
          <p:nvPr/>
        </p:nvSpPr>
        <p:spPr>
          <a:xfrm>
            <a:off x="8395317" y="4610159"/>
            <a:ext cx="880369" cy="338554"/>
          </a:xfrm>
          <a:prstGeom prst="rect">
            <a:avLst/>
          </a:prstGeom>
          <a:solidFill>
            <a:schemeClr val="accent1"/>
          </a:solidFill>
        </p:spPr>
        <p:txBody>
          <a:bodyPr wrap="none" rtlCol="0">
            <a:spAutoFit/>
          </a:bodyPr>
          <a:lstStyle/>
          <a:p>
            <a:r>
              <a:rPr lang="en-US" sz="1600" dirty="0"/>
              <a:t>3 years</a:t>
            </a:r>
          </a:p>
        </p:txBody>
      </p:sp>
    </p:spTree>
    <p:extLst>
      <p:ext uri="{BB962C8B-B14F-4D97-AF65-F5344CB8AC3E}">
        <p14:creationId xmlns:p14="http://schemas.microsoft.com/office/powerpoint/2010/main" val="3924792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ith a dog&#10;&#10;Description automatically generated with low confidence">
            <a:extLst>
              <a:ext uri="{FF2B5EF4-FFF2-40B4-BE49-F238E27FC236}">
                <a16:creationId xmlns:a16="http://schemas.microsoft.com/office/drawing/2014/main" id="{D136AAF2-124C-5492-DED3-2E9534F14895}"/>
              </a:ext>
            </a:extLst>
          </p:cNvPr>
          <p:cNvPicPr>
            <a:picLocks noChangeAspect="1"/>
          </p:cNvPicPr>
          <p:nvPr/>
        </p:nvPicPr>
        <p:blipFill rotWithShape="1">
          <a:blip r:embed="rId2">
            <a:extLst>
              <a:ext uri="{28A0092B-C50C-407E-A947-70E740481C1C}">
                <a14:useLocalDpi xmlns:a14="http://schemas.microsoft.com/office/drawing/2010/main" val="0"/>
              </a:ext>
            </a:extLst>
          </a:blip>
          <a:srcRect l="36048" t="57311" r="24513"/>
          <a:stretch/>
        </p:blipFill>
        <p:spPr>
          <a:xfrm>
            <a:off x="2012108" y="3118228"/>
            <a:ext cx="2834640" cy="2927604"/>
          </a:xfrm>
          <a:prstGeom prst="rect">
            <a:avLst/>
          </a:prstGeom>
          <a:ln w="38100">
            <a:solidFill>
              <a:schemeClr val="accent1"/>
            </a:solidFill>
          </a:ln>
        </p:spPr>
      </p:pic>
      <p:pic>
        <p:nvPicPr>
          <p:cNvPr id="7" name="Picture 6" descr="A picture containing text, grass, mammal, dog&#10;&#10;Description automatically generated">
            <a:extLst>
              <a:ext uri="{FF2B5EF4-FFF2-40B4-BE49-F238E27FC236}">
                <a16:creationId xmlns:a16="http://schemas.microsoft.com/office/drawing/2014/main" id="{5D18B5BA-2413-0CEC-6591-68A21152CD19}"/>
              </a:ext>
            </a:extLst>
          </p:cNvPr>
          <p:cNvPicPr>
            <a:picLocks noChangeAspect="1"/>
          </p:cNvPicPr>
          <p:nvPr/>
        </p:nvPicPr>
        <p:blipFill rotWithShape="1">
          <a:blip r:embed="rId3">
            <a:extLst>
              <a:ext uri="{28A0092B-C50C-407E-A947-70E740481C1C}">
                <a14:useLocalDpi xmlns:a14="http://schemas.microsoft.com/office/drawing/2010/main" val="0"/>
              </a:ext>
            </a:extLst>
          </a:blip>
          <a:srcRect l="35777" t="41310" r="8778" b="6965"/>
          <a:stretch/>
        </p:blipFill>
        <p:spPr>
          <a:xfrm>
            <a:off x="5550836" y="3118228"/>
            <a:ext cx="3895665" cy="2927604"/>
          </a:xfrm>
          <a:prstGeom prst="rect">
            <a:avLst/>
          </a:prstGeom>
          <a:ln w="38100">
            <a:solidFill>
              <a:schemeClr val="accent1"/>
            </a:solidFill>
          </a:ln>
        </p:spPr>
      </p:pic>
      <p:pic>
        <p:nvPicPr>
          <p:cNvPr id="9" name="Picture 8" descr="A dog sitting on a couch&#10;&#10;Description automatically generated with low confidence">
            <a:extLst>
              <a:ext uri="{FF2B5EF4-FFF2-40B4-BE49-F238E27FC236}">
                <a16:creationId xmlns:a16="http://schemas.microsoft.com/office/drawing/2014/main" id="{5DF834E8-9B8F-4159-8C2C-AEEEA6F88C23}"/>
              </a:ext>
            </a:extLst>
          </p:cNvPr>
          <p:cNvPicPr>
            <a:picLocks noChangeAspect="1"/>
          </p:cNvPicPr>
          <p:nvPr/>
        </p:nvPicPr>
        <p:blipFill rotWithShape="1">
          <a:blip r:embed="rId4">
            <a:extLst>
              <a:ext uri="{28A0092B-C50C-407E-A947-70E740481C1C}">
                <a14:useLocalDpi xmlns:a14="http://schemas.microsoft.com/office/drawing/2010/main" val="0"/>
              </a:ext>
            </a:extLst>
          </a:blip>
          <a:srcRect b="5932"/>
          <a:stretch/>
        </p:blipFill>
        <p:spPr>
          <a:xfrm>
            <a:off x="5516014" y="655320"/>
            <a:ext cx="3527773" cy="2462908"/>
          </a:xfrm>
          <a:prstGeom prst="rect">
            <a:avLst/>
          </a:prstGeom>
          <a:ln w="38100">
            <a:solidFill>
              <a:schemeClr val="accent1"/>
            </a:solidFill>
          </a:ln>
        </p:spPr>
      </p:pic>
      <p:sp>
        <p:nvSpPr>
          <p:cNvPr id="10" name="TextBox 9">
            <a:extLst>
              <a:ext uri="{FF2B5EF4-FFF2-40B4-BE49-F238E27FC236}">
                <a16:creationId xmlns:a16="http://schemas.microsoft.com/office/drawing/2014/main" id="{6ADFDA2F-D0C3-8EF9-7048-37D83851F8E9}"/>
              </a:ext>
            </a:extLst>
          </p:cNvPr>
          <p:cNvSpPr txBox="1"/>
          <p:nvPr/>
        </p:nvSpPr>
        <p:spPr>
          <a:xfrm>
            <a:off x="7015202" y="5676500"/>
            <a:ext cx="966931" cy="369332"/>
          </a:xfrm>
          <a:prstGeom prst="rect">
            <a:avLst/>
          </a:prstGeom>
          <a:solidFill>
            <a:schemeClr val="accent1"/>
          </a:solidFill>
          <a:ln>
            <a:solidFill>
              <a:schemeClr val="tx2"/>
            </a:solidFill>
          </a:ln>
        </p:spPr>
        <p:txBody>
          <a:bodyPr wrap="none" rtlCol="0">
            <a:spAutoFit/>
          </a:bodyPr>
          <a:lstStyle/>
          <a:p>
            <a:r>
              <a:rPr lang="en-US" dirty="0"/>
              <a:t>2 years</a:t>
            </a:r>
          </a:p>
        </p:txBody>
      </p:sp>
      <p:sp>
        <p:nvSpPr>
          <p:cNvPr id="11" name="TextBox 10">
            <a:extLst>
              <a:ext uri="{FF2B5EF4-FFF2-40B4-BE49-F238E27FC236}">
                <a16:creationId xmlns:a16="http://schemas.microsoft.com/office/drawing/2014/main" id="{11AF0576-D9CE-2013-2494-B8AEC3300C2D}"/>
              </a:ext>
            </a:extLst>
          </p:cNvPr>
          <p:cNvSpPr txBox="1"/>
          <p:nvPr/>
        </p:nvSpPr>
        <p:spPr>
          <a:xfrm>
            <a:off x="3178342" y="5676500"/>
            <a:ext cx="1130438" cy="369332"/>
          </a:xfrm>
          <a:prstGeom prst="rect">
            <a:avLst/>
          </a:prstGeom>
          <a:solidFill>
            <a:schemeClr val="accent1"/>
          </a:solidFill>
          <a:ln>
            <a:solidFill>
              <a:schemeClr val="tx2"/>
            </a:solidFill>
          </a:ln>
        </p:spPr>
        <p:txBody>
          <a:bodyPr wrap="none" rtlCol="0">
            <a:spAutoFit/>
          </a:bodyPr>
          <a:lstStyle/>
          <a:p>
            <a:r>
              <a:rPr lang="en-US" dirty="0"/>
              <a:t>6months</a:t>
            </a:r>
          </a:p>
        </p:txBody>
      </p:sp>
      <p:sp>
        <p:nvSpPr>
          <p:cNvPr id="12" name="TextBox 11">
            <a:extLst>
              <a:ext uri="{FF2B5EF4-FFF2-40B4-BE49-F238E27FC236}">
                <a16:creationId xmlns:a16="http://schemas.microsoft.com/office/drawing/2014/main" id="{4C7418A9-F8E4-F6DF-FF78-B43ABFE9AD63}"/>
              </a:ext>
            </a:extLst>
          </p:cNvPr>
          <p:cNvSpPr txBox="1"/>
          <p:nvPr/>
        </p:nvSpPr>
        <p:spPr>
          <a:xfrm>
            <a:off x="7373548" y="2748896"/>
            <a:ext cx="1075936" cy="369332"/>
          </a:xfrm>
          <a:prstGeom prst="rect">
            <a:avLst/>
          </a:prstGeom>
          <a:solidFill>
            <a:schemeClr val="accent1"/>
          </a:solidFill>
          <a:ln>
            <a:solidFill>
              <a:schemeClr val="tx2"/>
            </a:solidFill>
          </a:ln>
        </p:spPr>
        <p:txBody>
          <a:bodyPr wrap="none" rtlCol="0">
            <a:spAutoFit/>
          </a:bodyPr>
          <a:lstStyle/>
          <a:p>
            <a:r>
              <a:rPr lang="en-US" dirty="0"/>
              <a:t>7 weeks</a:t>
            </a:r>
          </a:p>
        </p:txBody>
      </p:sp>
    </p:spTree>
    <p:extLst>
      <p:ext uri="{BB962C8B-B14F-4D97-AF65-F5344CB8AC3E}">
        <p14:creationId xmlns:p14="http://schemas.microsoft.com/office/powerpoint/2010/main" val="3993744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dog&#10;&#10;Description automatically generated with medium confidence">
            <a:extLst>
              <a:ext uri="{FF2B5EF4-FFF2-40B4-BE49-F238E27FC236}">
                <a16:creationId xmlns:a16="http://schemas.microsoft.com/office/drawing/2014/main" id="{CAF03387-DD8A-8E44-37C1-7F7B4D80A8AF}"/>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r="16292"/>
          <a:stretch/>
        </p:blipFill>
        <p:spPr>
          <a:xfrm>
            <a:off x="2504607" y="1036571"/>
            <a:ext cx="3038275" cy="2313432"/>
          </a:xfrm>
          <a:prstGeom prst="rect">
            <a:avLst/>
          </a:prstGeom>
          <a:ln w="38100">
            <a:solidFill>
              <a:schemeClr val="accent1"/>
            </a:solidFill>
          </a:ln>
        </p:spPr>
      </p:pic>
      <p:pic>
        <p:nvPicPr>
          <p:cNvPr id="7" name="Picture 6" descr="A picture containing dog, mammal, person, black&#10;&#10;Description automatically generated">
            <a:extLst>
              <a:ext uri="{FF2B5EF4-FFF2-40B4-BE49-F238E27FC236}">
                <a16:creationId xmlns:a16="http://schemas.microsoft.com/office/drawing/2014/main" id="{AAB9F1C4-5108-16F1-1BE8-042CB4D8FE1B}"/>
              </a:ext>
            </a:extLst>
          </p:cNvPr>
          <p:cNvPicPr>
            <a:picLocks noChangeAspect="1"/>
          </p:cNvPicPr>
          <p:nvPr/>
        </p:nvPicPr>
        <p:blipFill rotWithShape="1">
          <a:blip r:embed="rId3">
            <a:extLst>
              <a:ext uri="{28A0092B-C50C-407E-A947-70E740481C1C}">
                <a14:useLocalDpi xmlns:a14="http://schemas.microsoft.com/office/drawing/2010/main" val="0"/>
              </a:ext>
            </a:extLst>
          </a:blip>
          <a:srcRect l="13969" t="3067" r="6192" b="16266"/>
          <a:stretch/>
        </p:blipFill>
        <p:spPr>
          <a:xfrm>
            <a:off x="2504607" y="3429000"/>
            <a:ext cx="3066821" cy="2487168"/>
          </a:xfrm>
          <a:prstGeom prst="rect">
            <a:avLst/>
          </a:prstGeom>
          <a:ln w="38100">
            <a:solidFill>
              <a:schemeClr val="accent1"/>
            </a:solidFill>
          </a:ln>
        </p:spPr>
      </p:pic>
      <p:sp>
        <p:nvSpPr>
          <p:cNvPr id="8" name="TextBox 7">
            <a:extLst>
              <a:ext uri="{FF2B5EF4-FFF2-40B4-BE49-F238E27FC236}">
                <a16:creationId xmlns:a16="http://schemas.microsoft.com/office/drawing/2014/main" id="{CF7FAB86-F2FD-7223-D459-321F71D11103}"/>
              </a:ext>
            </a:extLst>
          </p:cNvPr>
          <p:cNvSpPr txBox="1"/>
          <p:nvPr/>
        </p:nvSpPr>
        <p:spPr>
          <a:xfrm>
            <a:off x="3830101" y="2932176"/>
            <a:ext cx="1011815" cy="369332"/>
          </a:xfrm>
          <a:prstGeom prst="rect">
            <a:avLst/>
          </a:prstGeom>
          <a:solidFill>
            <a:schemeClr val="accent1"/>
          </a:solidFill>
          <a:ln>
            <a:solidFill>
              <a:schemeClr val="tx2"/>
            </a:solidFill>
          </a:ln>
        </p:spPr>
        <p:txBody>
          <a:bodyPr wrap="square" rtlCol="0">
            <a:spAutoFit/>
          </a:bodyPr>
          <a:lstStyle/>
          <a:p>
            <a:r>
              <a:rPr lang="en-US" dirty="0"/>
              <a:t>7weeks</a:t>
            </a:r>
          </a:p>
        </p:txBody>
      </p:sp>
      <p:sp>
        <p:nvSpPr>
          <p:cNvPr id="9" name="TextBox 8">
            <a:extLst>
              <a:ext uri="{FF2B5EF4-FFF2-40B4-BE49-F238E27FC236}">
                <a16:creationId xmlns:a16="http://schemas.microsoft.com/office/drawing/2014/main" id="{F52DDA59-7125-2EB9-5BF8-77ED8C5A540C}"/>
              </a:ext>
            </a:extLst>
          </p:cNvPr>
          <p:cNvSpPr txBox="1"/>
          <p:nvPr/>
        </p:nvSpPr>
        <p:spPr>
          <a:xfrm>
            <a:off x="3830101" y="5452097"/>
            <a:ext cx="1130438" cy="369332"/>
          </a:xfrm>
          <a:prstGeom prst="rect">
            <a:avLst/>
          </a:prstGeom>
          <a:solidFill>
            <a:schemeClr val="accent1"/>
          </a:solidFill>
          <a:ln>
            <a:solidFill>
              <a:schemeClr val="tx2"/>
            </a:solidFill>
          </a:ln>
        </p:spPr>
        <p:txBody>
          <a:bodyPr wrap="none" rtlCol="0">
            <a:spAutoFit/>
          </a:bodyPr>
          <a:lstStyle/>
          <a:p>
            <a:r>
              <a:rPr lang="en-US" dirty="0"/>
              <a:t>4months</a:t>
            </a:r>
          </a:p>
        </p:txBody>
      </p:sp>
      <p:pic>
        <p:nvPicPr>
          <p:cNvPr id="11" name="Picture 10" descr="A dog on a leash&#10;&#10;Description automatically generated">
            <a:extLst>
              <a:ext uri="{FF2B5EF4-FFF2-40B4-BE49-F238E27FC236}">
                <a16:creationId xmlns:a16="http://schemas.microsoft.com/office/drawing/2014/main" id="{7B976224-41B5-F805-F5DC-EFE57DD12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998" y="2077260"/>
            <a:ext cx="3057525" cy="2733675"/>
          </a:xfrm>
          <a:prstGeom prst="rect">
            <a:avLst/>
          </a:prstGeom>
          <a:ln w="38100">
            <a:solidFill>
              <a:schemeClr val="accent1"/>
            </a:solidFill>
          </a:ln>
          <a:scene3d>
            <a:camera prst="orthographicFront">
              <a:rot lat="0" lon="0" rev="0"/>
            </a:camera>
            <a:lightRig rig="threePt" dir="t"/>
          </a:scene3d>
        </p:spPr>
      </p:pic>
      <p:sp>
        <p:nvSpPr>
          <p:cNvPr id="12" name="TextBox 11">
            <a:extLst>
              <a:ext uri="{FF2B5EF4-FFF2-40B4-BE49-F238E27FC236}">
                <a16:creationId xmlns:a16="http://schemas.microsoft.com/office/drawing/2014/main" id="{CB67A394-7DEE-C76A-E620-AA03F8C38532}"/>
              </a:ext>
            </a:extLst>
          </p:cNvPr>
          <p:cNvSpPr txBox="1"/>
          <p:nvPr/>
        </p:nvSpPr>
        <p:spPr>
          <a:xfrm>
            <a:off x="6636829" y="4471541"/>
            <a:ext cx="966931" cy="369332"/>
          </a:xfrm>
          <a:prstGeom prst="rect">
            <a:avLst/>
          </a:prstGeom>
          <a:solidFill>
            <a:schemeClr val="accent1"/>
          </a:solidFill>
          <a:ln>
            <a:solidFill>
              <a:schemeClr val="tx2"/>
            </a:solidFill>
          </a:ln>
        </p:spPr>
        <p:txBody>
          <a:bodyPr wrap="none" rtlCol="0">
            <a:spAutoFit/>
          </a:bodyPr>
          <a:lstStyle/>
          <a:p>
            <a:r>
              <a:rPr lang="en-US" dirty="0"/>
              <a:t>2 years</a:t>
            </a:r>
          </a:p>
        </p:txBody>
      </p:sp>
    </p:spTree>
    <p:extLst>
      <p:ext uri="{BB962C8B-B14F-4D97-AF65-F5344CB8AC3E}">
        <p14:creationId xmlns:p14="http://schemas.microsoft.com/office/powerpoint/2010/main" val="414822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37">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39" name="Rectangle 38">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Oval 39">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 name="Oval 40">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Oval 42">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8" name="Rectangle 46">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AA24FDF3-72CE-8E68-79DD-F6A4953A2ECA}"/>
              </a:ext>
            </a:extLst>
          </p:cNvPr>
          <p:cNvSpPr txBox="1"/>
          <p:nvPr/>
        </p:nvSpPr>
        <p:spPr>
          <a:xfrm>
            <a:off x="8382055" y="1241266"/>
            <a:ext cx="3161016" cy="315375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buClr>
                <a:schemeClr val="accent1"/>
              </a:buClr>
              <a:buSzPct val="80000"/>
            </a:pPr>
            <a:r>
              <a:rPr lang="en-US" sz="3400" b="0" i="0" kern="1200" dirty="0">
                <a:solidFill>
                  <a:schemeClr val="bg2"/>
                </a:solidFill>
                <a:latin typeface="+mj-lt"/>
                <a:ea typeface="+mj-ea"/>
                <a:cs typeface="+mj-cs"/>
              </a:rPr>
              <a:t>Incorrect!  </a:t>
            </a:r>
          </a:p>
          <a:p>
            <a:pPr>
              <a:lnSpc>
                <a:spcPct val="90000"/>
              </a:lnSpc>
              <a:spcBef>
                <a:spcPct val="0"/>
              </a:spcBef>
              <a:spcAft>
                <a:spcPts val="600"/>
              </a:spcAft>
              <a:buClr>
                <a:schemeClr val="accent1"/>
              </a:buClr>
              <a:buSzPct val="80000"/>
            </a:pPr>
            <a:r>
              <a:rPr lang="en-US" sz="3400" b="0" i="0" kern="1200" dirty="0">
                <a:solidFill>
                  <a:schemeClr val="bg2"/>
                </a:solidFill>
                <a:latin typeface="+mj-lt"/>
                <a:ea typeface="+mj-ea"/>
                <a:cs typeface="+mj-cs"/>
              </a:rPr>
              <a:t>You cannot evaluate a puppy by holding it in the air.</a:t>
            </a:r>
          </a:p>
        </p:txBody>
      </p:sp>
      <p:grpSp>
        <p:nvGrpSpPr>
          <p:cNvPr id="59" name="Group 48">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50" name="Rectangle 49">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60"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2"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2" name="Picture 2">
            <a:extLst>
              <a:ext uri="{FF2B5EF4-FFF2-40B4-BE49-F238E27FC236}">
                <a16:creationId xmlns:a16="http://schemas.microsoft.com/office/drawing/2014/main" id="{DD8E2BE9-F9CB-8075-D49E-967494363AFB}"/>
              </a:ext>
            </a:extLst>
          </p:cNvPr>
          <p:cNvPicPr>
            <a:picLocks noChangeAspect="1"/>
          </p:cNvPicPr>
          <p:nvPr/>
        </p:nvPicPr>
        <p:blipFill rotWithShape="1">
          <a:blip r:embed="rId3"/>
          <a:srcRect l="10869" t="-3175" r="18307" b="3178"/>
          <a:stretch/>
        </p:blipFill>
        <p:spPr>
          <a:xfrm>
            <a:off x="2229833" y="1114621"/>
            <a:ext cx="4203040" cy="4628758"/>
          </a:xfrm>
          <a:prstGeom prst="rect">
            <a:avLst/>
          </a:prstGeom>
        </p:spPr>
      </p:pic>
    </p:spTree>
    <p:extLst>
      <p:ext uri="{BB962C8B-B14F-4D97-AF65-F5344CB8AC3E}">
        <p14:creationId xmlns:p14="http://schemas.microsoft.com/office/powerpoint/2010/main" val="3500618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 name="Rectangle 9">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5" name="Rectangle 24">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25">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extBox 1">
            <a:extLst>
              <a:ext uri="{FF2B5EF4-FFF2-40B4-BE49-F238E27FC236}">
                <a16:creationId xmlns:a16="http://schemas.microsoft.com/office/drawing/2014/main" id="{D4D8AA41-B0CF-4229-8E95-623678B3E163}"/>
              </a:ext>
            </a:extLst>
          </p:cNvPr>
          <p:cNvSpPr txBox="1"/>
          <p:nvPr/>
        </p:nvSpPr>
        <p:spPr>
          <a:xfrm>
            <a:off x="994087" y="1130603"/>
            <a:ext cx="3342442" cy="4596794"/>
          </a:xfrm>
          <a:prstGeom prst="rect">
            <a:avLst/>
          </a:prstGeom>
        </p:spPr>
        <p:txBody>
          <a:bodyPr vert="horz" lIns="91440" tIns="45720" rIns="91440" bIns="45720" rtlCol="0" anchor="ctr">
            <a:normAutofit/>
          </a:bodyPr>
          <a:lstStyle/>
          <a:p>
            <a:pPr>
              <a:spcBef>
                <a:spcPct val="0"/>
              </a:spcBef>
              <a:spcAft>
                <a:spcPts val="600"/>
              </a:spcAft>
            </a:pPr>
            <a:r>
              <a:rPr lang="en-US" sz="3200">
                <a:solidFill>
                  <a:srgbClr val="EBEBEB"/>
                </a:solidFill>
                <a:latin typeface="+mj-lt"/>
                <a:ea typeface="+mj-ea"/>
                <a:cs typeface="+mj-cs"/>
              </a:rPr>
              <a:t>Don’t BE Sentimental!!!</a:t>
            </a:r>
          </a:p>
        </p:txBody>
      </p:sp>
      <p:sp>
        <p:nvSpPr>
          <p:cNvPr id="3" name="TextBox 2">
            <a:extLst>
              <a:ext uri="{FF2B5EF4-FFF2-40B4-BE49-F238E27FC236}">
                <a16:creationId xmlns:a16="http://schemas.microsoft.com/office/drawing/2014/main" id="{80C7D024-4966-4442-BAA7-7266CE720EE8}"/>
              </a:ext>
            </a:extLst>
          </p:cNvPr>
          <p:cNvSpPr txBox="1"/>
          <p:nvPr/>
        </p:nvSpPr>
        <p:spPr>
          <a:xfrm>
            <a:off x="5290077" y="437513"/>
            <a:ext cx="5502614" cy="5954325"/>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Sentimentality is the downfall of breeders.  It causes breeders to make poor decisions and rationalize their decisions.  Be honest with yourself and your litter.</a:t>
            </a:r>
          </a:p>
        </p:txBody>
      </p:sp>
      <p:sp>
        <p:nvSpPr>
          <p:cNvPr id="4" name="TextBox 3">
            <a:extLst>
              <a:ext uri="{FF2B5EF4-FFF2-40B4-BE49-F238E27FC236}">
                <a16:creationId xmlns:a16="http://schemas.microsoft.com/office/drawing/2014/main" id="{2475B0E7-10A9-EB67-578F-DD872282F977}"/>
              </a:ext>
            </a:extLst>
          </p:cNvPr>
          <p:cNvSpPr txBox="1"/>
          <p:nvPr/>
        </p:nvSpPr>
        <p:spPr>
          <a:xfrm>
            <a:off x="2366150" y="4306150"/>
            <a:ext cx="6220460" cy="1431161"/>
          </a:xfrm>
          <a:prstGeom prst="rect">
            <a:avLst/>
          </a:prstGeom>
          <a:solidFill>
            <a:schemeClr val="accent1"/>
          </a:solidFill>
          <a:ln w="57150">
            <a:solidFill>
              <a:schemeClr val="tx2"/>
            </a:solidFill>
          </a:ln>
        </p:spPr>
        <p:txBody>
          <a:bodyPr wrap="square" rtlCol="0">
            <a:spAutoFit/>
          </a:bodyPr>
          <a:lstStyle/>
          <a:p>
            <a:pPr marL="0" marR="0" lvl="0" indent="0" algn="l" defTabSz="4572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Be critical</a:t>
            </a:r>
          </a:p>
          <a:p>
            <a:pPr marL="0" marR="0" lvl="0" indent="0" algn="l" defTabSz="4572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Be brutal</a:t>
            </a:r>
          </a:p>
          <a:p>
            <a:pPr marL="0" marR="0" lvl="0" indent="0" algn="l" defTabSz="4572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Don’t be sentimental</a:t>
            </a:r>
          </a:p>
          <a:p>
            <a:pPr marL="0" marR="0" lvl="0" indent="0" algn="l" defTabSz="4572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Be realistic when grading puppies! </a:t>
            </a:r>
          </a:p>
        </p:txBody>
      </p:sp>
    </p:spTree>
    <p:extLst>
      <p:ext uri="{BB962C8B-B14F-4D97-AF65-F5344CB8AC3E}">
        <p14:creationId xmlns:p14="http://schemas.microsoft.com/office/powerpoint/2010/main" val="338294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28DC1AA-6DCD-FF36-3C0B-4B5B80ADD1CA}"/>
              </a:ext>
            </a:extLst>
          </p:cNvPr>
          <p:cNvSpPr txBox="1"/>
          <p:nvPr/>
        </p:nvSpPr>
        <p:spPr>
          <a:xfrm>
            <a:off x="4851386" y="3505200"/>
            <a:ext cx="6098344" cy="1477328"/>
          </a:xfrm>
          <a:prstGeom prst="rect">
            <a:avLst/>
          </a:prstGeom>
          <a:solidFill>
            <a:schemeClr val="accent1"/>
          </a:solidFill>
        </p:spPr>
        <p:txBody>
          <a:bodyPr wrap="square">
            <a:spAutoFit/>
          </a:bodyPr>
          <a:lstStyle/>
          <a:p>
            <a:r>
              <a:rPr lang="en-US" b="0" i="0" dirty="0">
                <a:solidFill>
                  <a:srgbClr val="000000"/>
                </a:solidFill>
                <a:effectLst/>
                <a:latin typeface="Times New Roman" panose="02020603050405020304" pitchFamily="18" charset="0"/>
              </a:rPr>
              <a:t>Elaine Starry</a:t>
            </a:r>
          </a:p>
          <a:p>
            <a:r>
              <a:rPr lang="en-US" dirty="0">
                <a:solidFill>
                  <a:srgbClr val="000000"/>
                </a:solidFill>
                <a:latin typeface="Times New Roman" panose="02020603050405020304" pitchFamily="18" charset="0"/>
              </a:rPr>
              <a:t>2022</a:t>
            </a:r>
          </a:p>
          <a:p>
            <a:pPr algn="ctr"/>
            <a:r>
              <a:rPr lang="en-US" b="0" i="1" dirty="0">
                <a:solidFill>
                  <a:srgbClr val="000000"/>
                </a:solidFill>
                <a:effectLst/>
                <a:latin typeface="Times New Roman" panose="02020603050405020304" pitchFamily="18" charset="0"/>
              </a:rPr>
              <a:t>resource:  “Selecting Conformation Puppies</a:t>
            </a:r>
            <a:r>
              <a:rPr lang="en-US" b="0" i="0" dirty="0">
                <a:solidFill>
                  <a:srgbClr val="000000"/>
                </a:solidFill>
                <a:effectLst/>
                <a:latin typeface="Times New Roman" panose="02020603050405020304" pitchFamily="18" charset="0"/>
              </a:rPr>
              <a:t>”</a:t>
            </a:r>
          </a:p>
          <a:p>
            <a:pPr algn="ctr"/>
            <a:r>
              <a:rPr lang="en-US" dirty="0">
                <a:solidFill>
                  <a:srgbClr val="000000"/>
                </a:solidFill>
                <a:latin typeface="Times New Roman" panose="02020603050405020304" pitchFamily="18" charset="0"/>
              </a:rPr>
              <a:t>                      Theresa Mullen</a:t>
            </a:r>
          </a:p>
          <a:p>
            <a:pPr algn="ct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Terrylane</a:t>
            </a:r>
            <a:r>
              <a:rPr lang="en-US" dirty="0">
                <a:solidFill>
                  <a:srgbClr val="000000"/>
                </a:solidFill>
                <a:latin typeface="Times New Roman" panose="02020603050405020304" pitchFamily="18" charset="0"/>
              </a:rPr>
              <a:t> Dobermans</a:t>
            </a:r>
            <a:endParaRPr lang="en-US" dirty="0"/>
          </a:p>
        </p:txBody>
      </p:sp>
      <p:sp>
        <p:nvSpPr>
          <p:cNvPr id="8" name="Rectangle 7">
            <a:extLst>
              <a:ext uri="{FF2B5EF4-FFF2-40B4-BE49-F238E27FC236}">
                <a16:creationId xmlns:a16="http://schemas.microsoft.com/office/drawing/2014/main" id="{A6BA6831-3582-4408-BDF7-9B76970BC945}"/>
              </a:ext>
            </a:extLst>
          </p:cNvPr>
          <p:cNvSpPr/>
          <p:nvPr/>
        </p:nvSpPr>
        <p:spPr>
          <a:xfrm>
            <a:off x="10109893" y="4193376"/>
            <a:ext cx="639284" cy="6463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052CA5A9-3D55-4957-B119-33CFD1A03DAC}"/>
              </a:ext>
            </a:extLst>
          </p:cNvPr>
          <p:cNvSpPr/>
          <p:nvPr/>
        </p:nvSpPr>
        <p:spPr>
          <a:xfrm>
            <a:off x="10228057" y="4331875"/>
            <a:ext cx="402956" cy="369332"/>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FEAF73-AE42-4165-8CFB-F5490FE72089}"/>
              </a:ext>
            </a:extLst>
          </p:cNvPr>
          <p:cNvSpPr txBox="1"/>
          <p:nvPr/>
        </p:nvSpPr>
        <p:spPr>
          <a:xfrm>
            <a:off x="10228057" y="4331875"/>
            <a:ext cx="2447159" cy="369332"/>
          </a:xfrm>
          <a:prstGeom prst="rect">
            <a:avLst/>
          </a:prstGeom>
          <a:noFill/>
        </p:spPr>
        <p:txBody>
          <a:bodyPr wrap="square" rtlCol="0">
            <a:spAutoFit/>
          </a:bodyPr>
          <a:lstStyle/>
          <a:p>
            <a:r>
              <a:rPr lang="en-US" b="1"/>
              <a:t>C</a:t>
            </a:r>
          </a:p>
        </p:txBody>
      </p:sp>
      <p:sp>
        <p:nvSpPr>
          <p:cNvPr id="2" name="TextBox 1">
            <a:extLst>
              <a:ext uri="{FF2B5EF4-FFF2-40B4-BE49-F238E27FC236}">
                <a16:creationId xmlns:a16="http://schemas.microsoft.com/office/drawing/2014/main" id="{DAE7DF33-6A2A-6F8E-72A8-86078BB34F86}"/>
              </a:ext>
            </a:extLst>
          </p:cNvPr>
          <p:cNvSpPr txBox="1"/>
          <p:nvPr/>
        </p:nvSpPr>
        <p:spPr>
          <a:xfrm>
            <a:off x="10109893" y="3893294"/>
            <a:ext cx="559769" cy="369332"/>
          </a:xfrm>
          <a:prstGeom prst="rect">
            <a:avLst/>
          </a:prstGeom>
          <a:noFill/>
        </p:spPr>
        <p:txBody>
          <a:bodyPr wrap="none" rtlCol="0">
            <a:spAutoFit/>
          </a:bodyPr>
          <a:lstStyle/>
          <a:p>
            <a:r>
              <a:rPr lang="en-US"/>
              <a:t>EPS</a:t>
            </a:r>
            <a:endParaRPr lang="en-US" dirty="0"/>
          </a:p>
        </p:txBody>
      </p:sp>
    </p:spTree>
    <p:extLst>
      <p:ext uri="{BB962C8B-B14F-4D97-AF65-F5344CB8AC3E}">
        <p14:creationId xmlns:p14="http://schemas.microsoft.com/office/powerpoint/2010/main" val="2292064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description available.">
            <a:extLst>
              <a:ext uri="{FF2B5EF4-FFF2-40B4-BE49-F238E27FC236}">
                <a16:creationId xmlns:a16="http://schemas.microsoft.com/office/drawing/2014/main" id="{7EFB208E-A49D-FA56-DABD-A4B23B722C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87" b="35128"/>
          <a:stretch/>
        </p:blipFill>
        <p:spPr bwMode="auto">
          <a:xfrm>
            <a:off x="2509591" y="3289346"/>
            <a:ext cx="3086100" cy="2152357"/>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150E6D-6E59-4943-BCA5-D45748B4D009}"/>
              </a:ext>
            </a:extLst>
          </p:cNvPr>
          <p:cNvSpPr txBox="1"/>
          <p:nvPr/>
        </p:nvSpPr>
        <p:spPr>
          <a:xfrm>
            <a:off x="2509591" y="1624028"/>
            <a:ext cx="6714850" cy="1661993"/>
          </a:xfrm>
          <a:prstGeom prst="rect">
            <a:avLst/>
          </a:prstGeom>
          <a:solidFill>
            <a:schemeClr val="accent1"/>
          </a:solidFill>
          <a:ln w="57150">
            <a:solidFill>
              <a:schemeClr val="tx2"/>
            </a:solidFill>
          </a:ln>
        </p:spPr>
        <p:txBody>
          <a:bodyPr wrap="square" lIns="91440" tIns="45720" rIns="91440" bIns="45720" rtlCol="0" anchor="t">
            <a:spAutoFit/>
          </a:bodyPr>
          <a:lstStyle/>
          <a:p>
            <a:r>
              <a:rPr lang="en-US" sz="1400" dirty="0"/>
              <a:t>One of the first things you can do is observe the puppies moving around. </a:t>
            </a:r>
          </a:p>
          <a:p>
            <a:endParaRPr lang="en-US" sz="1400" dirty="0"/>
          </a:p>
          <a:p>
            <a:r>
              <a:rPr lang="en-US" sz="1400" dirty="0"/>
              <a:t>Take notice how they interact with each other.</a:t>
            </a:r>
          </a:p>
          <a:p>
            <a:endParaRPr lang="en-US" sz="1400" dirty="0"/>
          </a:p>
          <a:p>
            <a:r>
              <a:rPr lang="en-US" sz="1400" dirty="0"/>
              <a:t>If it’s a litter of 8 or more, view them all briefly, then divide them into a smaller group.</a:t>
            </a:r>
          </a:p>
          <a:p>
            <a:endParaRPr lang="en-US" dirty="0"/>
          </a:p>
        </p:txBody>
      </p:sp>
      <p:sp>
        <p:nvSpPr>
          <p:cNvPr id="3" name="TextBox 2">
            <a:extLst>
              <a:ext uri="{FF2B5EF4-FFF2-40B4-BE49-F238E27FC236}">
                <a16:creationId xmlns:a16="http://schemas.microsoft.com/office/drawing/2014/main" id="{2CE43381-A20D-4BFC-80AD-F05267ACEF3F}"/>
              </a:ext>
            </a:extLst>
          </p:cNvPr>
          <p:cNvSpPr txBox="1"/>
          <p:nvPr/>
        </p:nvSpPr>
        <p:spPr>
          <a:xfrm>
            <a:off x="7752522" y="2160104"/>
            <a:ext cx="235962" cy="369332"/>
          </a:xfrm>
          <a:prstGeom prst="rect">
            <a:avLst/>
          </a:prstGeom>
          <a:noFill/>
        </p:spPr>
        <p:txBody>
          <a:bodyPr wrap="none" rtlCol="0">
            <a:spAutoFit/>
          </a:bodyPr>
          <a:lstStyle/>
          <a:p>
            <a:r>
              <a:rPr lang="en-US"/>
              <a:t>.</a:t>
            </a:r>
          </a:p>
        </p:txBody>
      </p:sp>
      <p:pic>
        <p:nvPicPr>
          <p:cNvPr id="3076" name="Picture 4" descr="No description available.">
            <a:extLst>
              <a:ext uri="{FF2B5EF4-FFF2-40B4-BE49-F238E27FC236}">
                <a16:creationId xmlns:a16="http://schemas.microsoft.com/office/drawing/2014/main" id="{24DB2246-82DB-B210-5428-71A645FA5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13" t="48819" r="21764" b="37473"/>
          <a:stretch/>
        </p:blipFill>
        <p:spPr bwMode="auto">
          <a:xfrm>
            <a:off x="5595691" y="3347447"/>
            <a:ext cx="3628750" cy="2094256"/>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20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62000"/>
                <a:hueMod val="108000"/>
                <a:satMod val="164000"/>
                <a:lumMod val="69000"/>
              </a:schemeClr>
              <a:schemeClr val="bg1">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44741E-4F8A-4DC4-96E4-E4A2E555A8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8" name="Rectangle 7">
              <a:extLst>
                <a:ext uri="{FF2B5EF4-FFF2-40B4-BE49-F238E27FC236}">
                  <a16:creationId xmlns:a16="http://schemas.microsoft.com/office/drawing/2014/main" id="{61FDC0C6-6677-4608-AE99-98D3C7BB1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a:extLst>
                <a:ext uri="{FF2B5EF4-FFF2-40B4-BE49-F238E27FC236}">
                  <a16:creationId xmlns:a16="http://schemas.microsoft.com/office/drawing/2014/main" id="{589982C5-DDA9-41E0-8CF5-F83999C1B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A6E454F1-BC7B-4FC5-901F-84095FC67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E0BDA7F3-0D92-4CE5-B124-114C29D28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886F90B9-54A4-4A43-B853-11AA290E0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5E538A9-6169-4720-88AE-7AE14BE80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59E5CEE5-D27F-4281-9293-590AD4163E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2FCAD798-DEC5-4392-90CE-C46AD6CE6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3" name="Rectangle 2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itle 1">
            <a:extLst>
              <a:ext uri="{FF2B5EF4-FFF2-40B4-BE49-F238E27FC236}">
                <a16:creationId xmlns:a16="http://schemas.microsoft.com/office/drawing/2014/main" id="{E7066544-A543-75E7-FB4A-8DB1D84BD5B9}"/>
              </a:ext>
            </a:extLst>
          </p:cNvPr>
          <p:cNvSpPr>
            <a:spLocks noGrp="1"/>
          </p:cNvSpPr>
          <p:nvPr>
            <p:ph type="title"/>
          </p:nvPr>
        </p:nvSpPr>
        <p:spPr>
          <a:xfrm>
            <a:off x="4678420" y="1221260"/>
            <a:ext cx="5454121" cy="4415481"/>
          </a:xfrm>
          <a:solidFill>
            <a:schemeClr val="accent1"/>
          </a:solidFill>
          <a:ln w="38100">
            <a:solidFill>
              <a:schemeClr val="tx1"/>
            </a:solidFill>
          </a:ln>
        </p:spPr>
        <p:txBody>
          <a:bodyPr vert="horz" lIns="91440" tIns="45720" rIns="91440" bIns="45720" rtlCol="0" anchor="ctr">
            <a:normAutofit/>
          </a:bodyPr>
          <a:lstStyle/>
          <a:p>
            <a:pPr marL="0" marR="0" lvl="0" indent="0" fontAlgn="auto">
              <a:lnSpc>
                <a:spcPct val="90000"/>
              </a:lnSpc>
              <a:spcAft>
                <a:spcPts val="0"/>
              </a:spcAft>
              <a:tabLst/>
              <a:defRPr/>
            </a:pPr>
            <a:r>
              <a:rPr kumimoji="0" lang="en-US" sz="1400" u="none" strike="noStrike" cap="none" spc="0" normalizeH="0" baseline="0" noProof="0" dirty="0">
                <a:ln>
                  <a:noFill/>
                </a:ln>
                <a:solidFill>
                  <a:schemeClr val="tx1"/>
                </a:solidFill>
                <a:effectLst/>
                <a:uLnTx/>
                <a:uFillTx/>
                <a:latin typeface="+mn-lt"/>
              </a:rPr>
              <a:t>You are looking for the puppy that carries himself with style and attitude, also ones with their tail up…moving boldly around.</a:t>
            </a:r>
            <a:br>
              <a:rPr kumimoji="0" lang="en-US" sz="1400" u="none" strike="noStrike" cap="none" spc="0" normalizeH="0" baseline="0" noProof="0" dirty="0">
                <a:ln>
                  <a:noFill/>
                </a:ln>
                <a:solidFill>
                  <a:schemeClr val="tx1"/>
                </a:solidFill>
                <a:effectLst/>
                <a:uLnTx/>
                <a:uFillTx/>
                <a:latin typeface="+mn-lt"/>
              </a:rPr>
            </a:br>
            <a:br>
              <a:rPr kumimoji="0" lang="en-US" sz="1400" u="none" strike="noStrike" cap="none" spc="0" normalizeH="0" baseline="0" noProof="0" dirty="0">
                <a:ln>
                  <a:noFill/>
                </a:ln>
                <a:solidFill>
                  <a:schemeClr val="tx1"/>
                </a:solidFill>
                <a:effectLst/>
                <a:uLnTx/>
                <a:uFillTx/>
                <a:latin typeface="+mn-lt"/>
              </a:rPr>
            </a:br>
            <a:r>
              <a:rPr kumimoji="0" lang="en-US" sz="1400" u="none" strike="noStrike" cap="none" spc="0" normalizeH="0" baseline="0" noProof="0" dirty="0">
                <a:ln>
                  <a:noFill/>
                </a:ln>
                <a:solidFill>
                  <a:schemeClr val="tx1"/>
                </a:solidFill>
                <a:effectLst/>
                <a:uLnTx/>
                <a:uFillTx/>
                <a:latin typeface="+mn-lt"/>
              </a:rPr>
              <a:t>Just sit somewhere in the room/yard, where you are out of the way, and are able see all puppies moving about.</a:t>
            </a:r>
            <a:br>
              <a:rPr kumimoji="0" lang="en-US" sz="1400" u="none" strike="noStrike" cap="none" spc="0" normalizeH="0" baseline="0" noProof="0" dirty="0">
                <a:ln>
                  <a:noFill/>
                </a:ln>
                <a:solidFill>
                  <a:schemeClr val="tx1"/>
                </a:solidFill>
                <a:effectLst/>
                <a:uLnTx/>
                <a:uFillTx/>
                <a:latin typeface="+mn-lt"/>
              </a:rPr>
            </a:br>
            <a:br>
              <a:rPr kumimoji="0" lang="en-US" sz="1400" u="none" strike="noStrike" cap="none" spc="0" normalizeH="0" baseline="0" noProof="0" dirty="0">
                <a:ln>
                  <a:noFill/>
                </a:ln>
                <a:solidFill>
                  <a:schemeClr val="tx1"/>
                </a:solidFill>
                <a:effectLst/>
                <a:uLnTx/>
                <a:uFillTx/>
                <a:latin typeface="+mn-lt"/>
              </a:rPr>
            </a:br>
            <a:r>
              <a:rPr kumimoji="0" lang="en-US" sz="1400" u="none" strike="noStrike" cap="none" spc="0" normalizeH="0" baseline="0" noProof="0" dirty="0">
                <a:ln>
                  <a:noFill/>
                </a:ln>
                <a:solidFill>
                  <a:schemeClr val="tx1"/>
                </a:solidFill>
                <a:effectLst/>
                <a:uLnTx/>
                <a:uFillTx/>
                <a:latin typeface="+mn-lt"/>
              </a:rPr>
              <a:t>Try to get a general "feel" for which puppies "strike" you as outstanding and having great quality.</a:t>
            </a:r>
            <a:br>
              <a:rPr kumimoji="0" lang="en-US" sz="1400" u="none" strike="noStrike" cap="none" spc="0" normalizeH="0" baseline="0" noProof="0" dirty="0">
                <a:ln>
                  <a:noFill/>
                </a:ln>
                <a:solidFill>
                  <a:schemeClr val="tx1"/>
                </a:solidFill>
                <a:effectLst/>
                <a:uLnTx/>
                <a:uFillTx/>
                <a:latin typeface="+mn-lt"/>
              </a:rPr>
            </a:br>
            <a:endParaRPr lang="en-US" sz="1400" dirty="0">
              <a:solidFill>
                <a:schemeClr val="tx1"/>
              </a:solidFill>
              <a:latin typeface="+mn-lt"/>
            </a:endParaRPr>
          </a:p>
        </p:txBody>
      </p:sp>
      <p:cxnSp>
        <p:nvCxnSpPr>
          <p:cNvPr id="26" name="Straight Connector 2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A picture containing grass, dog, outdoor, black&#10;&#10;Description automatically generated">
            <a:extLst>
              <a:ext uri="{FF2B5EF4-FFF2-40B4-BE49-F238E27FC236}">
                <a16:creationId xmlns:a16="http://schemas.microsoft.com/office/drawing/2014/main" id="{48E90428-53A3-1CA6-8D9A-616E8D37CDB2}"/>
              </a:ext>
            </a:extLst>
          </p:cNvPr>
          <p:cNvPicPr>
            <a:picLocks noChangeAspect="1"/>
          </p:cNvPicPr>
          <p:nvPr/>
        </p:nvPicPr>
        <p:blipFill rotWithShape="1">
          <a:blip r:embed="rId3">
            <a:extLst>
              <a:ext uri="{28A0092B-C50C-407E-A947-70E740481C1C}">
                <a14:useLocalDpi xmlns:a14="http://schemas.microsoft.com/office/drawing/2010/main" val="0"/>
              </a:ext>
            </a:extLst>
          </a:blip>
          <a:srcRect l="-773" t="23129" r="22039" b="7627"/>
          <a:stretch/>
        </p:blipFill>
        <p:spPr>
          <a:xfrm>
            <a:off x="469568" y="2198230"/>
            <a:ext cx="3788764" cy="2584082"/>
          </a:xfrm>
          <a:prstGeom prst="rect">
            <a:avLst/>
          </a:prstGeom>
          <a:ln w="38100">
            <a:solidFill>
              <a:schemeClr val="tx2"/>
            </a:solidFill>
          </a:ln>
        </p:spPr>
      </p:pic>
    </p:spTree>
    <p:extLst>
      <p:ext uri="{BB962C8B-B14F-4D97-AF65-F5344CB8AC3E}">
        <p14:creationId xmlns:p14="http://schemas.microsoft.com/office/powerpoint/2010/main" val="257782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king a picture of a dog on a bench&#10;&#10;Description automatically generated with medium confidence">
            <a:extLst>
              <a:ext uri="{FF2B5EF4-FFF2-40B4-BE49-F238E27FC236}">
                <a16:creationId xmlns:a16="http://schemas.microsoft.com/office/drawing/2014/main" id="{1D133F4C-6388-479C-07C8-4C7FF3A3C44D}"/>
              </a:ext>
            </a:extLst>
          </p:cNvPr>
          <p:cNvPicPr>
            <a:picLocks noChangeAspect="1"/>
          </p:cNvPicPr>
          <p:nvPr/>
        </p:nvPicPr>
        <p:blipFill rotWithShape="1">
          <a:blip r:embed="rId3">
            <a:extLst>
              <a:ext uri="{28A0092B-C50C-407E-A947-70E740481C1C}">
                <a14:useLocalDpi xmlns:a14="http://schemas.microsoft.com/office/drawing/2010/main" val="0"/>
              </a:ext>
            </a:extLst>
          </a:blip>
          <a:srcRect l="19371" t="13866" r="24258" b="1"/>
          <a:stretch/>
        </p:blipFill>
        <p:spPr>
          <a:xfrm>
            <a:off x="4590926" y="986371"/>
            <a:ext cx="3990132" cy="4078521"/>
          </a:xfrm>
          <a:prstGeom prst="rect">
            <a:avLst/>
          </a:prstGeom>
          <a:ln w="38100">
            <a:solidFill>
              <a:schemeClr val="tx1"/>
            </a:solidFill>
          </a:ln>
        </p:spPr>
      </p:pic>
      <p:pic>
        <p:nvPicPr>
          <p:cNvPr id="33" name="Picture 32" descr="A dog sitting on a person's lap&#10;&#10;Description automatically generated with medium confidence">
            <a:extLst>
              <a:ext uri="{FF2B5EF4-FFF2-40B4-BE49-F238E27FC236}">
                <a16:creationId xmlns:a16="http://schemas.microsoft.com/office/drawing/2014/main" id="{8483989A-219B-407E-F586-149C86C0B882}"/>
              </a:ext>
            </a:extLst>
          </p:cNvPr>
          <p:cNvPicPr>
            <a:picLocks noChangeAspect="1"/>
          </p:cNvPicPr>
          <p:nvPr/>
        </p:nvPicPr>
        <p:blipFill rotWithShape="1">
          <a:blip r:embed="rId4">
            <a:extLst>
              <a:ext uri="{28A0092B-C50C-407E-A947-70E740481C1C}">
                <a14:useLocalDpi xmlns:a14="http://schemas.microsoft.com/office/drawing/2010/main" val="0"/>
              </a:ext>
            </a:extLst>
          </a:blip>
          <a:srcRect t="1265" r="2542" b="-1"/>
          <a:stretch/>
        </p:blipFill>
        <p:spPr>
          <a:xfrm>
            <a:off x="672259" y="1651064"/>
            <a:ext cx="4446496" cy="3413828"/>
          </a:xfrm>
          <a:prstGeom prst="rect">
            <a:avLst/>
          </a:prstGeom>
          <a:ln w="38100">
            <a:solidFill>
              <a:schemeClr val="tx2"/>
            </a:solidFill>
          </a:ln>
        </p:spPr>
      </p:pic>
      <p:sp>
        <p:nvSpPr>
          <p:cNvPr id="2" name="TextBox 1">
            <a:extLst>
              <a:ext uri="{FF2B5EF4-FFF2-40B4-BE49-F238E27FC236}">
                <a16:creationId xmlns:a16="http://schemas.microsoft.com/office/drawing/2014/main" id="{AC724BC7-F384-493C-B2F5-5B63B35DA390}"/>
              </a:ext>
            </a:extLst>
          </p:cNvPr>
          <p:cNvSpPr txBox="1"/>
          <p:nvPr/>
        </p:nvSpPr>
        <p:spPr>
          <a:xfrm>
            <a:off x="672259" y="696957"/>
            <a:ext cx="8797165" cy="954107"/>
          </a:xfrm>
          <a:prstGeom prst="rect">
            <a:avLst/>
          </a:prstGeom>
          <a:solidFill>
            <a:schemeClr val="accent1"/>
          </a:solidFill>
          <a:ln w="57150">
            <a:solidFill>
              <a:schemeClr val="tx2"/>
            </a:solidFill>
          </a:ln>
        </p:spPr>
        <p:txBody>
          <a:bodyPr wrap="square" lIns="91440" tIns="45720" rIns="91440" bIns="45720" rtlCol="0" anchor="t">
            <a:spAutoFit/>
          </a:bodyPr>
          <a:lstStyle/>
          <a:p>
            <a:r>
              <a:rPr lang="en-US" sz="1400" dirty="0"/>
              <a:t>At 5- 6 weeks just  concentrate on the puppies getting used to being up on the grooming table and relaxing up there.  It is easier to evaluate a puppy that is used to being on a grooming table!</a:t>
            </a:r>
          </a:p>
          <a:p>
            <a:endParaRPr lang="en-US" sz="1400" dirty="0"/>
          </a:p>
          <a:p>
            <a:r>
              <a:rPr lang="en-US" sz="1400" dirty="0"/>
              <a:t>Try to get a realistic idea of what they look like stacked on the table.</a:t>
            </a:r>
          </a:p>
        </p:txBody>
      </p:sp>
      <p:sp>
        <p:nvSpPr>
          <p:cNvPr id="8" name="TextBox 7">
            <a:extLst>
              <a:ext uri="{FF2B5EF4-FFF2-40B4-BE49-F238E27FC236}">
                <a16:creationId xmlns:a16="http://schemas.microsoft.com/office/drawing/2014/main" id="{D4651A06-6A38-4BB5-B832-477B253D3707}"/>
              </a:ext>
            </a:extLst>
          </p:cNvPr>
          <p:cNvSpPr txBox="1"/>
          <p:nvPr/>
        </p:nvSpPr>
        <p:spPr>
          <a:xfrm>
            <a:off x="4590926" y="1651064"/>
            <a:ext cx="4878498" cy="830997"/>
          </a:xfrm>
          <a:prstGeom prst="rect">
            <a:avLst/>
          </a:prstGeom>
          <a:solidFill>
            <a:schemeClr val="accent1"/>
          </a:solidFill>
          <a:ln w="38100">
            <a:solidFill>
              <a:schemeClr val="tx2"/>
            </a:solidFill>
          </a:ln>
        </p:spPr>
        <p:txBody>
          <a:bodyPr wrap="square" rtlCol="0">
            <a:spAutoFit/>
          </a:bodyPr>
          <a:lstStyle/>
          <a:p>
            <a:r>
              <a:rPr lang="en-US" sz="1200" dirty="0"/>
              <a:t>Happy legs, are good for training the puppy to stand/stay. But NOT good for evaluating a litter!  You are placing the feet, not necessarily where the puppy would place them naturally on their own, based on their structure.</a:t>
            </a:r>
          </a:p>
        </p:txBody>
      </p:sp>
    </p:spTree>
    <p:extLst>
      <p:ext uri="{BB962C8B-B14F-4D97-AF65-F5344CB8AC3E}">
        <p14:creationId xmlns:p14="http://schemas.microsoft.com/office/powerpoint/2010/main" val="253855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1" name="Group 1060">
            <a:extLst>
              <a:ext uri="{FF2B5EF4-FFF2-40B4-BE49-F238E27FC236}">
                <a16:creationId xmlns:a16="http://schemas.microsoft.com/office/drawing/2014/main" id="{C9A8DB82-86DE-41D7-8C3F-BA1F0FE9B0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62" name="Rectangle 1061">
              <a:extLst>
                <a:ext uri="{FF2B5EF4-FFF2-40B4-BE49-F238E27FC236}">
                  <a16:creationId xmlns:a16="http://schemas.microsoft.com/office/drawing/2014/main" id="{8AF9E1A7-3690-4A7D-95D4-D376BC586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63" name="Oval 1062">
              <a:extLst>
                <a:ext uri="{FF2B5EF4-FFF2-40B4-BE49-F238E27FC236}">
                  <a16:creationId xmlns:a16="http://schemas.microsoft.com/office/drawing/2014/main" id="{075DE0DA-CFEB-436E-8059-3F574F9E5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4" name="Oval 1063">
              <a:extLst>
                <a:ext uri="{FF2B5EF4-FFF2-40B4-BE49-F238E27FC236}">
                  <a16:creationId xmlns:a16="http://schemas.microsoft.com/office/drawing/2014/main" id="{E630F0AD-0BEF-4F7E-BBAD-9C4ECF0CD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5" name="Oval 1064">
              <a:extLst>
                <a:ext uri="{FF2B5EF4-FFF2-40B4-BE49-F238E27FC236}">
                  <a16:creationId xmlns:a16="http://schemas.microsoft.com/office/drawing/2014/main" id="{10831102-4F37-4C69-8C56-B1D6A50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6" name="Oval 1065">
              <a:extLst>
                <a:ext uri="{FF2B5EF4-FFF2-40B4-BE49-F238E27FC236}">
                  <a16:creationId xmlns:a16="http://schemas.microsoft.com/office/drawing/2014/main" id="{6D5BB450-AC20-4CFA-8709-46463BDE7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7" name="Oval 1066">
              <a:extLst>
                <a:ext uri="{FF2B5EF4-FFF2-40B4-BE49-F238E27FC236}">
                  <a16:creationId xmlns:a16="http://schemas.microsoft.com/office/drawing/2014/main" id="{E55A3AE7-B15C-4D81-A4E9-21BC9D301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8" name="Freeform 5">
              <a:extLst>
                <a:ext uri="{FF2B5EF4-FFF2-40B4-BE49-F238E27FC236}">
                  <a16:creationId xmlns:a16="http://schemas.microsoft.com/office/drawing/2014/main" id="{754B6A71-2AD1-4F45-8D25-82327EFB5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69" name="Freeform 5">
              <a:extLst>
                <a:ext uri="{FF2B5EF4-FFF2-40B4-BE49-F238E27FC236}">
                  <a16:creationId xmlns:a16="http://schemas.microsoft.com/office/drawing/2014/main" id="{14A364F5-69E0-49F9-9E6D-13F16F7FF4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70" name="Freeform 5">
              <a:extLst>
                <a:ext uri="{FF2B5EF4-FFF2-40B4-BE49-F238E27FC236}">
                  <a16:creationId xmlns:a16="http://schemas.microsoft.com/office/drawing/2014/main" id="{07E71549-9386-41C6-B9DE-8F00165FED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72" name="Rectangle 1071">
            <a:extLst>
              <a:ext uri="{FF2B5EF4-FFF2-40B4-BE49-F238E27FC236}">
                <a16:creationId xmlns:a16="http://schemas.microsoft.com/office/drawing/2014/main" id="{B4B7C0AF-2DDA-402A-A38E-429A634ED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EE782363-1506-45BC-967C-3A16033D1BAE}"/>
              </a:ext>
            </a:extLst>
          </p:cNvPr>
          <p:cNvSpPr txBox="1"/>
          <p:nvPr/>
        </p:nvSpPr>
        <p:spPr>
          <a:xfrm>
            <a:off x="1154954" y="2603500"/>
            <a:ext cx="5211979" cy="3416300"/>
          </a:xfrm>
          <a:prstGeom prst="rect">
            <a:avLst/>
          </a:prstGeom>
          <a:solidFill>
            <a:schemeClr val="accent1"/>
          </a:solidFill>
          <a:ln w="38100">
            <a:solidFill>
              <a:schemeClr val="tx2"/>
            </a:solidFill>
          </a:ln>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At 7 weeks, the puppies should be used to being on the grooming table.</a:t>
            </a:r>
          </a:p>
          <a:p>
            <a:pPr>
              <a:spcBef>
                <a:spcPts val="1000"/>
              </a:spcBef>
              <a:buClr>
                <a:schemeClr val="accent1"/>
              </a:buClr>
              <a:buSzPct val="80000"/>
              <a:buFont typeface="Wingdings 3" charset="2"/>
              <a:buChar char=""/>
            </a:pPr>
            <a:endParaRPr lang="en-US" dirty="0">
              <a:solidFill>
                <a:schemeClr val="tx1">
                  <a:lumMod val="75000"/>
                  <a:lumOff val="25000"/>
                </a:schemeClr>
              </a:solidFill>
            </a:endParaRPr>
          </a:p>
          <a:p>
            <a:pPr>
              <a:spcBef>
                <a:spcPts val="1000"/>
              </a:spcBef>
              <a:buClr>
                <a:schemeClr val="accent1"/>
              </a:buClr>
              <a:buSzPct val="80000"/>
              <a:buFont typeface="Wingdings 3" charset="2"/>
              <a:buChar char=""/>
            </a:pPr>
            <a:r>
              <a:rPr lang="en-US" dirty="0">
                <a:solidFill>
                  <a:schemeClr val="tx1">
                    <a:lumMod val="75000"/>
                    <a:lumOff val="25000"/>
                  </a:schemeClr>
                </a:solidFill>
              </a:rPr>
              <a:t>Each puppy is put up on the grooming table…</a:t>
            </a:r>
            <a:r>
              <a:rPr lang="en-US" b="1" u="sng" dirty="0">
                <a:solidFill>
                  <a:schemeClr val="tx1">
                    <a:lumMod val="75000"/>
                    <a:lumOff val="25000"/>
                  </a:schemeClr>
                </a:solidFill>
              </a:rPr>
              <a:t>all collars and yarn removed</a:t>
            </a:r>
            <a:r>
              <a:rPr lang="en-US" dirty="0">
                <a:solidFill>
                  <a:schemeClr val="tx1">
                    <a:lumMod val="75000"/>
                    <a:lumOff val="25000"/>
                  </a:schemeClr>
                </a:solidFill>
              </a:rPr>
              <a:t>.  I like to use a show collar to hold the head in a correct position. You want to be able to see how the neck flows into the wither and look at the arch of neck.  Remember that the lower jaw should be above the topline if the neck is of correct length.</a:t>
            </a:r>
          </a:p>
        </p:txBody>
      </p:sp>
      <p:pic>
        <p:nvPicPr>
          <p:cNvPr id="1026" name="Picture 2" descr="No description available.">
            <a:extLst>
              <a:ext uri="{FF2B5EF4-FFF2-40B4-BE49-F238E27FC236}">
                <a16:creationId xmlns:a16="http://schemas.microsoft.com/office/drawing/2014/main" id="{43A3267D-AFBC-B491-51EF-8579DAFFC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55" r="4" b="3860"/>
          <a:stretch/>
        </p:blipFill>
        <p:spPr bwMode="auto">
          <a:xfrm>
            <a:off x="6366933" y="2603500"/>
            <a:ext cx="4589935" cy="3323614"/>
          </a:xfrm>
          <a:prstGeom prst="roundRect">
            <a:avLst>
              <a:gd name="adj" fmla="val 1858"/>
            </a:avLst>
          </a:prstGeom>
          <a:noFill/>
          <a:ln w="38100">
            <a:solidFill>
              <a:schemeClr val="tx2"/>
            </a:solidFill>
          </a:ln>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7942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1354</TotalTime>
  <Words>4161</Words>
  <Application>Microsoft Office PowerPoint</Application>
  <PresentationFormat>Widescreen</PresentationFormat>
  <Paragraphs>267</Paragraphs>
  <Slides>51</Slides>
  <Notes>4</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Ion Boardroom</vt:lpstr>
      <vt:lpstr>Rottweiler Puppy Evaluation</vt:lpstr>
      <vt:lpstr>PowerPoint Presentation</vt:lpstr>
      <vt:lpstr>PowerPoint Presentation</vt:lpstr>
      <vt:lpstr>PowerPoint Presentation</vt:lpstr>
      <vt:lpstr>PowerPoint Presentation</vt:lpstr>
      <vt:lpstr>PowerPoint Presentation</vt:lpstr>
      <vt:lpstr>You are looking for the puppy that carries himself with style and attitude, also ones with their tail up…moving boldly around.  Just sit somewhere in the room/yard, where you are out of the way, and are able see all puppies moving about.  Try to get a general "feel" for which puppies "strike" you as outstanding and having great 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 Lines</vt:lpstr>
      <vt:lpstr>PowerPoint Presentation</vt:lpstr>
      <vt:lpstr>It takes a good eye to be able to grade your puppies. It takes practice and being able to watch other litters being graded.</vt:lpstr>
      <vt:lpstr>PowerPoint Presentation</vt:lpstr>
      <vt:lpstr>PowerPoint Presentation</vt:lpstr>
      <vt:lpstr>PowerPoint Presentation</vt:lpstr>
      <vt:lpstr>PowerPoint Presentation</vt:lpstr>
      <vt:lpstr>Pasterns</vt:lpstr>
      <vt:lpstr>Dentition</vt:lpstr>
      <vt:lpstr>Eye color</vt:lpstr>
      <vt:lpstr>PowerPoint Presentation</vt:lpstr>
      <vt:lpstr>PowerPoint Presentation</vt:lpstr>
      <vt:lpstr>PowerPoint Presentation</vt:lpstr>
      <vt:lpstr>PowerPoint Presentation</vt:lpstr>
      <vt:lpstr>PowerPoint Presentation</vt:lpstr>
      <vt:lpstr>PowerPoint Presentation</vt:lpstr>
      <vt:lpstr>Puppy Heads</vt:lpstr>
      <vt:lpstr>PowerPoint Presentation</vt:lpstr>
      <vt:lpstr>PowerPoint Presentation</vt:lpstr>
      <vt:lpstr>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Rottweiler Puppy Evaluation</dc:title>
  <dc:creator>Elaine Starry</dc:creator>
  <cp:lastModifiedBy>Elaine Starry</cp:lastModifiedBy>
  <cp:revision>2</cp:revision>
  <dcterms:created xsi:type="dcterms:W3CDTF">2022-03-11T18:35:19Z</dcterms:created>
  <dcterms:modified xsi:type="dcterms:W3CDTF">2023-02-09T18:49:04Z</dcterms:modified>
</cp:coreProperties>
</file>