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 id="2147483694" r:id="rId2"/>
  </p:sldMasterIdLst>
  <p:sldIdLst>
    <p:sldId id="256" r:id="rId3"/>
    <p:sldId id="300" r:id="rId4"/>
    <p:sldId id="257" r:id="rId5"/>
    <p:sldId id="258" r:id="rId6"/>
    <p:sldId id="259" r:id="rId7"/>
    <p:sldId id="263" r:id="rId8"/>
    <p:sldId id="286" r:id="rId9"/>
    <p:sldId id="261" r:id="rId10"/>
    <p:sldId id="262" r:id="rId11"/>
    <p:sldId id="265" r:id="rId12"/>
    <p:sldId id="266" r:id="rId13"/>
    <p:sldId id="267" r:id="rId14"/>
    <p:sldId id="272" r:id="rId15"/>
    <p:sldId id="273" r:id="rId16"/>
    <p:sldId id="274" r:id="rId17"/>
    <p:sldId id="276" r:id="rId18"/>
    <p:sldId id="284" r:id="rId19"/>
    <p:sldId id="278" r:id="rId20"/>
    <p:sldId id="279" r:id="rId21"/>
    <p:sldId id="271" r:id="rId22"/>
    <p:sldId id="269" r:id="rId23"/>
    <p:sldId id="270" r:id="rId24"/>
    <p:sldId id="287" r:id="rId25"/>
    <p:sldId id="280" r:id="rId26"/>
    <p:sldId id="298" r:id="rId27"/>
    <p:sldId id="281" r:id="rId28"/>
    <p:sldId id="282" r:id="rId29"/>
    <p:sldId id="283" r:id="rId30"/>
    <p:sldId id="288" r:id="rId31"/>
    <p:sldId id="289" r:id="rId32"/>
    <p:sldId id="293" r:id="rId33"/>
    <p:sldId id="290" r:id="rId34"/>
    <p:sldId id="291" r:id="rId35"/>
    <p:sldId id="299" r:id="rId36"/>
    <p:sldId id="294" r:id="rId37"/>
    <p:sldId id="295" r:id="rId38"/>
    <p:sldId id="296"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3F4879-D0EB-4C46-B694-51E2F77E6BA0}" v="49" dt="2023-01-26T20:58:39.1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84"/>
      </p:cViewPr>
      <p:guideLst>
        <p:guide orient="horz" pos="2136"/>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B1F251-2B54-4FA7-B86B-7C5B99765F1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8340-E5A4-4D91-BABA-FAE7909780E8}" type="slidenum">
              <a:rPr lang="en-US" smtClean="0"/>
              <a:t>‹#›</a:t>
            </a:fld>
            <a:endParaRPr lang="en-US"/>
          </a:p>
        </p:txBody>
      </p:sp>
    </p:spTree>
    <p:extLst>
      <p:ext uri="{BB962C8B-B14F-4D97-AF65-F5344CB8AC3E}">
        <p14:creationId xmlns:p14="http://schemas.microsoft.com/office/powerpoint/2010/main" val="3367909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1F251-2B54-4FA7-B86B-7C5B99765F1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8340-E5A4-4D91-BABA-FAE7909780E8}" type="slidenum">
              <a:rPr lang="en-US" smtClean="0"/>
              <a:t>‹#›</a:t>
            </a:fld>
            <a:endParaRPr lang="en-US"/>
          </a:p>
        </p:txBody>
      </p:sp>
    </p:spTree>
    <p:extLst>
      <p:ext uri="{BB962C8B-B14F-4D97-AF65-F5344CB8AC3E}">
        <p14:creationId xmlns:p14="http://schemas.microsoft.com/office/powerpoint/2010/main" val="14321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1F251-2B54-4FA7-B86B-7C5B99765F1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8340-E5A4-4D91-BABA-FAE7909780E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8639947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1F251-2B54-4FA7-B86B-7C5B99765F1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8340-E5A4-4D91-BABA-FAE7909780E8}" type="slidenum">
              <a:rPr lang="en-US" smtClean="0"/>
              <a:t>‹#›</a:t>
            </a:fld>
            <a:endParaRPr lang="en-US"/>
          </a:p>
        </p:txBody>
      </p:sp>
    </p:spTree>
    <p:extLst>
      <p:ext uri="{BB962C8B-B14F-4D97-AF65-F5344CB8AC3E}">
        <p14:creationId xmlns:p14="http://schemas.microsoft.com/office/powerpoint/2010/main" val="42820725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1F251-2B54-4FA7-B86B-7C5B99765F1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8340-E5A4-4D91-BABA-FAE7909780E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076292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1F251-2B54-4FA7-B86B-7C5B99765F1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8340-E5A4-4D91-BABA-FAE7909780E8}" type="slidenum">
              <a:rPr lang="en-US" smtClean="0"/>
              <a:t>‹#›</a:t>
            </a:fld>
            <a:endParaRPr lang="en-US"/>
          </a:p>
        </p:txBody>
      </p:sp>
    </p:spTree>
    <p:extLst>
      <p:ext uri="{BB962C8B-B14F-4D97-AF65-F5344CB8AC3E}">
        <p14:creationId xmlns:p14="http://schemas.microsoft.com/office/powerpoint/2010/main" val="2709093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B1F251-2B54-4FA7-B86B-7C5B99765F1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8340-E5A4-4D91-BABA-FAE7909780E8}" type="slidenum">
              <a:rPr lang="en-US" smtClean="0"/>
              <a:t>‹#›</a:t>
            </a:fld>
            <a:endParaRPr lang="en-US"/>
          </a:p>
        </p:txBody>
      </p:sp>
    </p:spTree>
    <p:extLst>
      <p:ext uri="{BB962C8B-B14F-4D97-AF65-F5344CB8AC3E}">
        <p14:creationId xmlns:p14="http://schemas.microsoft.com/office/powerpoint/2010/main" val="2178779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B1F251-2B54-4FA7-B86B-7C5B99765F1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8340-E5A4-4D91-BABA-FAE7909780E8}" type="slidenum">
              <a:rPr lang="en-US" smtClean="0"/>
              <a:t>‹#›</a:t>
            </a:fld>
            <a:endParaRPr lang="en-US"/>
          </a:p>
        </p:txBody>
      </p:sp>
    </p:spTree>
    <p:extLst>
      <p:ext uri="{BB962C8B-B14F-4D97-AF65-F5344CB8AC3E}">
        <p14:creationId xmlns:p14="http://schemas.microsoft.com/office/powerpoint/2010/main" val="3479570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D3145-456C-49C1-8ADD-D1452F144E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E6797D-05F0-4EE9-B203-9C18C84647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F1D0C7-9C94-47B4-A7B7-F1E2CD0C513F}"/>
              </a:ext>
            </a:extLst>
          </p:cNvPr>
          <p:cNvSpPr>
            <a:spLocks noGrp="1"/>
          </p:cNvSpPr>
          <p:nvPr>
            <p:ph type="dt" sz="half" idx="10"/>
          </p:nvPr>
        </p:nvSpPr>
        <p:spPr/>
        <p:txBody>
          <a:bodyPr/>
          <a:lstStyle/>
          <a:p>
            <a:fld id="{8EBA83ED-285E-43CB-A36F-8ACF12F83AA5}" type="datetimeFigureOut">
              <a:rPr lang="en-US" smtClean="0"/>
              <a:t>2/9/2023</a:t>
            </a:fld>
            <a:endParaRPr lang="en-US"/>
          </a:p>
        </p:txBody>
      </p:sp>
      <p:sp>
        <p:nvSpPr>
          <p:cNvPr id="5" name="Footer Placeholder 4">
            <a:extLst>
              <a:ext uri="{FF2B5EF4-FFF2-40B4-BE49-F238E27FC236}">
                <a16:creationId xmlns:a16="http://schemas.microsoft.com/office/drawing/2014/main" id="{1265208B-5E5E-44DA-BEEC-7D85FA2156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EFC991-E5FF-44BD-8F9E-0BDEC663062B}"/>
              </a:ext>
            </a:extLst>
          </p:cNvPr>
          <p:cNvSpPr>
            <a:spLocks noGrp="1"/>
          </p:cNvSpPr>
          <p:nvPr>
            <p:ph type="sldNum" sz="quarter" idx="12"/>
          </p:nvPr>
        </p:nvSpPr>
        <p:spPr/>
        <p:txBody>
          <a:bodyPr/>
          <a:lstStyle/>
          <a:p>
            <a:fld id="{5C170BBB-FB12-4C65-A212-E85770EA9E7E}" type="slidenum">
              <a:rPr lang="en-US" smtClean="0"/>
              <a:t>‹#›</a:t>
            </a:fld>
            <a:endParaRPr lang="en-US"/>
          </a:p>
        </p:txBody>
      </p:sp>
    </p:spTree>
    <p:extLst>
      <p:ext uri="{BB962C8B-B14F-4D97-AF65-F5344CB8AC3E}">
        <p14:creationId xmlns:p14="http://schemas.microsoft.com/office/powerpoint/2010/main" val="1557421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F793-512C-4EE8-ADDD-ACCF79FEB5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8F2E61-1D3A-44BE-9E2F-A6C3847F6D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24FD6-3017-4C7D-8228-8202DF2610BA}"/>
              </a:ext>
            </a:extLst>
          </p:cNvPr>
          <p:cNvSpPr>
            <a:spLocks noGrp="1"/>
          </p:cNvSpPr>
          <p:nvPr>
            <p:ph type="dt" sz="half" idx="10"/>
          </p:nvPr>
        </p:nvSpPr>
        <p:spPr/>
        <p:txBody>
          <a:bodyPr/>
          <a:lstStyle/>
          <a:p>
            <a:fld id="{8EBA83ED-285E-43CB-A36F-8ACF12F83AA5}" type="datetimeFigureOut">
              <a:rPr lang="en-US" smtClean="0"/>
              <a:t>2/9/2023</a:t>
            </a:fld>
            <a:endParaRPr lang="en-US"/>
          </a:p>
        </p:txBody>
      </p:sp>
      <p:sp>
        <p:nvSpPr>
          <p:cNvPr id="5" name="Footer Placeholder 4">
            <a:extLst>
              <a:ext uri="{FF2B5EF4-FFF2-40B4-BE49-F238E27FC236}">
                <a16:creationId xmlns:a16="http://schemas.microsoft.com/office/drawing/2014/main" id="{340A7BE6-C280-42F7-9441-10702945E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1F210-0A54-4BE0-93DE-4DA24EFB809E}"/>
              </a:ext>
            </a:extLst>
          </p:cNvPr>
          <p:cNvSpPr>
            <a:spLocks noGrp="1"/>
          </p:cNvSpPr>
          <p:nvPr>
            <p:ph type="sldNum" sz="quarter" idx="12"/>
          </p:nvPr>
        </p:nvSpPr>
        <p:spPr/>
        <p:txBody>
          <a:bodyPr/>
          <a:lstStyle/>
          <a:p>
            <a:fld id="{5C170BBB-FB12-4C65-A212-E85770EA9E7E}" type="slidenum">
              <a:rPr lang="en-US" smtClean="0"/>
              <a:t>‹#›</a:t>
            </a:fld>
            <a:endParaRPr lang="en-US"/>
          </a:p>
        </p:txBody>
      </p:sp>
    </p:spTree>
    <p:extLst>
      <p:ext uri="{BB962C8B-B14F-4D97-AF65-F5344CB8AC3E}">
        <p14:creationId xmlns:p14="http://schemas.microsoft.com/office/powerpoint/2010/main" val="35786512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9EB7-CD28-4C3D-AFA5-50E6FC2DA2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24DC95-C279-471D-81A9-9A4983D700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A56D92-0C29-4EC6-BBC6-2440DA30A85F}"/>
              </a:ext>
            </a:extLst>
          </p:cNvPr>
          <p:cNvSpPr>
            <a:spLocks noGrp="1"/>
          </p:cNvSpPr>
          <p:nvPr>
            <p:ph type="dt" sz="half" idx="10"/>
          </p:nvPr>
        </p:nvSpPr>
        <p:spPr/>
        <p:txBody>
          <a:bodyPr/>
          <a:lstStyle/>
          <a:p>
            <a:fld id="{8EBA83ED-285E-43CB-A36F-8ACF12F83AA5}" type="datetimeFigureOut">
              <a:rPr lang="en-US" smtClean="0"/>
              <a:t>2/9/2023</a:t>
            </a:fld>
            <a:endParaRPr lang="en-US"/>
          </a:p>
        </p:txBody>
      </p:sp>
      <p:sp>
        <p:nvSpPr>
          <p:cNvPr id="5" name="Footer Placeholder 4">
            <a:extLst>
              <a:ext uri="{FF2B5EF4-FFF2-40B4-BE49-F238E27FC236}">
                <a16:creationId xmlns:a16="http://schemas.microsoft.com/office/drawing/2014/main" id="{76CCE24A-1C41-4516-B34F-E013816F01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0E0814-9CDE-4A66-86E4-828B0E421914}"/>
              </a:ext>
            </a:extLst>
          </p:cNvPr>
          <p:cNvSpPr>
            <a:spLocks noGrp="1"/>
          </p:cNvSpPr>
          <p:nvPr>
            <p:ph type="sldNum" sz="quarter" idx="12"/>
          </p:nvPr>
        </p:nvSpPr>
        <p:spPr/>
        <p:txBody>
          <a:bodyPr/>
          <a:lstStyle/>
          <a:p>
            <a:fld id="{5C170BBB-FB12-4C65-A212-E85770EA9E7E}" type="slidenum">
              <a:rPr lang="en-US" smtClean="0"/>
              <a:t>‹#›</a:t>
            </a:fld>
            <a:endParaRPr lang="en-US"/>
          </a:p>
        </p:txBody>
      </p:sp>
    </p:spTree>
    <p:extLst>
      <p:ext uri="{BB962C8B-B14F-4D97-AF65-F5344CB8AC3E}">
        <p14:creationId xmlns:p14="http://schemas.microsoft.com/office/powerpoint/2010/main" val="307904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B1F251-2B54-4FA7-B86B-7C5B99765F1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8340-E5A4-4D91-BABA-FAE7909780E8}" type="slidenum">
              <a:rPr lang="en-US" smtClean="0"/>
              <a:t>‹#›</a:t>
            </a:fld>
            <a:endParaRPr lang="en-US"/>
          </a:p>
        </p:txBody>
      </p:sp>
    </p:spTree>
    <p:extLst>
      <p:ext uri="{BB962C8B-B14F-4D97-AF65-F5344CB8AC3E}">
        <p14:creationId xmlns:p14="http://schemas.microsoft.com/office/powerpoint/2010/main" val="34692761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8D40-A115-4F31-B5F5-6D32912D6B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BEBDEF-9413-4A86-B8A7-FA6121B098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764E73-BEBA-4C7A-B406-B9AAFDC375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8D5836B-E551-4D92-B9EE-CA329E6921D5}"/>
              </a:ext>
            </a:extLst>
          </p:cNvPr>
          <p:cNvSpPr>
            <a:spLocks noGrp="1"/>
          </p:cNvSpPr>
          <p:nvPr>
            <p:ph type="dt" sz="half" idx="10"/>
          </p:nvPr>
        </p:nvSpPr>
        <p:spPr/>
        <p:txBody>
          <a:bodyPr/>
          <a:lstStyle/>
          <a:p>
            <a:fld id="{8EBA83ED-285E-43CB-A36F-8ACF12F83AA5}" type="datetimeFigureOut">
              <a:rPr lang="en-US" smtClean="0"/>
              <a:t>2/9/2023</a:t>
            </a:fld>
            <a:endParaRPr lang="en-US"/>
          </a:p>
        </p:txBody>
      </p:sp>
      <p:sp>
        <p:nvSpPr>
          <p:cNvPr id="6" name="Footer Placeholder 5">
            <a:extLst>
              <a:ext uri="{FF2B5EF4-FFF2-40B4-BE49-F238E27FC236}">
                <a16:creationId xmlns:a16="http://schemas.microsoft.com/office/drawing/2014/main" id="{3EF05B67-6AD7-485D-BD9A-ABCEAB6A6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CD9AD8-57AA-4756-AE68-36C106F10C5D}"/>
              </a:ext>
            </a:extLst>
          </p:cNvPr>
          <p:cNvSpPr>
            <a:spLocks noGrp="1"/>
          </p:cNvSpPr>
          <p:nvPr>
            <p:ph type="sldNum" sz="quarter" idx="12"/>
          </p:nvPr>
        </p:nvSpPr>
        <p:spPr/>
        <p:txBody>
          <a:bodyPr/>
          <a:lstStyle/>
          <a:p>
            <a:fld id="{5C170BBB-FB12-4C65-A212-E85770EA9E7E}" type="slidenum">
              <a:rPr lang="en-US" smtClean="0"/>
              <a:t>‹#›</a:t>
            </a:fld>
            <a:endParaRPr lang="en-US"/>
          </a:p>
        </p:txBody>
      </p:sp>
    </p:spTree>
    <p:extLst>
      <p:ext uri="{BB962C8B-B14F-4D97-AF65-F5344CB8AC3E}">
        <p14:creationId xmlns:p14="http://schemas.microsoft.com/office/powerpoint/2010/main" val="1831600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0BA4E-829A-4AE1-A8EF-7D7297B38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9DBAD8-0ECE-4724-A148-C69560E755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4D3238-EF70-4B0C-B204-A1835B877B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AF04496-7C34-4066-8D43-1C81282742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A4DD4C-FBAD-4DA2-95F1-203250CDB3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5BE132-4605-404D-A620-A7384C9DBE8C}"/>
              </a:ext>
            </a:extLst>
          </p:cNvPr>
          <p:cNvSpPr>
            <a:spLocks noGrp="1"/>
          </p:cNvSpPr>
          <p:nvPr>
            <p:ph type="dt" sz="half" idx="10"/>
          </p:nvPr>
        </p:nvSpPr>
        <p:spPr/>
        <p:txBody>
          <a:bodyPr/>
          <a:lstStyle/>
          <a:p>
            <a:fld id="{8EBA83ED-285E-43CB-A36F-8ACF12F83AA5}" type="datetimeFigureOut">
              <a:rPr lang="en-US" smtClean="0"/>
              <a:t>2/9/2023</a:t>
            </a:fld>
            <a:endParaRPr lang="en-US"/>
          </a:p>
        </p:txBody>
      </p:sp>
      <p:sp>
        <p:nvSpPr>
          <p:cNvPr id="8" name="Footer Placeholder 7">
            <a:extLst>
              <a:ext uri="{FF2B5EF4-FFF2-40B4-BE49-F238E27FC236}">
                <a16:creationId xmlns:a16="http://schemas.microsoft.com/office/drawing/2014/main" id="{84772C63-D7E0-45D8-AE37-84F2C6965C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1A7D0F-4711-408B-9811-3CB4CA8CAEA9}"/>
              </a:ext>
            </a:extLst>
          </p:cNvPr>
          <p:cNvSpPr>
            <a:spLocks noGrp="1"/>
          </p:cNvSpPr>
          <p:nvPr>
            <p:ph type="sldNum" sz="quarter" idx="12"/>
          </p:nvPr>
        </p:nvSpPr>
        <p:spPr/>
        <p:txBody>
          <a:bodyPr/>
          <a:lstStyle/>
          <a:p>
            <a:fld id="{5C170BBB-FB12-4C65-A212-E85770EA9E7E}" type="slidenum">
              <a:rPr lang="en-US" smtClean="0"/>
              <a:t>‹#›</a:t>
            </a:fld>
            <a:endParaRPr lang="en-US"/>
          </a:p>
        </p:txBody>
      </p:sp>
    </p:spTree>
    <p:extLst>
      <p:ext uri="{BB962C8B-B14F-4D97-AF65-F5344CB8AC3E}">
        <p14:creationId xmlns:p14="http://schemas.microsoft.com/office/powerpoint/2010/main" val="470570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300DE-8247-41B1-B2E6-6DACDC0E4D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BCEAB3-1357-4B78-8BF2-9D731490F216}"/>
              </a:ext>
            </a:extLst>
          </p:cNvPr>
          <p:cNvSpPr>
            <a:spLocks noGrp="1"/>
          </p:cNvSpPr>
          <p:nvPr>
            <p:ph type="dt" sz="half" idx="10"/>
          </p:nvPr>
        </p:nvSpPr>
        <p:spPr/>
        <p:txBody>
          <a:bodyPr/>
          <a:lstStyle/>
          <a:p>
            <a:fld id="{8EBA83ED-285E-43CB-A36F-8ACF12F83AA5}" type="datetimeFigureOut">
              <a:rPr lang="en-US" smtClean="0"/>
              <a:t>2/9/2023</a:t>
            </a:fld>
            <a:endParaRPr lang="en-US"/>
          </a:p>
        </p:txBody>
      </p:sp>
      <p:sp>
        <p:nvSpPr>
          <p:cNvPr id="4" name="Footer Placeholder 3">
            <a:extLst>
              <a:ext uri="{FF2B5EF4-FFF2-40B4-BE49-F238E27FC236}">
                <a16:creationId xmlns:a16="http://schemas.microsoft.com/office/drawing/2014/main" id="{0F603837-8E3A-430C-A0D1-D58902C3E0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C929C6C-8FFD-4346-B4C1-B672F0152587}"/>
              </a:ext>
            </a:extLst>
          </p:cNvPr>
          <p:cNvSpPr>
            <a:spLocks noGrp="1"/>
          </p:cNvSpPr>
          <p:nvPr>
            <p:ph type="sldNum" sz="quarter" idx="12"/>
          </p:nvPr>
        </p:nvSpPr>
        <p:spPr/>
        <p:txBody>
          <a:bodyPr/>
          <a:lstStyle/>
          <a:p>
            <a:fld id="{5C170BBB-FB12-4C65-A212-E85770EA9E7E}" type="slidenum">
              <a:rPr lang="en-US" smtClean="0"/>
              <a:t>‹#›</a:t>
            </a:fld>
            <a:endParaRPr lang="en-US"/>
          </a:p>
        </p:txBody>
      </p:sp>
    </p:spTree>
    <p:extLst>
      <p:ext uri="{BB962C8B-B14F-4D97-AF65-F5344CB8AC3E}">
        <p14:creationId xmlns:p14="http://schemas.microsoft.com/office/powerpoint/2010/main" val="24530134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2BBE8B-ED55-420E-BE61-25BCD1028CCF}"/>
              </a:ext>
            </a:extLst>
          </p:cNvPr>
          <p:cNvSpPr>
            <a:spLocks noGrp="1"/>
          </p:cNvSpPr>
          <p:nvPr>
            <p:ph type="dt" sz="half" idx="10"/>
          </p:nvPr>
        </p:nvSpPr>
        <p:spPr/>
        <p:txBody>
          <a:bodyPr/>
          <a:lstStyle/>
          <a:p>
            <a:fld id="{8EBA83ED-285E-43CB-A36F-8ACF12F83AA5}" type="datetimeFigureOut">
              <a:rPr lang="en-US" smtClean="0"/>
              <a:t>2/9/2023</a:t>
            </a:fld>
            <a:endParaRPr lang="en-US"/>
          </a:p>
        </p:txBody>
      </p:sp>
      <p:sp>
        <p:nvSpPr>
          <p:cNvPr id="3" name="Footer Placeholder 2">
            <a:extLst>
              <a:ext uri="{FF2B5EF4-FFF2-40B4-BE49-F238E27FC236}">
                <a16:creationId xmlns:a16="http://schemas.microsoft.com/office/drawing/2014/main" id="{8C9DCE57-75F6-49CC-8E10-CCEC6EF002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EB1B81-A6FC-4D5D-991A-21BB289A4650}"/>
              </a:ext>
            </a:extLst>
          </p:cNvPr>
          <p:cNvSpPr>
            <a:spLocks noGrp="1"/>
          </p:cNvSpPr>
          <p:nvPr>
            <p:ph type="sldNum" sz="quarter" idx="12"/>
          </p:nvPr>
        </p:nvSpPr>
        <p:spPr/>
        <p:txBody>
          <a:bodyPr/>
          <a:lstStyle/>
          <a:p>
            <a:fld id="{5C170BBB-FB12-4C65-A212-E85770EA9E7E}" type="slidenum">
              <a:rPr lang="en-US" smtClean="0"/>
              <a:t>‹#›</a:t>
            </a:fld>
            <a:endParaRPr lang="en-US"/>
          </a:p>
        </p:txBody>
      </p:sp>
    </p:spTree>
    <p:extLst>
      <p:ext uri="{BB962C8B-B14F-4D97-AF65-F5344CB8AC3E}">
        <p14:creationId xmlns:p14="http://schemas.microsoft.com/office/powerpoint/2010/main" val="21426328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2E44C-3313-442D-8D64-B800F9438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BA2867-AC67-444F-B4D4-83AB6EA5E4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DD6D22-E0A6-483C-A7FE-2A26ED169F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D4E0D1-61A3-45B4-9F08-812B3F2A5AC6}"/>
              </a:ext>
            </a:extLst>
          </p:cNvPr>
          <p:cNvSpPr>
            <a:spLocks noGrp="1"/>
          </p:cNvSpPr>
          <p:nvPr>
            <p:ph type="dt" sz="half" idx="10"/>
          </p:nvPr>
        </p:nvSpPr>
        <p:spPr/>
        <p:txBody>
          <a:bodyPr/>
          <a:lstStyle/>
          <a:p>
            <a:fld id="{8EBA83ED-285E-43CB-A36F-8ACF12F83AA5}" type="datetimeFigureOut">
              <a:rPr lang="en-US" smtClean="0"/>
              <a:t>2/9/2023</a:t>
            </a:fld>
            <a:endParaRPr lang="en-US"/>
          </a:p>
        </p:txBody>
      </p:sp>
      <p:sp>
        <p:nvSpPr>
          <p:cNvPr id="6" name="Footer Placeholder 5">
            <a:extLst>
              <a:ext uri="{FF2B5EF4-FFF2-40B4-BE49-F238E27FC236}">
                <a16:creationId xmlns:a16="http://schemas.microsoft.com/office/drawing/2014/main" id="{BDF3456C-151B-4396-BCE0-CD2E61586B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990973-1B77-417F-8EBD-975DC2BDFE94}"/>
              </a:ext>
            </a:extLst>
          </p:cNvPr>
          <p:cNvSpPr>
            <a:spLocks noGrp="1"/>
          </p:cNvSpPr>
          <p:nvPr>
            <p:ph type="sldNum" sz="quarter" idx="12"/>
          </p:nvPr>
        </p:nvSpPr>
        <p:spPr/>
        <p:txBody>
          <a:bodyPr/>
          <a:lstStyle/>
          <a:p>
            <a:fld id="{5C170BBB-FB12-4C65-A212-E85770EA9E7E}" type="slidenum">
              <a:rPr lang="en-US" smtClean="0"/>
              <a:t>‹#›</a:t>
            </a:fld>
            <a:endParaRPr lang="en-US"/>
          </a:p>
        </p:txBody>
      </p:sp>
    </p:spTree>
    <p:extLst>
      <p:ext uri="{BB962C8B-B14F-4D97-AF65-F5344CB8AC3E}">
        <p14:creationId xmlns:p14="http://schemas.microsoft.com/office/powerpoint/2010/main" val="2321101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979E4-ABDD-45A2-821C-3067808502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7A8CDF-C2C5-42B0-A408-A4AAEA370D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3ED5F-1541-4A16-A163-4B891C53F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D68C39-45EE-45D4-BDD3-2A023873B1A0}"/>
              </a:ext>
            </a:extLst>
          </p:cNvPr>
          <p:cNvSpPr>
            <a:spLocks noGrp="1"/>
          </p:cNvSpPr>
          <p:nvPr>
            <p:ph type="dt" sz="half" idx="10"/>
          </p:nvPr>
        </p:nvSpPr>
        <p:spPr/>
        <p:txBody>
          <a:bodyPr/>
          <a:lstStyle/>
          <a:p>
            <a:fld id="{8EBA83ED-285E-43CB-A36F-8ACF12F83AA5}" type="datetimeFigureOut">
              <a:rPr lang="en-US" smtClean="0"/>
              <a:t>2/9/2023</a:t>
            </a:fld>
            <a:endParaRPr lang="en-US"/>
          </a:p>
        </p:txBody>
      </p:sp>
      <p:sp>
        <p:nvSpPr>
          <p:cNvPr id="6" name="Footer Placeholder 5">
            <a:extLst>
              <a:ext uri="{FF2B5EF4-FFF2-40B4-BE49-F238E27FC236}">
                <a16:creationId xmlns:a16="http://schemas.microsoft.com/office/drawing/2014/main" id="{0F36D196-A4BC-4854-B36A-7A6450885A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9F30AA-FADC-4D45-BBFF-4AF21DF53844}"/>
              </a:ext>
            </a:extLst>
          </p:cNvPr>
          <p:cNvSpPr>
            <a:spLocks noGrp="1"/>
          </p:cNvSpPr>
          <p:nvPr>
            <p:ph type="sldNum" sz="quarter" idx="12"/>
          </p:nvPr>
        </p:nvSpPr>
        <p:spPr/>
        <p:txBody>
          <a:bodyPr/>
          <a:lstStyle/>
          <a:p>
            <a:fld id="{5C170BBB-FB12-4C65-A212-E85770EA9E7E}" type="slidenum">
              <a:rPr lang="en-US" smtClean="0"/>
              <a:t>‹#›</a:t>
            </a:fld>
            <a:endParaRPr lang="en-US"/>
          </a:p>
        </p:txBody>
      </p:sp>
    </p:spTree>
    <p:extLst>
      <p:ext uri="{BB962C8B-B14F-4D97-AF65-F5344CB8AC3E}">
        <p14:creationId xmlns:p14="http://schemas.microsoft.com/office/powerpoint/2010/main" val="35817667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B7B5-3DB1-42C5-99C9-671B8F2BAB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C6B533-FC34-4213-A783-9312A05A7C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5437C1-0C05-4D6B-9953-BBF883109CFC}"/>
              </a:ext>
            </a:extLst>
          </p:cNvPr>
          <p:cNvSpPr>
            <a:spLocks noGrp="1"/>
          </p:cNvSpPr>
          <p:nvPr>
            <p:ph type="dt" sz="half" idx="10"/>
          </p:nvPr>
        </p:nvSpPr>
        <p:spPr/>
        <p:txBody>
          <a:bodyPr/>
          <a:lstStyle/>
          <a:p>
            <a:fld id="{8EBA83ED-285E-43CB-A36F-8ACF12F83AA5}" type="datetimeFigureOut">
              <a:rPr lang="en-US" smtClean="0"/>
              <a:t>2/9/2023</a:t>
            </a:fld>
            <a:endParaRPr lang="en-US"/>
          </a:p>
        </p:txBody>
      </p:sp>
      <p:sp>
        <p:nvSpPr>
          <p:cNvPr id="5" name="Footer Placeholder 4">
            <a:extLst>
              <a:ext uri="{FF2B5EF4-FFF2-40B4-BE49-F238E27FC236}">
                <a16:creationId xmlns:a16="http://schemas.microsoft.com/office/drawing/2014/main" id="{C0F3EF01-78F8-44F4-8C4C-F895CC131A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0323DF-2C57-47A6-8552-8311984053ED}"/>
              </a:ext>
            </a:extLst>
          </p:cNvPr>
          <p:cNvSpPr>
            <a:spLocks noGrp="1"/>
          </p:cNvSpPr>
          <p:nvPr>
            <p:ph type="sldNum" sz="quarter" idx="12"/>
          </p:nvPr>
        </p:nvSpPr>
        <p:spPr/>
        <p:txBody>
          <a:bodyPr/>
          <a:lstStyle/>
          <a:p>
            <a:fld id="{5C170BBB-FB12-4C65-A212-E85770EA9E7E}" type="slidenum">
              <a:rPr lang="en-US" smtClean="0"/>
              <a:t>‹#›</a:t>
            </a:fld>
            <a:endParaRPr lang="en-US"/>
          </a:p>
        </p:txBody>
      </p:sp>
    </p:spTree>
    <p:extLst>
      <p:ext uri="{BB962C8B-B14F-4D97-AF65-F5344CB8AC3E}">
        <p14:creationId xmlns:p14="http://schemas.microsoft.com/office/powerpoint/2010/main" val="906852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E79111-17FD-48A9-82B7-A6358A2C5D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BD5DBA-BF1E-4AF2-B3FB-E1CB9E5112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1721D-F10F-42DA-ABC2-51167A7C5241}"/>
              </a:ext>
            </a:extLst>
          </p:cNvPr>
          <p:cNvSpPr>
            <a:spLocks noGrp="1"/>
          </p:cNvSpPr>
          <p:nvPr>
            <p:ph type="dt" sz="half" idx="10"/>
          </p:nvPr>
        </p:nvSpPr>
        <p:spPr/>
        <p:txBody>
          <a:bodyPr/>
          <a:lstStyle/>
          <a:p>
            <a:fld id="{8EBA83ED-285E-43CB-A36F-8ACF12F83AA5}" type="datetimeFigureOut">
              <a:rPr lang="en-US" smtClean="0"/>
              <a:t>2/9/2023</a:t>
            </a:fld>
            <a:endParaRPr lang="en-US"/>
          </a:p>
        </p:txBody>
      </p:sp>
      <p:sp>
        <p:nvSpPr>
          <p:cNvPr id="5" name="Footer Placeholder 4">
            <a:extLst>
              <a:ext uri="{FF2B5EF4-FFF2-40B4-BE49-F238E27FC236}">
                <a16:creationId xmlns:a16="http://schemas.microsoft.com/office/drawing/2014/main" id="{CCFDD9A4-4AF4-4557-9983-FA5173DFA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10161-D23A-42D6-AC8B-D398BE59BD4B}"/>
              </a:ext>
            </a:extLst>
          </p:cNvPr>
          <p:cNvSpPr>
            <a:spLocks noGrp="1"/>
          </p:cNvSpPr>
          <p:nvPr>
            <p:ph type="sldNum" sz="quarter" idx="12"/>
          </p:nvPr>
        </p:nvSpPr>
        <p:spPr/>
        <p:txBody>
          <a:bodyPr/>
          <a:lstStyle/>
          <a:p>
            <a:fld id="{5C170BBB-FB12-4C65-A212-E85770EA9E7E}" type="slidenum">
              <a:rPr lang="en-US" smtClean="0"/>
              <a:t>‹#›</a:t>
            </a:fld>
            <a:endParaRPr lang="en-US"/>
          </a:p>
        </p:txBody>
      </p:sp>
    </p:spTree>
    <p:extLst>
      <p:ext uri="{BB962C8B-B14F-4D97-AF65-F5344CB8AC3E}">
        <p14:creationId xmlns:p14="http://schemas.microsoft.com/office/powerpoint/2010/main" val="800190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B1F251-2B54-4FA7-B86B-7C5B99765F1D}" type="datetimeFigureOut">
              <a:rPr lang="en-US" smtClean="0"/>
              <a:t>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B8340-E5A4-4D91-BABA-FAE7909780E8}" type="slidenum">
              <a:rPr lang="en-US" smtClean="0"/>
              <a:t>‹#›</a:t>
            </a:fld>
            <a:endParaRPr lang="en-US"/>
          </a:p>
        </p:txBody>
      </p:sp>
    </p:spTree>
    <p:extLst>
      <p:ext uri="{BB962C8B-B14F-4D97-AF65-F5344CB8AC3E}">
        <p14:creationId xmlns:p14="http://schemas.microsoft.com/office/powerpoint/2010/main" val="3562793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B1F251-2B54-4FA7-B86B-7C5B99765F1D}"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B8340-E5A4-4D91-BABA-FAE7909780E8}" type="slidenum">
              <a:rPr lang="en-US" smtClean="0"/>
              <a:t>‹#›</a:t>
            </a:fld>
            <a:endParaRPr lang="en-US"/>
          </a:p>
        </p:txBody>
      </p:sp>
    </p:spTree>
    <p:extLst>
      <p:ext uri="{BB962C8B-B14F-4D97-AF65-F5344CB8AC3E}">
        <p14:creationId xmlns:p14="http://schemas.microsoft.com/office/powerpoint/2010/main" val="157942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B1F251-2B54-4FA7-B86B-7C5B99765F1D}" type="datetimeFigureOut">
              <a:rPr lang="en-US" smtClean="0"/>
              <a:t>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B8340-E5A4-4D91-BABA-FAE7909780E8}" type="slidenum">
              <a:rPr lang="en-US" smtClean="0"/>
              <a:t>‹#›</a:t>
            </a:fld>
            <a:endParaRPr lang="en-US"/>
          </a:p>
        </p:txBody>
      </p:sp>
    </p:spTree>
    <p:extLst>
      <p:ext uri="{BB962C8B-B14F-4D97-AF65-F5344CB8AC3E}">
        <p14:creationId xmlns:p14="http://schemas.microsoft.com/office/powerpoint/2010/main" val="210576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0B1F251-2B54-4FA7-B86B-7C5B99765F1D}" type="datetimeFigureOut">
              <a:rPr lang="en-US" smtClean="0"/>
              <a:t>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B8340-E5A4-4D91-BABA-FAE7909780E8}" type="slidenum">
              <a:rPr lang="en-US" smtClean="0"/>
              <a:t>‹#›</a:t>
            </a:fld>
            <a:endParaRPr lang="en-US"/>
          </a:p>
        </p:txBody>
      </p:sp>
    </p:spTree>
    <p:extLst>
      <p:ext uri="{BB962C8B-B14F-4D97-AF65-F5344CB8AC3E}">
        <p14:creationId xmlns:p14="http://schemas.microsoft.com/office/powerpoint/2010/main" val="1403562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B1F251-2B54-4FA7-B86B-7C5B99765F1D}" type="datetimeFigureOut">
              <a:rPr lang="en-US" smtClean="0"/>
              <a:t>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B8340-E5A4-4D91-BABA-FAE7909780E8}" type="slidenum">
              <a:rPr lang="en-US" smtClean="0"/>
              <a:t>‹#›</a:t>
            </a:fld>
            <a:endParaRPr lang="en-US"/>
          </a:p>
        </p:txBody>
      </p:sp>
    </p:spTree>
    <p:extLst>
      <p:ext uri="{BB962C8B-B14F-4D97-AF65-F5344CB8AC3E}">
        <p14:creationId xmlns:p14="http://schemas.microsoft.com/office/powerpoint/2010/main" val="322766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B1F251-2B54-4FA7-B86B-7C5B99765F1D}"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B8340-E5A4-4D91-BABA-FAE7909780E8}" type="slidenum">
              <a:rPr lang="en-US" smtClean="0"/>
              <a:t>‹#›</a:t>
            </a:fld>
            <a:endParaRPr lang="en-US"/>
          </a:p>
        </p:txBody>
      </p:sp>
    </p:spTree>
    <p:extLst>
      <p:ext uri="{BB962C8B-B14F-4D97-AF65-F5344CB8AC3E}">
        <p14:creationId xmlns:p14="http://schemas.microsoft.com/office/powerpoint/2010/main" val="138183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B1F251-2B54-4FA7-B86B-7C5B99765F1D}" type="datetimeFigureOut">
              <a:rPr lang="en-US" smtClean="0"/>
              <a:t>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B8340-E5A4-4D91-BABA-FAE7909780E8}" type="slidenum">
              <a:rPr lang="en-US" smtClean="0"/>
              <a:t>‹#›</a:t>
            </a:fld>
            <a:endParaRPr lang="en-US"/>
          </a:p>
        </p:txBody>
      </p:sp>
    </p:spTree>
    <p:extLst>
      <p:ext uri="{BB962C8B-B14F-4D97-AF65-F5344CB8AC3E}">
        <p14:creationId xmlns:p14="http://schemas.microsoft.com/office/powerpoint/2010/main" val="201293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0B1F251-2B54-4FA7-B86B-7C5B99765F1D}" type="datetimeFigureOut">
              <a:rPr lang="en-US" smtClean="0"/>
              <a:t>2/9/2023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232B8340-E5A4-4D91-BABA-FAE7909780E8}" type="slidenum">
              <a:rPr lang="en-US" smtClean="0"/>
              <a:t>‹#›</a:t>
            </a:fld>
            <a:endParaRPr lang="en-US"/>
          </a:p>
        </p:txBody>
      </p:sp>
    </p:spTree>
    <p:extLst>
      <p:ext uri="{BB962C8B-B14F-4D97-AF65-F5344CB8AC3E}">
        <p14:creationId xmlns:p14="http://schemas.microsoft.com/office/powerpoint/2010/main" val="32001175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740EED-A794-48AA-9776-BE125CBAD5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B30980-4D98-4528-BAC5-3CA78B3F65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DF0C1A-5248-45FD-879D-AC1DA59C3B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BA83ED-285E-43CB-A36F-8ACF12F83AA5}" type="datetimeFigureOut">
              <a:rPr lang="en-US" smtClean="0"/>
              <a:t>2/9/2023</a:t>
            </a:fld>
            <a:endParaRPr lang="en-US"/>
          </a:p>
        </p:txBody>
      </p:sp>
      <p:sp>
        <p:nvSpPr>
          <p:cNvPr id="5" name="Footer Placeholder 4">
            <a:extLst>
              <a:ext uri="{FF2B5EF4-FFF2-40B4-BE49-F238E27FC236}">
                <a16:creationId xmlns:a16="http://schemas.microsoft.com/office/drawing/2014/main" id="{96A0576C-2B3B-4E36-9778-02133ED009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1DC052-2E61-4191-B566-0774FBA66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170BBB-FB12-4C65-A212-E85770EA9E7E}" type="slidenum">
              <a:rPr lang="en-US" smtClean="0"/>
              <a:t>‹#›</a:t>
            </a:fld>
            <a:endParaRPr lang="en-US"/>
          </a:p>
        </p:txBody>
      </p:sp>
    </p:spTree>
    <p:extLst>
      <p:ext uri="{BB962C8B-B14F-4D97-AF65-F5344CB8AC3E}">
        <p14:creationId xmlns:p14="http://schemas.microsoft.com/office/powerpoint/2010/main" val="244203849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4807B-C14C-404B-A10D-1658D36FA13A}"/>
              </a:ext>
            </a:extLst>
          </p:cNvPr>
          <p:cNvSpPr>
            <a:spLocks noGrp="1"/>
          </p:cNvSpPr>
          <p:nvPr>
            <p:ph type="ctrTitle"/>
          </p:nvPr>
        </p:nvSpPr>
        <p:spPr/>
        <p:txBody>
          <a:bodyPr/>
          <a:lstStyle/>
          <a:p>
            <a:pPr algn="l"/>
            <a:r>
              <a:rPr lang="en-US">
                <a:solidFill>
                  <a:schemeClr val="accent1">
                    <a:lumMod val="50000"/>
                  </a:schemeClr>
                </a:solidFill>
              </a:rPr>
              <a:t>Welcome to the Rottweiler Education Seminar</a:t>
            </a:r>
          </a:p>
        </p:txBody>
      </p:sp>
      <p:sp>
        <p:nvSpPr>
          <p:cNvPr id="3" name="Subtitle 2">
            <a:extLst>
              <a:ext uri="{FF2B5EF4-FFF2-40B4-BE49-F238E27FC236}">
                <a16:creationId xmlns:a16="http://schemas.microsoft.com/office/drawing/2014/main" id="{3CAE6743-901A-474C-9D90-6333DD79F894}"/>
              </a:ext>
            </a:extLst>
          </p:cNvPr>
          <p:cNvSpPr>
            <a:spLocks noGrp="1"/>
          </p:cNvSpPr>
          <p:nvPr>
            <p:ph type="subTitle" idx="1"/>
          </p:nvPr>
        </p:nvSpPr>
        <p:spPr>
          <a:xfrm>
            <a:off x="3309362" y="4600236"/>
            <a:ext cx="7766936" cy="1096899"/>
          </a:xfrm>
        </p:spPr>
        <p:txBody>
          <a:bodyPr/>
          <a:lstStyle/>
          <a:p>
            <a:pPr algn="ctr"/>
            <a:r>
              <a:rPr lang="en-US" dirty="0">
                <a:solidFill>
                  <a:schemeClr val="accent1">
                    <a:lumMod val="75000"/>
                  </a:schemeClr>
                </a:solidFill>
              </a:rPr>
              <a:t>“A Study of Rottweiler Movement”</a:t>
            </a:r>
          </a:p>
        </p:txBody>
      </p:sp>
      <p:sp>
        <p:nvSpPr>
          <p:cNvPr id="4" name="TextBox 3">
            <a:extLst>
              <a:ext uri="{FF2B5EF4-FFF2-40B4-BE49-F238E27FC236}">
                <a16:creationId xmlns:a16="http://schemas.microsoft.com/office/drawing/2014/main" id="{C138FD52-AEB8-FBCE-1C8B-D33D79FCABB3}"/>
              </a:ext>
            </a:extLst>
          </p:cNvPr>
          <p:cNvSpPr txBox="1"/>
          <p:nvPr/>
        </p:nvSpPr>
        <p:spPr>
          <a:xfrm>
            <a:off x="11520021" y="6211669"/>
            <a:ext cx="671979" cy="646331"/>
          </a:xfrm>
          <a:prstGeom prst="rect">
            <a:avLst/>
          </a:prstGeom>
          <a:noFill/>
        </p:spPr>
        <p:txBody>
          <a:bodyPr wrap="none" rtlCol="0">
            <a:spAutoFit/>
          </a:bodyPr>
          <a:lstStyle/>
          <a:p>
            <a:r>
              <a:rPr lang="en-US" dirty="0"/>
              <a:t>EPS</a:t>
            </a:r>
          </a:p>
          <a:p>
            <a:r>
              <a:rPr lang="en-US" dirty="0"/>
              <a:t>2022</a:t>
            </a:r>
          </a:p>
        </p:txBody>
      </p:sp>
    </p:spTree>
    <p:extLst>
      <p:ext uri="{BB962C8B-B14F-4D97-AF65-F5344CB8AC3E}">
        <p14:creationId xmlns:p14="http://schemas.microsoft.com/office/powerpoint/2010/main" val="620520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9E99369-4BDD-4FA9-A28D-8C4217DA0F28}"/>
              </a:ext>
            </a:extLst>
          </p:cNvPr>
          <p:cNvSpPr/>
          <p:nvPr/>
        </p:nvSpPr>
        <p:spPr>
          <a:xfrm>
            <a:off x="1166190" y="1161439"/>
            <a:ext cx="8481391" cy="5101523"/>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4D77D5D-9396-4DAF-A516-650294730155}"/>
              </a:ext>
            </a:extLst>
          </p:cNvPr>
          <p:cNvSpPr/>
          <p:nvPr/>
        </p:nvSpPr>
        <p:spPr>
          <a:xfrm>
            <a:off x="1166190" y="289212"/>
            <a:ext cx="8481390" cy="914400"/>
          </a:xfrm>
          <a:prstGeom prst="rect">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45E41C-6808-4612-8E11-9C10E64237C6}"/>
              </a:ext>
            </a:extLst>
          </p:cNvPr>
          <p:cNvSpPr>
            <a:spLocks noGrp="1"/>
          </p:cNvSpPr>
          <p:nvPr>
            <p:ph type="title"/>
          </p:nvPr>
        </p:nvSpPr>
        <p:spPr>
          <a:xfrm>
            <a:off x="546534" y="308546"/>
            <a:ext cx="8596668" cy="1320800"/>
          </a:xfrm>
        </p:spPr>
        <p:txBody>
          <a:bodyPr/>
          <a:lstStyle/>
          <a:p>
            <a:pPr algn="ctr"/>
            <a:r>
              <a:rPr lang="en-US">
                <a:solidFill>
                  <a:schemeClr val="tx1"/>
                </a:solidFill>
              </a:rPr>
              <a:t>Center of Gravity</a:t>
            </a:r>
          </a:p>
        </p:txBody>
      </p:sp>
      <p:sp>
        <p:nvSpPr>
          <p:cNvPr id="5" name="TextBox 4">
            <a:extLst>
              <a:ext uri="{FF2B5EF4-FFF2-40B4-BE49-F238E27FC236}">
                <a16:creationId xmlns:a16="http://schemas.microsoft.com/office/drawing/2014/main" id="{05CDCD84-ACD1-45EB-9502-E0D3D0B6FF39}"/>
              </a:ext>
            </a:extLst>
          </p:cNvPr>
          <p:cNvSpPr txBox="1"/>
          <p:nvPr/>
        </p:nvSpPr>
        <p:spPr>
          <a:xfrm>
            <a:off x="1976084" y="2764713"/>
            <a:ext cx="6426679" cy="3139321"/>
          </a:xfrm>
          <a:prstGeom prst="rect">
            <a:avLst/>
          </a:prstGeom>
          <a:noFill/>
        </p:spPr>
        <p:txBody>
          <a:bodyPr wrap="square" rtlCol="0">
            <a:spAutoFit/>
          </a:bodyPr>
          <a:lstStyle/>
          <a:p>
            <a:r>
              <a:rPr lang="en-US" dirty="0"/>
              <a:t>In the moving dog, the center of gravity changes always.</a:t>
            </a:r>
          </a:p>
          <a:p>
            <a:endParaRPr lang="en-US" dirty="0"/>
          </a:p>
          <a:p>
            <a:r>
              <a:rPr lang="en-US" dirty="0"/>
              <a:t>Raising and lowering the head, thrusting it forward or backward, changes the forces and weights involved.</a:t>
            </a:r>
          </a:p>
          <a:p>
            <a:endParaRPr lang="en-US" dirty="0"/>
          </a:p>
          <a:p>
            <a:r>
              <a:rPr lang="en-US" dirty="0"/>
              <a:t>The moving limbs, close to or far from the center of gravity, change its location.</a:t>
            </a:r>
          </a:p>
          <a:p>
            <a:endParaRPr lang="en-US" dirty="0"/>
          </a:p>
          <a:p>
            <a:r>
              <a:rPr lang="en-US" dirty="0"/>
              <a:t>Greater speed invariably requires larger movements of the center of gravity, lifting it repeatedly at the cost of greater energy expenditure in getting somewhere faster.</a:t>
            </a:r>
          </a:p>
        </p:txBody>
      </p:sp>
      <p:pic>
        <p:nvPicPr>
          <p:cNvPr id="11" name="Picture 10" descr="A picture containing dog, mammal&#10;&#10;Description automatically generated">
            <a:extLst>
              <a:ext uri="{FF2B5EF4-FFF2-40B4-BE49-F238E27FC236}">
                <a16:creationId xmlns:a16="http://schemas.microsoft.com/office/drawing/2014/main" id="{77FF22A3-3A40-1F98-5D8F-81920A18373D}"/>
              </a:ext>
            </a:extLst>
          </p:cNvPr>
          <p:cNvPicPr>
            <a:picLocks noChangeAspect="1"/>
          </p:cNvPicPr>
          <p:nvPr/>
        </p:nvPicPr>
        <p:blipFill rotWithShape="1">
          <a:blip r:embed="rId2">
            <a:extLst>
              <a:ext uri="{28A0092B-C50C-407E-A947-70E740481C1C}">
                <a14:useLocalDpi xmlns:a14="http://schemas.microsoft.com/office/drawing/2010/main" val="0"/>
              </a:ext>
            </a:extLst>
          </a:blip>
          <a:srcRect l="22533" t="27104" b="12243"/>
          <a:stretch/>
        </p:blipFill>
        <p:spPr>
          <a:xfrm>
            <a:off x="6801650" y="1161439"/>
            <a:ext cx="2845930" cy="1664208"/>
          </a:xfrm>
          <a:prstGeom prst="rect">
            <a:avLst/>
          </a:prstGeom>
        </p:spPr>
      </p:pic>
    </p:spTree>
    <p:extLst>
      <p:ext uri="{BB962C8B-B14F-4D97-AF65-F5344CB8AC3E}">
        <p14:creationId xmlns:p14="http://schemas.microsoft.com/office/powerpoint/2010/main" val="3719041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E669D980-6F7F-4330-8A98-DC258062D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2013" y="668132"/>
            <a:ext cx="6277226" cy="4912246"/>
          </a:xfrm>
          <a:prstGeom prst="rect">
            <a:avLst/>
          </a:prstGeom>
        </p:spPr>
      </p:pic>
    </p:spTree>
    <p:extLst>
      <p:ext uri="{BB962C8B-B14F-4D97-AF65-F5344CB8AC3E}">
        <p14:creationId xmlns:p14="http://schemas.microsoft.com/office/powerpoint/2010/main" val="3621055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3AEEB7-5725-4762-839E-34A5EA16259C}"/>
              </a:ext>
            </a:extLst>
          </p:cNvPr>
          <p:cNvSpPr/>
          <p:nvPr/>
        </p:nvSpPr>
        <p:spPr>
          <a:xfrm>
            <a:off x="677334" y="1486602"/>
            <a:ext cx="9422295" cy="4025273"/>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3149DF-0EDE-4A87-B2D5-F30C9E5DD858}"/>
              </a:ext>
            </a:extLst>
          </p:cNvPr>
          <p:cNvSpPr/>
          <p:nvPr/>
        </p:nvSpPr>
        <p:spPr>
          <a:xfrm>
            <a:off x="677334" y="626240"/>
            <a:ext cx="9422294" cy="9144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CEF2D-8BEB-4473-BC1B-BE7F5387300F}"/>
              </a:ext>
            </a:extLst>
          </p:cNvPr>
          <p:cNvSpPr>
            <a:spLocks noGrp="1"/>
          </p:cNvSpPr>
          <p:nvPr>
            <p:ph type="title"/>
          </p:nvPr>
        </p:nvSpPr>
        <p:spPr/>
        <p:txBody>
          <a:bodyPr/>
          <a:lstStyle/>
          <a:p>
            <a:pPr algn="ctr"/>
            <a:r>
              <a:rPr lang="en-US">
                <a:solidFill>
                  <a:schemeClr val="tx1"/>
                </a:solidFill>
              </a:rPr>
              <a:t>Coming and Going</a:t>
            </a:r>
          </a:p>
        </p:txBody>
      </p:sp>
      <p:sp>
        <p:nvSpPr>
          <p:cNvPr id="3" name="TextBox 2">
            <a:extLst>
              <a:ext uri="{FF2B5EF4-FFF2-40B4-BE49-F238E27FC236}">
                <a16:creationId xmlns:a16="http://schemas.microsoft.com/office/drawing/2014/main" id="{62498B9B-E009-4337-904C-5B58CA400987}"/>
              </a:ext>
            </a:extLst>
          </p:cNvPr>
          <p:cNvSpPr txBox="1"/>
          <p:nvPr/>
        </p:nvSpPr>
        <p:spPr>
          <a:xfrm>
            <a:off x="1048876" y="2095096"/>
            <a:ext cx="8225126" cy="203132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dirty="0"/>
              <a:t>The dog should be observed both “coming” and “going” (moving directly toward and away from an observer) as part of the observation gait.</a:t>
            </a:r>
          </a:p>
          <a:p>
            <a:endParaRPr lang="en-US" dirty="0"/>
          </a:p>
          <a:p>
            <a:pPr marL="285750" indent="-285750">
              <a:buFont typeface="Arial" panose="020B0604020202020204" pitchFamily="34" charset="0"/>
              <a:buChar char="•"/>
            </a:pPr>
            <a:r>
              <a:rPr lang="en-US" dirty="0"/>
              <a:t>Ideally, the limbs seen from the front and the rear should appear to the unaided eye to move in straight planes from the shoulder or hip joints, forward and backward, with the front and rear legs equal distant, so that the rear legs can scarcely be seen from the front, and vice versa.</a:t>
            </a:r>
          </a:p>
        </p:txBody>
      </p:sp>
    </p:spTree>
    <p:extLst>
      <p:ext uri="{BB962C8B-B14F-4D97-AF65-F5344CB8AC3E}">
        <p14:creationId xmlns:p14="http://schemas.microsoft.com/office/powerpoint/2010/main" val="14953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E8B201D-78E3-4390-A462-DB4BBA29978A}"/>
              </a:ext>
            </a:extLst>
          </p:cNvPr>
          <p:cNvSpPr/>
          <p:nvPr/>
        </p:nvSpPr>
        <p:spPr>
          <a:xfrm>
            <a:off x="1373601" y="1471976"/>
            <a:ext cx="8397627" cy="304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5D0DF2F-15B3-460F-9F2E-CCE94590B31A}"/>
              </a:ext>
            </a:extLst>
          </p:cNvPr>
          <p:cNvSpPr/>
          <p:nvPr/>
        </p:nvSpPr>
        <p:spPr>
          <a:xfrm>
            <a:off x="1373601" y="911594"/>
            <a:ext cx="8397628" cy="914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3F3289-9347-488C-A563-AD6DD7B8428A}"/>
              </a:ext>
            </a:extLst>
          </p:cNvPr>
          <p:cNvSpPr>
            <a:spLocks noGrp="1"/>
          </p:cNvSpPr>
          <p:nvPr>
            <p:ph type="title"/>
          </p:nvPr>
        </p:nvSpPr>
        <p:spPr>
          <a:xfrm>
            <a:off x="1476057" y="1086998"/>
            <a:ext cx="8596668" cy="1320800"/>
          </a:xfrm>
        </p:spPr>
        <p:txBody>
          <a:bodyPr/>
          <a:lstStyle/>
          <a:p>
            <a:pPr algn="ctr"/>
            <a:r>
              <a:rPr lang="en-US">
                <a:solidFill>
                  <a:schemeClr val="tx1"/>
                </a:solidFill>
              </a:rPr>
              <a:t>Coming</a:t>
            </a:r>
          </a:p>
        </p:txBody>
      </p:sp>
      <p:sp>
        <p:nvSpPr>
          <p:cNvPr id="3" name="TextBox 2">
            <a:extLst>
              <a:ext uri="{FF2B5EF4-FFF2-40B4-BE49-F238E27FC236}">
                <a16:creationId xmlns:a16="http://schemas.microsoft.com/office/drawing/2014/main" id="{713CC5F3-22EE-41A3-A56E-2A1B9B2DA7B8}"/>
              </a:ext>
            </a:extLst>
          </p:cNvPr>
          <p:cNvSpPr txBox="1"/>
          <p:nvPr/>
        </p:nvSpPr>
        <p:spPr>
          <a:xfrm>
            <a:off x="1479838" y="1869356"/>
            <a:ext cx="8276885" cy="2308324"/>
          </a:xfrm>
          <a:prstGeom prst="rect">
            <a:avLst/>
          </a:prstGeom>
          <a:noFill/>
        </p:spPr>
        <p:txBody>
          <a:bodyPr wrap="square" rtlCol="0">
            <a:spAutoFit/>
          </a:bodyPr>
          <a:lstStyle/>
          <a:p>
            <a:r>
              <a:rPr lang="en-US" dirty="0"/>
              <a:t>As movement commences and for the first couple of steps, the feet travel straight forward almost the same distance apart at the feet and at the elbow.</a:t>
            </a:r>
          </a:p>
          <a:p>
            <a:endParaRPr lang="en-US" dirty="0"/>
          </a:p>
          <a:p>
            <a:r>
              <a:rPr lang="en-US" dirty="0"/>
              <a:t>Then as speed increases the feet gradually converge.</a:t>
            </a:r>
          </a:p>
          <a:p>
            <a:endParaRPr lang="en-US" dirty="0"/>
          </a:p>
          <a:p>
            <a:r>
              <a:rPr lang="en-US" dirty="0"/>
              <a:t>As speed in increased the straight column of bones from elbow to foot converges toward the center line under body and the legs are brought straight forward.</a:t>
            </a:r>
          </a:p>
        </p:txBody>
      </p:sp>
    </p:spTree>
    <p:extLst>
      <p:ext uri="{BB962C8B-B14F-4D97-AF65-F5344CB8AC3E}">
        <p14:creationId xmlns:p14="http://schemas.microsoft.com/office/powerpoint/2010/main" val="27165837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og wearing a hat&#10;&#10;Description automatically generated with medium confidence">
            <a:extLst>
              <a:ext uri="{FF2B5EF4-FFF2-40B4-BE49-F238E27FC236}">
                <a16:creationId xmlns:a16="http://schemas.microsoft.com/office/drawing/2014/main" id="{6EA554AC-17C0-ECB0-5CB2-208DC92B5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9068" y="1388953"/>
            <a:ext cx="3594708" cy="4801151"/>
          </a:xfrm>
          <a:prstGeom prst="rect">
            <a:avLst/>
          </a:prstGeom>
          <a:ln w="76200">
            <a:solidFill>
              <a:schemeClr val="accent2"/>
            </a:solidFill>
          </a:ln>
        </p:spPr>
      </p:pic>
      <p:pic>
        <p:nvPicPr>
          <p:cNvPr id="4" name="Picture 3" descr="A picture containing grass, outdoor, dog, mammal&#10;&#10;Description automatically generated">
            <a:extLst>
              <a:ext uri="{FF2B5EF4-FFF2-40B4-BE49-F238E27FC236}">
                <a16:creationId xmlns:a16="http://schemas.microsoft.com/office/drawing/2014/main" id="{E6D7279E-45E8-31C7-318D-D7B34431B563}"/>
              </a:ext>
            </a:extLst>
          </p:cNvPr>
          <p:cNvPicPr>
            <a:picLocks noChangeAspect="1"/>
          </p:cNvPicPr>
          <p:nvPr/>
        </p:nvPicPr>
        <p:blipFill rotWithShape="1">
          <a:blip r:embed="rId3">
            <a:extLst>
              <a:ext uri="{28A0092B-C50C-407E-A947-70E740481C1C}">
                <a14:useLocalDpi xmlns:a14="http://schemas.microsoft.com/office/drawing/2010/main" val="0"/>
              </a:ext>
            </a:extLst>
          </a:blip>
          <a:srcRect l="-152" t="19196" r="2334" b="24658"/>
          <a:stretch/>
        </p:blipFill>
        <p:spPr>
          <a:xfrm>
            <a:off x="1080361" y="1362486"/>
            <a:ext cx="3780245" cy="4854087"/>
          </a:xfrm>
          <a:prstGeom prst="rect">
            <a:avLst/>
          </a:prstGeom>
          <a:ln w="76200">
            <a:solidFill>
              <a:schemeClr val="accent2"/>
            </a:solidFill>
          </a:ln>
        </p:spPr>
      </p:pic>
      <p:sp>
        <p:nvSpPr>
          <p:cNvPr id="10" name="Rectangle 9">
            <a:extLst>
              <a:ext uri="{FF2B5EF4-FFF2-40B4-BE49-F238E27FC236}">
                <a16:creationId xmlns:a16="http://schemas.microsoft.com/office/drawing/2014/main" id="{53467CBE-D4FF-418D-9D7F-AB1B97F8EE8A}"/>
              </a:ext>
            </a:extLst>
          </p:cNvPr>
          <p:cNvSpPr/>
          <p:nvPr/>
        </p:nvSpPr>
        <p:spPr>
          <a:xfrm>
            <a:off x="1015999" y="211069"/>
            <a:ext cx="10095639" cy="13208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9B25ED-A739-4386-8CBA-1C365FEBF5AA}"/>
              </a:ext>
            </a:extLst>
          </p:cNvPr>
          <p:cNvSpPr>
            <a:spLocks noGrp="1"/>
          </p:cNvSpPr>
          <p:nvPr>
            <p:ph type="title"/>
          </p:nvPr>
        </p:nvSpPr>
        <p:spPr>
          <a:xfrm>
            <a:off x="1194168" y="211069"/>
            <a:ext cx="6106732" cy="1320800"/>
          </a:xfrm>
        </p:spPr>
        <p:txBody>
          <a:bodyPr/>
          <a:lstStyle/>
          <a:p>
            <a:pPr algn="ctr"/>
            <a:r>
              <a:rPr lang="en-US">
                <a:solidFill>
                  <a:schemeClr val="tx1"/>
                </a:solidFill>
              </a:rPr>
              <a:t>Coming</a:t>
            </a:r>
          </a:p>
        </p:txBody>
      </p:sp>
      <p:pic>
        <p:nvPicPr>
          <p:cNvPr id="9" name="Picture 8" descr="A picture containing dog, mammal, wooden, black&#10;&#10;Description automatically generated">
            <a:extLst>
              <a:ext uri="{FF2B5EF4-FFF2-40B4-BE49-F238E27FC236}">
                <a16:creationId xmlns:a16="http://schemas.microsoft.com/office/drawing/2014/main" id="{21721C54-2B8D-430E-9799-A7C29C8227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2986" y="1276686"/>
            <a:ext cx="2741727" cy="5025688"/>
          </a:xfrm>
          <a:prstGeom prst="rect">
            <a:avLst/>
          </a:prstGeom>
        </p:spPr>
      </p:pic>
      <p:sp>
        <p:nvSpPr>
          <p:cNvPr id="11" name="TextBox 10">
            <a:extLst>
              <a:ext uri="{FF2B5EF4-FFF2-40B4-BE49-F238E27FC236}">
                <a16:creationId xmlns:a16="http://schemas.microsoft.com/office/drawing/2014/main" id="{B0C750BB-3587-46B4-8F93-B9CFF0723DAF}"/>
              </a:ext>
            </a:extLst>
          </p:cNvPr>
          <p:cNvSpPr txBox="1"/>
          <p:nvPr/>
        </p:nvSpPr>
        <p:spPr>
          <a:xfrm>
            <a:off x="2970483" y="871469"/>
            <a:ext cx="6012919" cy="646331"/>
          </a:xfrm>
          <a:prstGeom prst="rect">
            <a:avLst/>
          </a:prstGeom>
          <a:solidFill>
            <a:schemeClr val="accent1"/>
          </a:solidFill>
          <a:ln>
            <a:solidFill>
              <a:schemeClr val="accent1"/>
            </a:solidFill>
          </a:ln>
        </p:spPr>
        <p:txBody>
          <a:bodyPr wrap="square" lIns="91440" tIns="45720" rIns="91440" bIns="45720" rtlCol="0" anchor="t">
            <a:spAutoFit/>
          </a:bodyPr>
          <a:lstStyle/>
          <a:p>
            <a:r>
              <a:rPr kumimoji="0" lang="en-US" sz="1800" b="0" i="0" u="none" strike="noStrike" kern="1200" cap="none" spc="0" normalizeH="0" baseline="0" noProof="0" dirty="0">
                <a:ln>
                  <a:noFill/>
                </a:ln>
                <a:solidFill>
                  <a:schemeClr val="tx2"/>
                </a:solidFill>
                <a:effectLst/>
                <a:uLnTx/>
                <a:uFillTx/>
                <a:latin typeface="Trebuchet MS" panose="020B0603020202020204"/>
                <a:ea typeface="+mn-ea"/>
                <a:cs typeface="+mn-cs"/>
              </a:rPr>
              <a:t>When the dog is coming or going you should</a:t>
            </a:r>
          </a:p>
          <a:p>
            <a:r>
              <a:rPr lang="en-US" dirty="0">
                <a:solidFill>
                  <a:schemeClr val="tx2"/>
                </a:solidFill>
                <a:latin typeface="Trebuchet MS" panose="020B0603020202020204"/>
              </a:rPr>
              <a:t> </a:t>
            </a:r>
            <a:r>
              <a:rPr kumimoji="0" lang="en-US" sz="1800" b="0" i="0" u="none" strike="noStrike" kern="1200" cap="none" spc="0" normalizeH="0" baseline="0" noProof="0" dirty="0">
                <a:ln>
                  <a:noFill/>
                </a:ln>
                <a:solidFill>
                  <a:schemeClr val="tx2"/>
                </a:solidFill>
                <a:effectLst/>
                <a:uLnTx/>
                <a:uFillTx/>
                <a:latin typeface="Trebuchet MS" panose="020B0603020202020204"/>
                <a:ea typeface="+mn-ea"/>
                <a:cs typeface="+mn-cs"/>
              </a:rPr>
              <a:t>only see one set of legs</a:t>
            </a:r>
            <a:r>
              <a:rPr lang="en-US" dirty="0">
                <a:solidFill>
                  <a:schemeClr val="tx2"/>
                </a:solidFill>
                <a:latin typeface="Trebuchet MS" panose="020B0603020202020204"/>
              </a:rPr>
              <a:t>.</a:t>
            </a:r>
            <a:endParaRPr lang="en-US" dirty="0">
              <a:solidFill>
                <a:schemeClr val="tx2"/>
              </a:solidFill>
            </a:endParaRPr>
          </a:p>
        </p:txBody>
      </p:sp>
    </p:spTree>
    <p:extLst>
      <p:ext uri="{BB962C8B-B14F-4D97-AF65-F5344CB8AC3E}">
        <p14:creationId xmlns:p14="http://schemas.microsoft.com/office/powerpoint/2010/main" val="420725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28A28D-5E87-4DFB-9504-633141699D26}"/>
              </a:ext>
            </a:extLst>
          </p:cNvPr>
          <p:cNvPicPr>
            <a:picLocks noChangeAspect="1"/>
          </p:cNvPicPr>
          <p:nvPr/>
        </p:nvPicPr>
        <p:blipFill>
          <a:blip r:embed="rId2"/>
          <a:stretch>
            <a:fillRect/>
          </a:stretch>
        </p:blipFill>
        <p:spPr>
          <a:xfrm>
            <a:off x="441529" y="65801"/>
            <a:ext cx="3834716" cy="5029636"/>
          </a:xfrm>
          <a:prstGeom prst="rect">
            <a:avLst/>
          </a:prstGeom>
          <a:ln w="76200">
            <a:solidFill>
              <a:schemeClr val="tx1"/>
            </a:solidFill>
          </a:ln>
        </p:spPr>
      </p:pic>
      <p:sp>
        <p:nvSpPr>
          <p:cNvPr id="3" name="Rectangle 2">
            <a:extLst>
              <a:ext uri="{FF2B5EF4-FFF2-40B4-BE49-F238E27FC236}">
                <a16:creationId xmlns:a16="http://schemas.microsoft.com/office/drawing/2014/main" id="{F3F3E385-DB40-4AD0-9218-96C71666A599}"/>
              </a:ext>
            </a:extLst>
          </p:cNvPr>
          <p:cNvSpPr/>
          <p:nvPr/>
        </p:nvSpPr>
        <p:spPr>
          <a:xfrm>
            <a:off x="3010432" y="2174998"/>
            <a:ext cx="8229600" cy="3419061"/>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9100118-71EB-4685-9566-2017125AB2FA}"/>
              </a:ext>
            </a:extLst>
          </p:cNvPr>
          <p:cNvSpPr txBox="1"/>
          <p:nvPr/>
        </p:nvSpPr>
        <p:spPr>
          <a:xfrm>
            <a:off x="3395431" y="2787113"/>
            <a:ext cx="8229600" cy="2308324"/>
          </a:xfrm>
          <a:prstGeom prst="rect">
            <a:avLst/>
          </a:prstGeom>
          <a:noFill/>
        </p:spPr>
        <p:txBody>
          <a:bodyPr wrap="square" rtlCol="0">
            <a:spAutoFit/>
          </a:bodyPr>
          <a:lstStyle/>
          <a:p>
            <a:r>
              <a:rPr lang="en-US" dirty="0"/>
              <a:t>When moving towards the viewer at a trot, the legs converge in a straight column </a:t>
            </a:r>
            <a:r>
              <a:rPr lang="en-US" b="1" u="sng" dirty="0"/>
              <a:t>towards the central point of gravity</a:t>
            </a:r>
            <a:r>
              <a:rPr lang="en-US" dirty="0"/>
              <a:t>.</a:t>
            </a:r>
          </a:p>
          <a:p>
            <a:endParaRPr lang="en-US" dirty="0"/>
          </a:p>
          <a:p>
            <a:r>
              <a:rPr lang="en-US" b="1" u="sng" dirty="0"/>
              <a:t>Imagine a V formed </a:t>
            </a:r>
            <a:r>
              <a:rPr lang="en-US" dirty="0"/>
              <a:t>from the shoulders to the foot pad.</a:t>
            </a:r>
          </a:p>
          <a:p>
            <a:endParaRPr lang="en-US" dirty="0"/>
          </a:p>
          <a:p>
            <a:r>
              <a:rPr lang="en-US" dirty="0"/>
              <a:t>Elbows should turn neither In nor out.</a:t>
            </a:r>
          </a:p>
          <a:p>
            <a:endParaRPr lang="en-US" dirty="0"/>
          </a:p>
          <a:p>
            <a:r>
              <a:rPr lang="en-US" dirty="0"/>
              <a:t>The pads should not flip to the side.</a:t>
            </a:r>
          </a:p>
        </p:txBody>
      </p:sp>
      <p:sp>
        <p:nvSpPr>
          <p:cNvPr id="4" name="L-Shape 3">
            <a:extLst>
              <a:ext uri="{FF2B5EF4-FFF2-40B4-BE49-F238E27FC236}">
                <a16:creationId xmlns:a16="http://schemas.microsoft.com/office/drawing/2014/main" id="{0E7D0ABA-2984-44A9-AC76-8171347A12F4}"/>
              </a:ext>
            </a:extLst>
          </p:cNvPr>
          <p:cNvSpPr/>
          <p:nvPr/>
        </p:nvSpPr>
        <p:spPr>
          <a:xfrm rot="18789316">
            <a:off x="2172991" y="2246097"/>
            <a:ext cx="590356" cy="603644"/>
          </a:xfrm>
          <a:prstGeom prst="corner">
            <a:avLst>
              <a:gd name="adj1" fmla="val 26628"/>
              <a:gd name="adj2" fmla="val 25324"/>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1046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1C3997-2FF2-4B79-B154-BDE4AD9A3F1F}"/>
              </a:ext>
            </a:extLst>
          </p:cNvPr>
          <p:cNvSpPr/>
          <p:nvPr/>
        </p:nvSpPr>
        <p:spPr>
          <a:xfrm>
            <a:off x="582572" y="1535502"/>
            <a:ext cx="8786192" cy="4096672"/>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4F525D-4268-42C2-8961-F8AF02982A4E}"/>
              </a:ext>
            </a:extLst>
          </p:cNvPr>
          <p:cNvSpPr>
            <a:spLocks noGrp="1"/>
          </p:cNvSpPr>
          <p:nvPr>
            <p:ph type="title"/>
          </p:nvPr>
        </p:nvSpPr>
        <p:spPr>
          <a:xfrm>
            <a:off x="582572" y="609600"/>
            <a:ext cx="8786192" cy="925902"/>
          </a:xfrm>
          <a:solidFill>
            <a:schemeClr val="accent2"/>
          </a:solidFill>
          <a:ln w="57150">
            <a:solidFill>
              <a:schemeClr val="tx1"/>
            </a:solidFill>
          </a:ln>
        </p:spPr>
        <p:txBody>
          <a:bodyPr/>
          <a:lstStyle/>
          <a:p>
            <a:pPr algn="ctr"/>
            <a:r>
              <a:rPr lang="en-US">
                <a:solidFill>
                  <a:schemeClr val="tx1"/>
                </a:solidFill>
              </a:rPr>
              <a:t>Rear Movement</a:t>
            </a:r>
          </a:p>
        </p:txBody>
      </p:sp>
      <p:sp>
        <p:nvSpPr>
          <p:cNvPr id="3" name="TextBox 2">
            <a:extLst>
              <a:ext uri="{FF2B5EF4-FFF2-40B4-BE49-F238E27FC236}">
                <a16:creationId xmlns:a16="http://schemas.microsoft.com/office/drawing/2014/main" id="{608E2F9B-C3F7-4361-93B1-A054F9FB2FF8}"/>
              </a:ext>
            </a:extLst>
          </p:cNvPr>
          <p:cNvSpPr txBox="1"/>
          <p:nvPr/>
        </p:nvSpPr>
        <p:spPr>
          <a:xfrm>
            <a:off x="821635" y="1535502"/>
            <a:ext cx="7832036" cy="3416320"/>
          </a:xfrm>
          <a:prstGeom prst="rect">
            <a:avLst/>
          </a:prstGeom>
          <a:noFill/>
        </p:spPr>
        <p:txBody>
          <a:bodyPr wrap="square" rtlCol="0">
            <a:spAutoFit/>
          </a:bodyPr>
          <a:lstStyle/>
          <a:p>
            <a:r>
              <a:rPr lang="en-US" dirty="0"/>
              <a:t>When moving away at a trot, the rear feet and legs of the dog should converge towards, the centerline of gravity.</a:t>
            </a:r>
          </a:p>
          <a:p>
            <a:endParaRPr lang="en-US" dirty="0"/>
          </a:p>
          <a:p>
            <a:r>
              <a:rPr lang="en-US" dirty="0"/>
              <a:t>Imagine a straight line drawn from the hip joint to food pad.</a:t>
            </a:r>
          </a:p>
          <a:p>
            <a:endParaRPr lang="en-US" dirty="0"/>
          </a:p>
          <a:p>
            <a:r>
              <a:rPr lang="en-US" dirty="0"/>
              <a:t>As the dog increases speed, these lines </a:t>
            </a:r>
            <a:r>
              <a:rPr lang="en-US" b="1" u="sng" dirty="0"/>
              <a:t>form a V shape with the widest points at the hips and narrowing towards the pads of the feet</a:t>
            </a:r>
            <a:r>
              <a:rPr lang="en-US" dirty="0"/>
              <a:t>.</a:t>
            </a:r>
          </a:p>
          <a:p>
            <a:endParaRPr lang="en-US" dirty="0"/>
          </a:p>
          <a:p>
            <a:r>
              <a:rPr lang="en-US" dirty="0"/>
              <a:t>Hocks should not swivel, bow outward (open hock) or turn inward (cow hocks).</a:t>
            </a:r>
          </a:p>
          <a:p>
            <a:endParaRPr lang="en-US" dirty="0"/>
          </a:p>
          <a:p>
            <a:r>
              <a:rPr lang="en-US" dirty="0"/>
              <a:t>When driving from the rear, </a:t>
            </a:r>
            <a:r>
              <a:rPr lang="en-US" b="1" u="sng" dirty="0"/>
              <a:t>you should see the pad of the rear foot</a:t>
            </a:r>
            <a:r>
              <a:rPr lang="en-US" dirty="0"/>
              <a:t>.</a:t>
            </a:r>
          </a:p>
        </p:txBody>
      </p:sp>
    </p:spTree>
    <p:extLst>
      <p:ext uri="{BB962C8B-B14F-4D97-AF65-F5344CB8AC3E}">
        <p14:creationId xmlns:p14="http://schemas.microsoft.com/office/powerpoint/2010/main" val="15773128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A0DC9F-1D88-4444-ADC0-42EB2F11CE83}"/>
              </a:ext>
            </a:extLst>
          </p:cNvPr>
          <p:cNvSpPr/>
          <p:nvPr/>
        </p:nvSpPr>
        <p:spPr>
          <a:xfrm>
            <a:off x="3268168" y="159175"/>
            <a:ext cx="3511827"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Timeline&#10;&#10;Description automatically generated">
            <a:extLst>
              <a:ext uri="{FF2B5EF4-FFF2-40B4-BE49-F238E27FC236}">
                <a16:creationId xmlns:a16="http://schemas.microsoft.com/office/drawing/2014/main" id="{3193DE6A-DBE1-420B-AC7A-D92C57FBDAC7}"/>
              </a:ext>
            </a:extLst>
          </p:cNvPr>
          <p:cNvPicPr>
            <a:picLocks noChangeAspect="1"/>
          </p:cNvPicPr>
          <p:nvPr/>
        </p:nvPicPr>
        <p:blipFill rotWithShape="1">
          <a:blip r:embed="rId2">
            <a:extLst>
              <a:ext uri="{28A0092B-C50C-407E-A947-70E740481C1C}">
                <a14:useLocalDpi xmlns:a14="http://schemas.microsoft.com/office/drawing/2010/main" val="0"/>
              </a:ext>
            </a:extLst>
          </a:blip>
          <a:srcRect l="46715" t="17082" r="33577" b="30156"/>
          <a:stretch/>
        </p:blipFill>
        <p:spPr>
          <a:xfrm>
            <a:off x="3511303" y="1073575"/>
            <a:ext cx="3104327" cy="5610785"/>
          </a:xfrm>
          <a:prstGeom prst="rect">
            <a:avLst/>
          </a:prstGeom>
        </p:spPr>
      </p:pic>
      <p:sp>
        <p:nvSpPr>
          <p:cNvPr id="2" name="Title 1">
            <a:extLst>
              <a:ext uri="{FF2B5EF4-FFF2-40B4-BE49-F238E27FC236}">
                <a16:creationId xmlns:a16="http://schemas.microsoft.com/office/drawing/2014/main" id="{32069E38-2F3A-41F3-A035-52B8A7E6AF48}"/>
              </a:ext>
            </a:extLst>
          </p:cNvPr>
          <p:cNvSpPr>
            <a:spLocks noGrp="1"/>
          </p:cNvSpPr>
          <p:nvPr>
            <p:ph type="title"/>
          </p:nvPr>
        </p:nvSpPr>
        <p:spPr>
          <a:xfrm>
            <a:off x="3268167" y="225436"/>
            <a:ext cx="3511827" cy="848139"/>
          </a:xfrm>
          <a:ln w="57150">
            <a:solidFill>
              <a:schemeClr val="tx1"/>
            </a:solidFill>
          </a:ln>
        </p:spPr>
        <p:txBody>
          <a:bodyPr/>
          <a:lstStyle/>
          <a:p>
            <a:pPr algn="ctr"/>
            <a:r>
              <a:rPr lang="en-US">
                <a:solidFill>
                  <a:schemeClr val="tx1"/>
                </a:solidFill>
              </a:rPr>
              <a:t>Rear Movement</a:t>
            </a:r>
          </a:p>
        </p:txBody>
      </p:sp>
      <p:sp>
        <p:nvSpPr>
          <p:cNvPr id="6" name="TextBox 5">
            <a:extLst>
              <a:ext uri="{FF2B5EF4-FFF2-40B4-BE49-F238E27FC236}">
                <a16:creationId xmlns:a16="http://schemas.microsoft.com/office/drawing/2014/main" id="{BFDE6016-D9C4-4EAD-8121-79AA4D1877C3}"/>
              </a:ext>
            </a:extLst>
          </p:cNvPr>
          <p:cNvSpPr txBox="1"/>
          <p:nvPr/>
        </p:nvSpPr>
        <p:spPr>
          <a:xfrm>
            <a:off x="5390275" y="5581935"/>
            <a:ext cx="1225355" cy="923330"/>
          </a:xfrm>
          <a:prstGeom prst="rect">
            <a:avLst/>
          </a:prstGeom>
          <a:noFill/>
        </p:spPr>
        <p:txBody>
          <a:bodyPr wrap="square" rtlCol="0">
            <a:spAutoFit/>
          </a:bodyPr>
          <a:lstStyle/>
          <a:p>
            <a:r>
              <a:rPr lang="en-US"/>
              <a:t>Able to see rear pads</a:t>
            </a:r>
          </a:p>
        </p:txBody>
      </p:sp>
    </p:spTree>
    <p:extLst>
      <p:ext uri="{BB962C8B-B14F-4D97-AF65-F5344CB8AC3E}">
        <p14:creationId xmlns:p14="http://schemas.microsoft.com/office/powerpoint/2010/main" val="416467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02DACC4-EDAE-4400-8A29-F584693DA62A}"/>
              </a:ext>
            </a:extLst>
          </p:cNvPr>
          <p:cNvSpPr/>
          <p:nvPr/>
        </p:nvSpPr>
        <p:spPr>
          <a:xfrm>
            <a:off x="677334" y="1930400"/>
            <a:ext cx="8596668" cy="3784837"/>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8DC33E-7096-4E59-91A3-FBD947A5BD7D}"/>
              </a:ext>
            </a:extLst>
          </p:cNvPr>
          <p:cNvSpPr>
            <a:spLocks noGrp="1"/>
          </p:cNvSpPr>
          <p:nvPr>
            <p:ph type="title"/>
          </p:nvPr>
        </p:nvSpPr>
        <p:spPr>
          <a:solidFill>
            <a:schemeClr val="accent2"/>
          </a:solidFill>
          <a:ln w="57150">
            <a:solidFill>
              <a:schemeClr val="tx1"/>
            </a:solidFill>
          </a:ln>
        </p:spPr>
        <p:txBody>
          <a:bodyPr/>
          <a:lstStyle/>
          <a:p>
            <a:pPr algn="ctr"/>
            <a:r>
              <a:rPr lang="en-US">
                <a:solidFill>
                  <a:schemeClr val="tx1"/>
                </a:solidFill>
              </a:rPr>
              <a:t>Coming and Going:  faulty movement</a:t>
            </a:r>
            <a:br>
              <a:rPr lang="en-US">
                <a:solidFill>
                  <a:schemeClr val="tx1"/>
                </a:solidFill>
              </a:rPr>
            </a:br>
            <a:endParaRPr lang="en-US">
              <a:solidFill>
                <a:schemeClr val="tx1"/>
              </a:solidFill>
            </a:endParaRPr>
          </a:p>
        </p:txBody>
      </p:sp>
      <p:sp>
        <p:nvSpPr>
          <p:cNvPr id="3" name="TextBox 2">
            <a:extLst>
              <a:ext uri="{FF2B5EF4-FFF2-40B4-BE49-F238E27FC236}">
                <a16:creationId xmlns:a16="http://schemas.microsoft.com/office/drawing/2014/main" id="{B722DAA7-2DE0-41B5-A8A7-C5EB1F5D072B}"/>
              </a:ext>
            </a:extLst>
          </p:cNvPr>
          <p:cNvSpPr txBox="1"/>
          <p:nvPr/>
        </p:nvSpPr>
        <p:spPr>
          <a:xfrm>
            <a:off x="6673441" y="2269401"/>
            <a:ext cx="3588588" cy="369332"/>
          </a:xfrm>
          <a:prstGeom prst="rect">
            <a:avLst/>
          </a:prstGeom>
          <a:noFill/>
        </p:spPr>
        <p:txBody>
          <a:bodyPr wrap="square" rtlCol="0">
            <a:spAutoFit/>
          </a:bodyPr>
          <a:lstStyle/>
          <a:p>
            <a:r>
              <a:rPr lang="en-US"/>
              <a:t>From the rear we see:</a:t>
            </a:r>
          </a:p>
        </p:txBody>
      </p:sp>
      <p:sp>
        <p:nvSpPr>
          <p:cNvPr id="4" name="TextBox 3">
            <a:extLst>
              <a:ext uri="{FF2B5EF4-FFF2-40B4-BE49-F238E27FC236}">
                <a16:creationId xmlns:a16="http://schemas.microsoft.com/office/drawing/2014/main" id="{F77623F0-ED32-44C7-ACAC-511588F5073E}"/>
              </a:ext>
            </a:extLst>
          </p:cNvPr>
          <p:cNvSpPr txBox="1"/>
          <p:nvPr/>
        </p:nvSpPr>
        <p:spPr>
          <a:xfrm>
            <a:off x="802257" y="2261735"/>
            <a:ext cx="3416060" cy="369332"/>
          </a:xfrm>
          <a:prstGeom prst="rect">
            <a:avLst/>
          </a:prstGeom>
          <a:noFill/>
        </p:spPr>
        <p:txBody>
          <a:bodyPr wrap="square" rtlCol="0">
            <a:spAutoFit/>
          </a:bodyPr>
          <a:lstStyle/>
          <a:p>
            <a:r>
              <a:rPr lang="en-US"/>
              <a:t>From the front we see:</a:t>
            </a:r>
          </a:p>
        </p:txBody>
      </p:sp>
      <p:sp>
        <p:nvSpPr>
          <p:cNvPr id="5" name="TextBox 4">
            <a:extLst>
              <a:ext uri="{FF2B5EF4-FFF2-40B4-BE49-F238E27FC236}">
                <a16:creationId xmlns:a16="http://schemas.microsoft.com/office/drawing/2014/main" id="{5EEE7732-1CCE-40E6-853C-98B8F5CAB26B}"/>
              </a:ext>
            </a:extLst>
          </p:cNvPr>
          <p:cNvSpPr txBox="1"/>
          <p:nvPr/>
        </p:nvSpPr>
        <p:spPr>
          <a:xfrm>
            <a:off x="802257" y="2880490"/>
            <a:ext cx="2441275" cy="2862322"/>
          </a:xfrm>
          <a:prstGeom prst="rect">
            <a:avLst/>
          </a:prstGeom>
          <a:noFill/>
        </p:spPr>
        <p:txBody>
          <a:bodyPr wrap="square" rtlCol="0">
            <a:spAutoFit/>
          </a:bodyPr>
          <a:lstStyle/>
          <a:p>
            <a:pPr marL="285750" indent="-285750">
              <a:buFont typeface="Arial" panose="020B0604020202020204" pitchFamily="34" charset="0"/>
              <a:buChar char="•"/>
            </a:pPr>
            <a:r>
              <a:rPr lang="en-US" dirty="0"/>
              <a:t>Crabbing</a:t>
            </a:r>
          </a:p>
          <a:p>
            <a:pPr marL="285750" indent="-285750">
              <a:buFont typeface="Arial" panose="020B0604020202020204" pitchFamily="34" charset="0"/>
              <a:buChar char="•"/>
            </a:pPr>
            <a:r>
              <a:rPr lang="en-US" dirty="0"/>
              <a:t>Winging</a:t>
            </a:r>
          </a:p>
          <a:p>
            <a:pPr marL="285750" indent="-285750">
              <a:buFont typeface="Arial" panose="020B0604020202020204" pitchFamily="34" charset="0"/>
              <a:buChar char="•"/>
            </a:pPr>
            <a:r>
              <a:rPr lang="en-US" dirty="0"/>
              <a:t>Paddling</a:t>
            </a:r>
          </a:p>
          <a:p>
            <a:pPr marL="285750" indent="-285750">
              <a:buFont typeface="Arial" panose="020B0604020202020204" pitchFamily="34" charset="0"/>
              <a:buChar char="•"/>
            </a:pPr>
            <a:r>
              <a:rPr lang="en-US" dirty="0"/>
              <a:t>Toeing in</a:t>
            </a:r>
          </a:p>
          <a:p>
            <a:pPr marL="285750" indent="-285750">
              <a:buFont typeface="Arial" panose="020B0604020202020204" pitchFamily="34" charset="0"/>
              <a:buChar char="•"/>
            </a:pPr>
            <a:r>
              <a:rPr lang="en-US" dirty="0"/>
              <a:t>Weaving-legs</a:t>
            </a:r>
          </a:p>
          <a:p>
            <a:pPr marL="285750" indent="-285750">
              <a:buFont typeface="Arial" panose="020B0604020202020204" pitchFamily="34" charset="0"/>
              <a:buChar char="•"/>
            </a:pPr>
            <a:r>
              <a:rPr lang="en-US" dirty="0"/>
              <a:t>Out-at-the-elbows</a:t>
            </a:r>
          </a:p>
          <a:p>
            <a:pPr marL="285750" indent="-285750">
              <a:buFont typeface="Arial" panose="020B0604020202020204" pitchFamily="34" charset="0"/>
              <a:buChar char="•"/>
            </a:pPr>
            <a:r>
              <a:rPr lang="en-US" dirty="0"/>
              <a:t>Tied-at-the-elbows</a:t>
            </a:r>
          </a:p>
          <a:p>
            <a:pPr marL="285750" indent="-285750">
              <a:buFont typeface="Arial" panose="020B0604020202020204" pitchFamily="34" charset="0"/>
              <a:buChar char="•"/>
            </a:pPr>
            <a:r>
              <a:rPr lang="en-US" dirty="0"/>
              <a:t>Running-wide</a:t>
            </a:r>
          </a:p>
          <a:p>
            <a:pPr marL="285750" indent="-285750">
              <a:buFont typeface="Arial" panose="020B0604020202020204" pitchFamily="34" charset="0"/>
              <a:buChar char="•"/>
            </a:pPr>
            <a:r>
              <a:rPr lang="en-US" dirty="0"/>
              <a:t>Flipping</a:t>
            </a:r>
          </a:p>
          <a:p>
            <a:pPr marL="285750" indent="-285750">
              <a:buFont typeface="Arial" panose="020B0604020202020204" pitchFamily="34" charset="0"/>
              <a:buChar char="•"/>
            </a:pPr>
            <a:endParaRPr lang="en-US" dirty="0"/>
          </a:p>
        </p:txBody>
      </p:sp>
      <p:sp>
        <p:nvSpPr>
          <p:cNvPr id="6" name="TextBox 5">
            <a:extLst>
              <a:ext uri="{FF2B5EF4-FFF2-40B4-BE49-F238E27FC236}">
                <a16:creationId xmlns:a16="http://schemas.microsoft.com/office/drawing/2014/main" id="{09DCA921-2599-48D2-883F-B8AE7486FD98}"/>
              </a:ext>
            </a:extLst>
          </p:cNvPr>
          <p:cNvSpPr txBox="1"/>
          <p:nvPr/>
        </p:nvSpPr>
        <p:spPr>
          <a:xfrm>
            <a:off x="6673441" y="2911763"/>
            <a:ext cx="3743864" cy="2308324"/>
          </a:xfrm>
          <a:prstGeom prst="rect">
            <a:avLst/>
          </a:prstGeom>
          <a:noFill/>
        </p:spPr>
        <p:txBody>
          <a:bodyPr wrap="square" rtlCol="0">
            <a:spAutoFit/>
          </a:bodyPr>
          <a:lstStyle/>
          <a:p>
            <a:pPr marL="285750" indent="-285750">
              <a:buFont typeface="Arial" panose="020B0604020202020204" pitchFamily="34" charset="0"/>
              <a:buChar char="•"/>
            </a:pPr>
            <a:r>
              <a:rPr lang="en-US"/>
              <a:t>Crabbing</a:t>
            </a:r>
          </a:p>
          <a:p>
            <a:pPr marL="285750" indent="-285750">
              <a:buFont typeface="Arial" panose="020B0604020202020204" pitchFamily="34" charset="0"/>
              <a:buChar char="•"/>
            </a:pPr>
            <a:r>
              <a:rPr lang="en-US"/>
              <a:t>Cow-hocks</a:t>
            </a:r>
          </a:p>
          <a:p>
            <a:pPr marL="285750" indent="-285750">
              <a:buFont typeface="Arial" panose="020B0604020202020204" pitchFamily="34" charset="0"/>
              <a:buChar char="•"/>
            </a:pPr>
            <a:r>
              <a:rPr lang="en-US"/>
              <a:t>Moving close</a:t>
            </a:r>
          </a:p>
          <a:p>
            <a:pPr marL="285750" indent="-285750">
              <a:buFont typeface="Arial" panose="020B0604020202020204" pitchFamily="34" charset="0"/>
              <a:buChar char="•"/>
            </a:pPr>
            <a:r>
              <a:rPr lang="en-US"/>
              <a:t>Popping-hocks</a:t>
            </a:r>
          </a:p>
          <a:p>
            <a:pPr marL="285750" indent="-285750">
              <a:buFont typeface="Arial" panose="020B0604020202020204" pitchFamily="34" charset="0"/>
              <a:buChar char="•"/>
            </a:pPr>
            <a:r>
              <a:rPr lang="en-US"/>
              <a:t>Barrel-hocks</a:t>
            </a:r>
          </a:p>
          <a:p>
            <a:pPr marL="285750" indent="-285750">
              <a:buFont typeface="Arial" panose="020B0604020202020204" pitchFamily="34" charset="0"/>
              <a:buChar char="•"/>
            </a:pPr>
            <a:r>
              <a:rPr lang="en-US"/>
              <a:t>Running-wide</a:t>
            </a:r>
          </a:p>
          <a:p>
            <a:pPr marL="285750" indent="-285750">
              <a:buFont typeface="Arial" panose="020B0604020202020204" pitchFamily="34" charset="0"/>
              <a:buChar char="•"/>
            </a:pPr>
            <a:r>
              <a:rPr lang="en-US"/>
              <a:t>Weaving-legs</a:t>
            </a:r>
          </a:p>
          <a:p>
            <a:pPr marL="285750" indent="-285750">
              <a:buFont typeface="Arial" panose="020B0604020202020204" pitchFamily="34" charset="0"/>
              <a:buChar char="•"/>
            </a:pPr>
            <a:endParaRPr lang="en-US"/>
          </a:p>
        </p:txBody>
      </p:sp>
    </p:spTree>
    <p:extLst>
      <p:ext uri="{BB962C8B-B14F-4D97-AF65-F5344CB8AC3E}">
        <p14:creationId xmlns:p14="http://schemas.microsoft.com/office/powerpoint/2010/main" val="186021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F23E79-DAE1-4E43-AC63-47748D4438AE}"/>
              </a:ext>
            </a:extLst>
          </p:cNvPr>
          <p:cNvSpPr/>
          <p:nvPr/>
        </p:nvSpPr>
        <p:spPr>
          <a:xfrm>
            <a:off x="677334" y="1417983"/>
            <a:ext cx="8596668" cy="5022574"/>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FCA3B-9277-4866-AB94-91690825F100}"/>
              </a:ext>
            </a:extLst>
          </p:cNvPr>
          <p:cNvSpPr>
            <a:spLocks noGrp="1"/>
          </p:cNvSpPr>
          <p:nvPr>
            <p:ph type="title"/>
          </p:nvPr>
        </p:nvSpPr>
        <p:spPr>
          <a:xfrm>
            <a:off x="677334" y="609600"/>
            <a:ext cx="8596668" cy="808383"/>
          </a:xfrm>
          <a:solidFill>
            <a:schemeClr val="accent2"/>
          </a:solidFill>
          <a:ln w="57150">
            <a:solidFill>
              <a:schemeClr val="tx1"/>
            </a:solidFill>
          </a:ln>
        </p:spPr>
        <p:txBody>
          <a:bodyPr/>
          <a:lstStyle/>
          <a:p>
            <a:pPr algn="ctr"/>
            <a:r>
              <a:rPr lang="en-US">
                <a:solidFill>
                  <a:schemeClr val="tx1"/>
                </a:solidFill>
              </a:rPr>
              <a:t>Movement Faults</a:t>
            </a:r>
          </a:p>
        </p:txBody>
      </p:sp>
      <p:sp>
        <p:nvSpPr>
          <p:cNvPr id="3" name="TextBox 2">
            <a:extLst>
              <a:ext uri="{FF2B5EF4-FFF2-40B4-BE49-F238E27FC236}">
                <a16:creationId xmlns:a16="http://schemas.microsoft.com/office/drawing/2014/main" id="{91C83F34-0D25-4C56-964F-AAB8B3E02FD6}"/>
              </a:ext>
            </a:extLst>
          </p:cNvPr>
          <p:cNvSpPr txBox="1"/>
          <p:nvPr/>
        </p:nvSpPr>
        <p:spPr>
          <a:xfrm>
            <a:off x="677334" y="1587260"/>
            <a:ext cx="8156115" cy="5632311"/>
          </a:xfrm>
          <a:prstGeom prst="rect">
            <a:avLst/>
          </a:prstGeom>
          <a:noFill/>
        </p:spPr>
        <p:txBody>
          <a:bodyPr wrap="square" rtlCol="0">
            <a:spAutoFit/>
          </a:bodyPr>
          <a:lstStyle/>
          <a:p>
            <a:r>
              <a:rPr lang="en-US" dirty="0"/>
              <a:t>“Crabbing”, or hind legs falling so one is between the front legs, and the other to either side of the front leg (sometimes alternately).</a:t>
            </a:r>
          </a:p>
          <a:p>
            <a:r>
              <a:rPr lang="en-US" dirty="0"/>
              <a:t>Indicates that rear “reach” is greater than front “reach” for some reason, or that the dog is too short in body.</a:t>
            </a:r>
          </a:p>
          <a:p>
            <a:pPr marL="285750" indent="-285750">
              <a:buFont typeface="Arial" panose="020B0604020202020204" pitchFamily="34" charset="0"/>
              <a:buChar char="•"/>
            </a:pPr>
            <a:endParaRPr lang="en-US" dirty="0"/>
          </a:p>
          <a:p>
            <a:r>
              <a:rPr lang="en-US" dirty="0"/>
              <a:t>“Elbowing out” occurring in a dog that stands correctly, or “winging”, padding”, “hocking in” or “out”, “toeing in” or “out”, “swinging” one leg more than another.</a:t>
            </a:r>
          </a:p>
          <a:p>
            <a:r>
              <a:rPr lang="en-US" dirty="0"/>
              <a:t>All indicate a lack of balance somewhere that requires compensation, not         necessarily the offending limb.</a:t>
            </a:r>
          </a:p>
          <a:p>
            <a:r>
              <a:rPr lang="en-US" dirty="0"/>
              <a:t>Minor aberrations in joint structure as well as incorrect bone proportions may be implicated.</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07429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 schematic&#10;&#10;Description automatically generated">
            <a:extLst>
              <a:ext uri="{FF2B5EF4-FFF2-40B4-BE49-F238E27FC236}">
                <a16:creationId xmlns:a16="http://schemas.microsoft.com/office/drawing/2014/main" id="{0B04E3F0-ECBF-AAA8-CFA1-BBE18920AD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7000" y="425450"/>
            <a:ext cx="9398000" cy="6007100"/>
          </a:xfrm>
          <a:prstGeom prst="rect">
            <a:avLst/>
          </a:prstGeom>
        </p:spPr>
      </p:pic>
      <p:sp>
        <p:nvSpPr>
          <p:cNvPr id="4" name="TextBox 3">
            <a:extLst>
              <a:ext uri="{FF2B5EF4-FFF2-40B4-BE49-F238E27FC236}">
                <a16:creationId xmlns:a16="http://schemas.microsoft.com/office/drawing/2014/main" id="{38316EEF-45A0-B6BB-C0C1-852F95F44459}"/>
              </a:ext>
            </a:extLst>
          </p:cNvPr>
          <p:cNvSpPr txBox="1"/>
          <p:nvPr/>
        </p:nvSpPr>
        <p:spPr>
          <a:xfrm>
            <a:off x="9619488" y="5431536"/>
            <a:ext cx="987552" cy="646331"/>
          </a:xfrm>
          <a:prstGeom prst="rect">
            <a:avLst/>
          </a:prstGeom>
          <a:solidFill>
            <a:schemeClr val="bg2"/>
          </a:solidFill>
        </p:spPr>
        <p:txBody>
          <a:bodyPr wrap="square" rtlCol="0">
            <a:spAutoFit/>
          </a:bodyPr>
          <a:lstStyle/>
          <a:p>
            <a:r>
              <a:rPr lang="en-US" dirty="0"/>
              <a:t>Rear pastern</a:t>
            </a:r>
          </a:p>
        </p:txBody>
      </p:sp>
    </p:spTree>
    <p:extLst>
      <p:ext uri="{BB962C8B-B14F-4D97-AF65-F5344CB8AC3E}">
        <p14:creationId xmlns:p14="http://schemas.microsoft.com/office/powerpoint/2010/main" val="3372920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CA6050-9522-4D28-9BEE-892482C40653}"/>
              </a:ext>
            </a:extLst>
          </p:cNvPr>
          <p:cNvSpPr/>
          <p:nvPr/>
        </p:nvSpPr>
        <p:spPr>
          <a:xfrm>
            <a:off x="677334" y="1930400"/>
            <a:ext cx="8596668" cy="2763077"/>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2C4845-F8AE-4F44-82B5-CEBF58D68BFE}"/>
              </a:ext>
            </a:extLst>
          </p:cNvPr>
          <p:cNvSpPr>
            <a:spLocks noGrp="1"/>
          </p:cNvSpPr>
          <p:nvPr>
            <p:ph type="title"/>
          </p:nvPr>
        </p:nvSpPr>
        <p:spPr>
          <a:solidFill>
            <a:schemeClr val="accent2"/>
          </a:solidFill>
          <a:ln w="57150">
            <a:solidFill>
              <a:schemeClr val="tx1"/>
            </a:solidFill>
          </a:ln>
        </p:spPr>
        <p:txBody>
          <a:bodyPr/>
          <a:lstStyle/>
          <a:p>
            <a:pPr algn="ctr"/>
            <a:r>
              <a:rPr lang="en-US">
                <a:solidFill>
                  <a:schemeClr val="tx1"/>
                </a:solidFill>
              </a:rPr>
              <a:t>Reach and Drive</a:t>
            </a:r>
          </a:p>
        </p:txBody>
      </p:sp>
      <p:sp>
        <p:nvSpPr>
          <p:cNvPr id="3" name="TextBox 2">
            <a:extLst>
              <a:ext uri="{FF2B5EF4-FFF2-40B4-BE49-F238E27FC236}">
                <a16:creationId xmlns:a16="http://schemas.microsoft.com/office/drawing/2014/main" id="{C989CF75-66AA-42B5-8ED8-107C2748E34D}"/>
              </a:ext>
            </a:extLst>
          </p:cNvPr>
          <p:cNvSpPr txBox="1"/>
          <p:nvPr/>
        </p:nvSpPr>
        <p:spPr>
          <a:xfrm>
            <a:off x="1100634" y="2157776"/>
            <a:ext cx="8173368" cy="2308324"/>
          </a:xfrm>
          <a:prstGeom prst="rect">
            <a:avLst/>
          </a:prstGeom>
          <a:noFill/>
        </p:spPr>
        <p:txBody>
          <a:bodyPr wrap="square" rtlCol="0">
            <a:spAutoFit/>
          </a:bodyPr>
          <a:lstStyle/>
          <a:p>
            <a:r>
              <a:rPr lang="en-US"/>
              <a:t>The front step is the same length as the rear step when the front and rear angulation are correct and in balance.</a:t>
            </a:r>
          </a:p>
          <a:p>
            <a:endParaRPr lang="en-US"/>
          </a:p>
          <a:p>
            <a:r>
              <a:rPr lang="en-US"/>
              <a:t>The forequarters should work in harmony with the rear.</a:t>
            </a:r>
          </a:p>
          <a:p>
            <a:endParaRPr lang="en-US"/>
          </a:p>
          <a:p>
            <a:r>
              <a:rPr lang="en-US"/>
              <a:t>One end should never be out moving the other.</a:t>
            </a:r>
          </a:p>
          <a:p>
            <a:endParaRPr lang="en-US"/>
          </a:p>
          <a:p>
            <a:r>
              <a:rPr lang="en-US"/>
              <a:t>The legs and feet should move in line with the body.</a:t>
            </a:r>
          </a:p>
        </p:txBody>
      </p:sp>
      <p:pic>
        <p:nvPicPr>
          <p:cNvPr id="6" name="Picture 5" descr="A picture containing grass, dog, outdoor, black&#10;&#10;Description automatically generated">
            <a:extLst>
              <a:ext uri="{FF2B5EF4-FFF2-40B4-BE49-F238E27FC236}">
                <a16:creationId xmlns:a16="http://schemas.microsoft.com/office/drawing/2014/main" id="{785D85FF-2F69-1A12-2240-463D4D6DFBF2}"/>
              </a:ext>
            </a:extLst>
          </p:cNvPr>
          <p:cNvPicPr>
            <a:picLocks noChangeAspect="1"/>
          </p:cNvPicPr>
          <p:nvPr/>
        </p:nvPicPr>
        <p:blipFill rotWithShape="1">
          <a:blip r:embed="rId2">
            <a:extLst>
              <a:ext uri="{28A0092B-C50C-407E-A947-70E740481C1C}">
                <a14:useLocalDpi xmlns:a14="http://schemas.microsoft.com/office/drawing/2010/main" val="0"/>
              </a:ext>
            </a:extLst>
          </a:blip>
          <a:srcRect l="11671" t="31464" b="8889"/>
          <a:stretch/>
        </p:blipFill>
        <p:spPr>
          <a:xfrm>
            <a:off x="6866492" y="3225923"/>
            <a:ext cx="2407510" cy="1467553"/>
          </a:xfrm>
          <a:prstGeom prst="rect">
            <a:avLst/>
          </a:prstGeom>
        </p:spPr>
      </p:pic>
    </p:spTree>
    <p:extLst>
      <p:ext uri="{BB962C8B-B14F-4D97-AF65-F5344CB8AC3E}">
        <p14:creationId xmlns:p14="http://schemas.microsoft.com/office/powerpoint/2010/main" val="2815021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4C762D4-9D45-4459-85D4-AB6CFE9CFF87}"/>
              </a:ext>
            </a:extLst>
          </p:cNvPr>
          <p:cNvSpPr/>
          <p:nvPr/>
        </p:nvSpPr>
        <p:spPr>
          <a:xfrm>
            <a:off x="1000309" y="1963288"/>
            <a:ext cx="8762918" cy="3887305"/>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0492D5-7F7D-4610-B316-A56D749494E7}"/>
              </a:ext>
            </a:extLst>
          </p:cNvPr>
          <p:cNvSpPr>
            <a:spLocks noGrp="1"/>
          </p:cNvSpPr>
          <p:nvPr>
            <p:ph type="title"/>
          </p:nvPr>
        </p:nvSpPr>
        <p:spPr>
          <a:xfrm>
            <a:off x="1000309" y="678143"/>
            <a:ext cx="8762918" cy="1320800"/>
          </a:xfrm>
          <a:solidFill>
            <a:schemeClr val="accent2"/>
          </a:solidFill>
          <a:ln w="57150">
            <a:solidFill>
              <a:schemeClr val="tx1"/>
            </a:solidFill>
          </a:ln>
        </p:spPr>
        <p:txBody>
          <a:bodyPr/>
          <a:lstStyle/>
          <a:p>
            <a:pPr algn="ctr"/>
            <a:r>
              <a:rPr lang="en-US">
                <a:solidFill>
                  <a:schemeClr val="tx1"/>
                </a:solidFill>
              </a:rPr>
              <a:t>Reach and Drive</a:t>
            </a:r>
          </a:p>
        </p:txBody>
      </p:sp>
      <p:sp>
        <p:nvSpPr>
          <p:cNvPr id="3" name="TextBox 2">
            <a:extLst>
              <a:ext uri="{FF2B5EF4-FFF2-40B4-BE49-F238E27FC236}">
                <a16:creationId xmlns:a16="http://schemas.microsoft.com/office/drawing/2014/main" id="{D271860A-C1A6-4E1E-8492-C2B0CB6EB765}"/>
              </a:ext>
            </a:extLst>
          </p:cNvPr>
          <p:cNvSpPr txBox="1"/>
          <p:nvPr/>
        </p:nvSpPr>
        <p:spPr>
          <a:xfrm>
            <a:off x="1219522" y="2475779"/>
            <a:ext cx="832449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Front and rear must be in perfect balance with good reach in front and drive in rear.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topline remains level from the shoulders to the rump.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When the Rottweiler moves correctly, all four legs reach forward and extend rearward at equal distances. </a:t>
            </a:r>
          </a:p>
          <a:p>
            <a:pPr marL="285750" indent="-285750">
              <a:buFont typeface="Arial" panose="020B0604020202020204" pitchFamily="34" charset="0"/>
              <a:buChar char="•"/>
            </a:pPr>
            <a:r>
              <a:rPr lang="en-US" dirty="0"/>
              <a:t> The front paw flexes (thus the need for a slight bend to the pastern) on the follow through under the body and the hind foot slips neatly under it to occupy the spot vacated by the front foot.</a:t>
            </a:r>
          </a:p>
        </p:txBody>
      </p:sp>
    </p:spTree>
    <p:extLst>
      <p:ext uri="{BB962C8B-B14F-4D97-AF65-F5344CB8AC3E}">
        <p14:creationId xmlns:p14="http://schemas.microsoft.com/office/powerpoint/2010/main" val="2911498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17D9AC-6C4C-4EF8-B1CA-E1C02B8C2384}"/>
              </a:ext>
            </a:extLst>
          </p:cNvPr>
          <p:cNvSpPr/>
          <p:nvPr/>
        </p:nvSpPr>
        <p:spPr>
          <a:xfrm>
            <a:off x="3293646" y="4202195"/>
            <a:ext cx="4141796" cy="165854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B707340-53EC-4D36-B27D-A8F9FCDC9A23}"/>
              </a:ext>
            </a:extLst>
          </p:cNvPr>
          <p:cNvSpPr txBox="1"/>
          <p:nvPr/>
        </p:nvSpPr>
        <p:spPr>
          <a:xfrm>
            <a:off x="3297334" y="4202195"/>
            <a:ext cx="4056442" cy="1477328"/>
          </a:xfrm>
          <a:prstGeom prst="rect">
            <a:avLst/>
          </a:prstGeom>
          <a:noFill/>
        </p:spPr>
        <p:txBody>
          <a:bodyPr wrap="square" rtlCol="0">
            <a:spAutoFit/>
          </a:bodyPr>
          <a:lstStyle/>
          <a:p>
            <a:r>
              <a:rPr lang="en-US" dirty="0"/>
              <a:t>The topline should remain level while the dog is in motion without evidence of bouncing or rolling from side to side.  The back should not sag, sway or be roached.</a:t>
            </a:r>
          </a:p>
        </p:txBody>
      </p:sp>
      <p:sp>
        <p:nvSpPr>
          <p:cNvPr id="2" name="Title 1">
            <a:extLst>
              <a:ext uri="{FF2B5EF4-FFF2-40B4-BE49-F238E27FC236}">
                <a16:creationId xmlns:a16="http://schemas.microsoft.com/office/drawing/2014/main" id="{93423767-410D-43D1-831C-8F20E0E2F87B}"/>
              </a:ext>
            </a:extLst>
          </p:cNvPr>
          <p:cNvSpPr>
            <a:spLocks noGrp="1"/>
          </p:cNvSpPr>
          <p:nvPr>
            <p:ph type="title"/>
          </p:nvPr>
        </p:nvSpPr>
        <p:spPr>
          <a:xfrm>
            <a:off x="3191697" y="614144"/>
            <a:ext cx="4345694" cy="775005"/>
          </a:xfrm>
          <a:solidFill>
            <a:schemeClr val="accent2"/>
          </a:solidFill>
          <a:ln w="57150">
            <a:solidFill>
              <a:schemeClr val="tx1"/>
            </a:solidFill>
          </a:ln>
        </p:spPr>
        <p:txBody>
          <a:bodyPr/>
          <a:lstStyle/>
          <a:p>
            <a:pPr algn="ctr"/>
            <a:r>
              <a:rPr lang="en-US">
                <a:solidFill>
                  <a:schemeClr val="tx1"/>
                </a:solidFill>
              </a:rPr>
              <a:t>Reach and Drive</a:t>
            </a:r>
          </a:p>
        </p:txBody>
      </p:sp>
      <p:pic>
        <p:nvPicPr>
          <p:cNvPr id="9" name="Picture 8" descr="A group of dogs running&#10;&#10;Description automatically generated with low confidence">
            <a:extLst>
              <a:ext uri="{FF2B5EF4-FFF2-40B4-BE49-F238E27FC236}">
                <a16:creationId xmlns:a16="http://schemas.microsoft.com/office/drawing/2014/main" id="{46791D9C-E562-3822-7C73-D539D5B91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1520" y="1479755"/>
            <a:ext cx="7529564" cy="2541228"/>
          </a:xfrm>
          <a:prstGeom prst="rect">
            <a:avLst/>
          </a:prstGeom>
        </p:spPr>
      </p:pic>
    </p:spTree>
    <p:extLst>
      <p:ext uri="{BB962C8B-B14F-4D97-AF65-F5344CB8AC3E}">
        <p14:creationId xmlns:p14="http://schemas.microsoft.com/office/powerpoint/2010/main" val="161067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1F64A34-9B4C-47CE-A1F4-B7AE2B4CF4AB}"/>
              </a:ext>
            </a:extLst>
          </p:cNvPr>
          <p:cNvSpPr/>
          <p:nvPr/>
        </p:nvSpPr>
        <p:spPr>
          <a:xfrm>
            <a:off x="2942578" y="4481091"/>
            <a:ext cx="4889456" cy="9144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dog, grass, black, mammal&#10;&#10;Description automatically generated">
            <a:extLst>
              <a:ext uri="{FF2B5EF4-FFF2-40B4-BE49-F238E27FC236}">
                <a16:creationId xmlns:a16="http://schemas.microsoft.com/office/drawing/2014/main" id="{3B491A11-B2B5-41B0-AF6F-02305BCCE3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2578" y="1422210"/>
            <a:ext cx="4889456" cy="3058881"/>
          </a:xfrm>
          <a:prstGeom prst="rect">
            <a:avLst/>
          </a:prstGeom>
        </p:spPr>
      </p:pic>
      <p:sp>
        <p:nvSpPr>
          <p:cNvPr id="5" name="TextBox 4">
            <a:extLst>
              <a:ext uri="{FF2B5EF4-FFF2-40B4-BE49-F238E27FC236}">
                <a16:creationId xmlns:a16="http://schemas.microsoft.com/office/drawing/2014/main" id="{51DFE3E8-FC3D-4CAC-A617-F788808DCEF5}"/>
              </a:ext>
            </a:extLst>
          </p:cNvPr>
          <p:cNvSpPr txBox="1"/>
          <p:nvPr/>
        </p:nvSpPr>
        <p:spPr>
          <a:xfrm>
            <a:off x="2942578" y="4481091"/>
            <a:ext cx="4889456" cy="646331"/>
          </a:xfrm>
          <a:prstGeom prst="rect">
            <a:avLst/>
          </a:prstGeom>
          <a:noFill/>
        </p:spPr>
        <p:txBody>
          <a:bodyPr wrap="square" rtlCol="0">
            <a:spAutoFit/>
          </a:bodyPr>
          <a:lstStyle/>
          <a:p>
            <a:r>
              <a:rPr lang="en-US" dirty="0"/>
              <a:t>Hind legs show equal length of reach to the forelegs.</a:t>
            </a:r>
          </a:p>
        </p:txBody>
      </p:sp>
    </p:spTree>
    <p:extLst>
      <p:ext uri="{BB962C8B-B14F-4D97-AF65-F5344CB8AC3E}">
        <p14:creationId xmlns:p14="http://schemas.microsoft.com/office/powerpoint/2010/main" val="31320213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872B7D-088E-45C2-BD40-C0AAE7F56BD8}"/>
              </a:ext>
            </a:extLst>
          </p:cNvPr>
          <p:cNvSpPr/>
          <p:nvPr/>
        </p:nvSpPr>
        <p:spPr>
          <a:xfrm>
            <a:off x="555915" y="5030019"/>
            <a:ext cx="3533006" cy="846201"/>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B62652E-A5D0-4DE1-92D5-5D9C5430409C}"/>
              </a:ext>
            </a:extLst>
          </p:cNvPr>
          <p:cNvSpPr/>
          <p:nvPr/>
        </p:nvSpPr>
        <p:spPr>
          <a:xfrm>
            <a:off x="555916" y="1361370"/>
            <a:ext cx="10410055" cy="9144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grass, television, monitor&#10;&#10;Description automatically generated">
            <a:extLst>
              <a:ext uri="{FF2B5EF4-FFF2-40B4-BE49-F238E27FC236}">
                <a16:creationId xmlns:a16="http://schemas.microsoft.com/office/drawing/2014/main" id="{46C21384-5202-487A-862D-0D52B436F3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915" y="2275770"/>
            <a:ext cx="3533006" cy="2754249"/>
          </a:xfrm>
          <a:prstGeom prst="rect">
            <a:avLst/>
          </a:prstGeom>
        </p:spPr>
      </p:pic>
      <p:pic>
        <p:nvPicPr>
          <p:cNvPr id="6" name="Picture 5" descr="A picture containing text, dog, mammal, monitor&#10;&#10;Description automatically generated">
            <a:extLst>
              <a:ext uri="{FF2B5EF4-FFF2-40B4-BE49-F238E27FC236}">
                <a16:creationId xmlns:a16="http://schemas.microsoft.com/office/drawing/2014/main" id="{271EDA9C-5C57-4429-A5C3-8E078EA0F5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8921" y="2275770"/>
            <a:ext cx="6877050" cy="3600450"/>
          </a:xfrm>
          <a:prstGeom prst="rect">
            <a:avLst/>
          </a:prstGeom>
        </p:spPr>
      </p:pic>
      <p:sp>
        <p:nvSpPr>
          <p:cNvPr id="7" name="TextBox 6">
            <a:extLst>
              <a:ext uri="{FF2B5EF4-FFF2-40B4-BE49-F238E27FC236}">
                <a16:creationId xmlns:a16="http://schemas.microsoft.com/office/drawing/2014/main" id="{D5B4AF23-7DA7-418B-8D5D-C924BD251B20}"/>
              </a:ext>
            </a:extLst>
          </p:cNvPr>
          <p:cNvSpPr txBox="1"/>
          <p:nvPr/>
        </p:nvSpPr>
        <p:spPr>
          <a:xfrm>
            <a:off x="0" y="1412515"/>
            <a:ext cx="11735274" cy="646331"/>
          </a:xfrm>
          <a:prstGeom prst="rect">
            <a:avLst/>
          </a:prstGeom>
          <a:noFill/>
        </p:spPr>
        <p:txBody>
          <a:bodyPr wrap="square" rtlCol="0">
            <a:spAutoFit/>
          </a:bodyPr>
          <a:lstStyle/>
          <a:p>
            <a:pPr algn="ctr"/>
            <a:r>
              <a:rPr lang="en-US" sz="3600"/>
              <a:t>Poor Side gait</a:t>
            </a:r>
          </a:p>
        </p:txBody>
      </p:sp>
      <p:sp>
        <p:nvSpPr>
          <p:cNvPr id="8" name="TextBox 7">
            <a:extLst>
              <a:ext uri="{FF2B5EF4-FFF2-40B4-BE49-F238E27FC236}">
                <a16:creationId xmlns:a16="http://schemas.microsoft.com/office/drawing/2014/main" id="{CA6FE878-2A8B-496F-B106-91F6A18E1105}"/>
              </a:ext>
            </a:extLst>
          </p:cNvPr>
          <p:cNvSpPr txBox="1"/>
          <p:nvPr/>
        </p:nvSpPr>
        <p:spPr>
          <a:xfrm>
            <a:off x="816717" y="3891329"/>
            <a:ext cx="1003801" cy="369332"/>
          </a:xfrm>
          <a:prstGeom prst="rect">
            <a:avLst/>
          </a:prstGeom>
          <a:noFill/>
        </p:spPr>
        <p:txBody>
          <a:bodyPr wrap="none" rtlCol="0">
            <a:spAutoFit/>
          </a:bodyPr>
          <a:lstStyle/>
          <a:p>
            <a:r>
              <a:rPr lang="en-US"/>
              <a:t>Flipping</a:t>
            </a:r>
          </a:p>
        </p:txBody>
      </p:sp>
      <p:sp>
        <p:nvSpPr>
          <p:cNvPr id="10" name="TextBox 9">
            <a:extLst>
              <a:ext uri="{FF2B5EF4-FFF2-40B4-BE49-F238E27FC236}">
                <a16:creationId xmlns:a16="http://schemas.microsoft.com/office/drawing/2014/main" id="{BA3DF404-0928-466B-8715-3225376DE614}"/>
              </a:ext>
            </a:extLst>
          </p:cNvPr>
          <p:cNvSpPr txBox="1"/>
          <p:nvPr/>
        </p:nvSpPr>
        <p:spPr>
          <a:xfrm>
            <a:off x="555916" y="5229889"/>
            <a:ext cx="3533005" cy="646331"/>
          </a:xfrm>
          <a:prstGeom prst="rect">
            <a:avLst/>
          </a:prstGeom>
          <a:noFill/>
        </p:spPr>
        <p:txBody>
          <a:bodyPr wrap="square" rtlCol="0">
            <a:spAutoFit/>
          </a:bodyPr>
          <a:lstStyle/>
          <a:p>
            <a:r>
              <a:rPr lang="en-US" dirty="0"/>
              <a:t>Usually, a problem with the pastern</a:t>
            </a:r>
          </a:p>
        </p:txBody>
      </p:sp>
    </p:spTree>
    <p:extLst>
      <p:ext uri="{BB962C8B-B14F-4D97-AF65-F5344CB8AC3E}">
        <p14:creationId xmlns:p14="http://schemas.microsoft.com/office/powerpoint/2010/main" val="2786519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og running on grass&#10;&#10;Description automatically generated with medium confidence">
            <a:extLst>
              <a:ext uri="{FF2B5EF4-FFF2-40B4-BE49-F238E27FC236}">
                <a16:creationId xmlns:a16="http://schemas.microsoft.com/office/drawing/2014/main" id="{19733957-D13A-AADB-72E8-B09E51C9E00E}"/>
              </a:ext>
            </a:extLst>
          </p:cNvPr>
          <p:cNvPicPr>
            <a:picLocks noChangeAspect="1"/>
          </p:cNvPicPr>
          <p:nvPr/>
        </p:nvPicPr>
        <p:blipFill rotWithShape="1">
          <a:blip r:embed="rId2">
            <a:extLst>
              <a:ext uri="{28A0092B-C50C-407E-A947-70E740481C1C}">
                <a14:useLocalDpi xmlns:a14="http://schemas.microsoft.com/office/drawing/2010/main" val="0"/>
              </a:ext>
            </a:extLst>
          </a:blip>
          <a:srcRect l="7726" t="47174"/>
          <a:stretch/>
        </p:blipFill>
        <p:spPr>
          <a:xfrm>
            <a:off x="725206" y="2735876"/>
            <a:ext cx="5592833" cy="1970365"/>
          </a:xfrm>
          <a:prstGeom prst="rect">
            <a:avLst/>
          </a:prstGeom>
          <a:ln w="38100">
            <a:solidFill>
              <a:schemeClr val="accent2"/>
            </a:solidFill>
          </a:ln>
        </p:spPr>
      </p:pic>
      <p:pic>
        <p:nvPicPr>
          <p:cNvPr id="3" name="Picture 2" descr="A picture containing dog, grass, person, outdoor&#10;&#10;Description automatically generated">
            <a:extLst>
              <a:ext uri="{FF2B5EF4-FFF2-40B4-BE49-F238E27FC236}">
                <a16:creationId xmlns:a16="http://schemas.microsoft.com/office/drawing/2014/main" id="{FADF86FA-9599-68FB-38E5-CBBDA859556D}"/>
              </a:ext>
            </a:extLst>
          </p:cNvPr>
          <p:cNvPicPr>
            <a:picLocks noChangeAspect="1"/>
          </p:cNvPicPr>
          <p:nvPr/>
        </p:nvPicPr>
        <p:blipFill rotWithShape="1">
          <a:blip r:embed="rId3">
            <a:extLst>
              <a:ext uri="{28A0092B-C50C-407E-A947-70E740481C1C}">
                <a14:useLocalDpi xmlns:a14="http://schemas.microsoft.com/office/drawing/2010/main" val="0"/>
              </a:ext>
            </a:extLst>
          </a:blip>
          <a:srcRect t="69339" b="10682"/>
          <a:stretch/>
        </p:blipFill>
        <p:spPr>
          <a:xfrm>
            <a:off x="727165" y="942459"/>
            <a:ext cx="10153129" cy="2195916"/>
          </a:xfrm>
          <a:prstGeom prst="rect">
            <a:avLst/>
          </a:prstGeom>
          <a:ln w="38100">
            <a:solidFill>
              <a:schemeClr val="accent2"/>
            </a:solidFill>
          </a:ln>
        </p:spPr>
      </p:pic>
      <p:pic>
        <p:nvPicPr>
          <p:cNvPr id="7" name="Picture 6" descr="A person playing with a dog&#10;&#10;Description automatically generated with medium confidence">
            <a:extLst>
              <a:ext uri="{FF2B5EF4-FFF2-40B4-BE49-F238E27FC236}">
                <a16:creationId xmlns:a16="http://schemas.microsoft.com/office/drawing/2014/main" id="{E6089C84-07A5-80B5-ECCC-577CD410C42D}"/>
              </a:ext>
            </a:extLst>
          </p:cNvPr>
          <p:cNvPicPr>
            <a:picLocks noChangeAspect="1"/>
          </p:cNvPicPr>
          <p:nvPr/>
        </p:nvPicPr>
        <p:blipFill rotWithShape="1">
          <a:blip r:embed="rId4">
            <a:extLst>
              <a:ext uri="{28A0092B-C50C-407E-A947-70E740481C1C}">
                <a14:useLocalDpi xmlns:a14="http://schemas.microsoft.com/office/drawing/2010/main" val="0"/>
              </a:ext>
            </a:extLst>
          </a:blip>
          <a:srcRect l="51535" t="55797" r="18465" b="29082"/>
          <a:stretch/>
        </p:blipFill>
        <p:spPr>
          <a:xfrm>
            <a:off x="6224476" y="3386808"/>
            <a:ext cx="4653859" cy="1319433"/>
          </a:xfrm>
          <a:prstGeom prst="rect">
            <a:avLst/>
          </a:prstGeom>
          <a:ln w="38100">
            <a:solidFill>
              <a:schemeClr val="accent2"/>
            </a:solidFill>
          </a:ln>
        </p:spPr>
      </p:pic>
      <p:sp>
        <p:nvSpPr>
          <p:cNvPr id="8" name="TextBox 7">
            <a:extLst>
              <a:ext uri="{FF2B5EF4-FFF2-40B4-BE49-F238E27FC236}">
                <a16:creationId xmlns:a16="http://schemas.microsoft.com/office/drawing/2014/main" id="{EFF90CD8-5D3F-C15B-AEE4-1904DD8021C4}"/>
              </a:ext>
            </a:extLst>
          </p:cNvPr>
          <p:cNvSpPr txBox="1"/>
          <p:nvPr/>
        </p:nvSpPr>
        <p:spPr>
          <a:xfrm>
            <a:off x="725206" y="792423"/>
            <a:ext cx="10153129" cy="369332"/>
          </a:xfrm>
          <a:prstGeom prst="rect">
            <a:avLst/>
          </a:prstGeom>
          <a:solidFill>
            <a:schemeClr val="accent1"/>
          </a:solidFill>
        </p:spPr>
        <p:txBody>
          <a:bodyPr wrap="square" rtlCol="0">
            <a:spAutoFit/>
          </a:bodyPr>
          <a:lstStyle/>
          <a:p>
            <a:pPr algn="ctr"/>
            <a:r>
              <a:rPr lang="en-US"/>
              <a:t>INCORRECT:</a:t>
            </a:r>
          </a:p>
        </p:txBody>
      </p:sp>
      <p:sp>
        <p:nvSpPr>
          <p:cNvPr id="10" name="Rectangle: Rounded Corners 9">
            <a:extLst>
              <a:ext uri="{FF2B5EF4-FFF2-40B4-BE49-F238E27FC236}">
                <a16:creationId xmlns:a16="http://schemas.microsoft.com/office/drawing/2014/main" id="{CCC98BD8-831E-295D-DC42-6DF766FFB457}"/>
              </a:ext>
            </a:extLst>
          </p:cNvPr>
          <p:cNvSpPr/>
          <p:nvPr/>
        </p:nvSpPr>
        <p:spPr>
          <a:xfrm>
            <a:off x="5126418" y="3372849"/>
            <a:ext cx="993734" cy="993734"/>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3BF8752-17D6-737E-BA94-A84EB6B181C9}"/>
              </a:ext>
            </a:extLst>
          </p:cNvPr>
          <p:cNvPicPr>
            <a:picLocks noChangeAspect="1"/>
          </p:cNvPicPr>
          <p:nvPr/>
        </p:nvPicPr>
        <p:blipFill>
          <a:blip r:embed="rId5"/>
          <a:stretch>
            <a:fillRect/>
          </a:stretch>
        </p:blipFill>
        <p:spPr>
          <a:xfrm>
            <a:off x="3971708" y="1581070"/>
            <a:ext cx="993734" cy="993734"/>
          </a:xfrm>
          <a:prstGeom prst="rect">
            <a:avLst/>
          </a:prstGeom>
        </p:spPr>
      </p:pic>
      <p:pic>
        <p:nvPicPr>
          <p:cNvPr id="13" name="Picture 12">
            <a:extLst>
              <a:ext uri="{FF2B5EF4-FFF2-40B4-BE49-F238E27FC236}">
                <a16:creationId xmlns:a16="http://schemas.microsoft.com/office/drawing/2014/main" id="{0B95688B-C980-B8AB-2E98-FD3023A7C797}"/>
              </a:ext>
            </a:extLst>
          </p:cNvPr>
          <p:cNvPicPr>
            <a:picLocks noChangeAspect="1"/>
          </p:cNvPicPr>
          <p:nvPr/>
        </p:nvPicPr>
        <p:blipFill>
          <a:blip r:embed="rId5"/>
          <a:stretch>
            <a:fillRect/>
          </a:stretch>
        </p:blipFill>
        <p:spPr>
          <a:xfrm>
            <a:off x="6150593" y="2004535"/>
            <a:ext cx="1246859" cy="993734"/>
          </a:xfrm>
          <a:prstGeom prst="rect">
            <a:avLst/>
          </a:prstGeom>
        </p:spPr>
      </p:pic>
      <p:pic>
        <p:nvPicPr>
          <p:cNvPr id="15" name="Picture 14">
            <a:extLst>
              <a:ext uri="{FF2B5EF4-FFF2-40B4-BE49-F238E27FC236}">
                <a16:creationId xmlns:a16="http://schemas.microsoft.com/office/drawing/2014/main" id="{6920F88B-69B6-5CBF-DDB8-1EA39FA5C4EC}"/>
              </a:ext>
            </a:extLst>
          </p:cNvPr>
          <p:cNvPicPr>
            <a:picLocks noChangeAspect="1"/>
          </p:cNvPicPr>
          <p:nvPr/>
        </p:nvPicPr>
        <p:blipFill>
          <a:blip r:embed="rId5"/>
          <a:stretch>
            <a:fillRect/>
          </a:stretch>
        </p:blipFill>
        <p:spPr>
          <a:xfrm>
            <a:off x="8477244" y="3630033"/>
            <a:ext cx="993734" cy="993734"/>
          </a:xfrm>
          <a:prstGeom prst="rect">
            <a:avLst/>
          </a:prstGeom>
        </p:spPr>
      </p:pic>
    </p:spTree>
    <p:extLst>
      <p:ext uri="{BB962C8B-B14F-4D97-AF65-F5344CB8AC3E}">
        <p14:creationId xmlns:p14="http://schemas.microsoft.com/office/powerpoint/2010/main" val="8716324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838A1B-2CA8-47B4-8077-6E2F9452618D}"/>
              </a:ext>
            </a:extLst>
          </p:cNvPr>
          <p:cNvSpPr/>
          <p:nvPr/>
        </p:nvSpPr>
        <p:spPr>
          <a:xfrm>
            <a:off x="1797667" y="1903870"/>
            <a:ext cx="8596667" cy="4024035"/>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5F4ED-E806-4300-95D0-377A3559C99F}"/>
              </a:ext>
            </a:extLst>
          </p:cNvPr>
          <p:cNvSpPr>
            <a:spLocks noGrp="1"/>
          </p:cNvSpPr>
          <p:nvPr>
            <p:ph type="title"/>
          </p:nvPr>
        </p:nvSpPr>
        <p:spPr>
          <a:xfrm>
            <a:off x="1797666" y="583070"/>
            <a:ext cx="8596668" cy="1320800"/>
          </a:xfrm>
          <a:solidFill>
            <a:schemeClr val="accent2"/>
          </a:solidFill>
          <a:ln w="57150">
            <a:solidFill>
              <a:schemeClr val="tx1"/>
            </a:solidFill>
          </a:ln>
        </p:spPr>
        <p:txBody>
          <a:bodyPr/>
          <a:lstStyle/>
          <a:p>
            <a:pPr algn="ctr"/>
            <a:r>
              <a:rPr lang="en-US">
                <a:solidFill>
                  <a:schemeClr val="tx1"/>
                </a:solidFill>
              </a:rPr>
              <a:t>Overreaching</a:t>
            </a:r>
          </a:p>
        </p:txBody>
      </p:sp>
      <p:sp>
        <p:nvSpPr>
          <p:cNvPr id="5" name="TextBox 4">
            <a:extLst>
              <a:ext uri="{FF2B5EF4-FFF2-40B4-BE49-F238E27FC236}">
                <a16:creationId xmlns:a16="http://schemas.microsoft.com/office/drawing/2014/main" id="{0DF5FA7E-2CC6-456B-B344-F12527882FF1}"/>
              </a:ext>
            </a:extLst>
          </p:cNvPr>
          <p:cNvSpPr txBox="1"/>
          <p:nvPr/>
        </p:nvSpPr>
        <p:spPr>
          <a:xfrm>
            <a:off x="2000689" y="2091809"/>
            <a:ext cx="8190621" cy="2585323"/>
          </a:xfrm>
          <a:prstGeom prst="rect">
            <a:avLst/>
          </a:prstGeom>
          <a:noFill/>
        </p:spPr>
        <p:txBody>
          <a:bodyPr wrap="square" rtlCol="0">
            <a:spAutoFit/>
          </a:bodyPr>
          <a:lstStyle/>
          <a:p>
            <a:r>
              <a:rPr lang="en-US" dirty="0"/>
              <a:t>Overreaching at the trot is a common fault, caused by more angulation and drive from behind than in the front, so that the rear feet are forced to step to one side of the front feet to avoid interference or clipping.</a:t>
            </a:r>
          </a:p>
          <a:p>
            <a:endParaRPr lang="en-US" dirty="0"/>
          </a:p>
          <a:p>
            <a:endParaRPr lang="en-US" dirty="0"/>
          </a:p>
          <a:p>
            <a:r>
              <a:rPr lang="en-US" dirty="0"/>
              <a:t>Overreaching is a common fault in puppies as they develop through “leggy” stages when the height at withers may exceed length from buttocks to shoulder joint by a fractional difference.  As the puppy develops and body proportions come into balance, the overreaching ceases.</a:t>
            </a:r>
          </a:p>
        </p:txBody>
      </p:sp>
    </p:spTree>
    <p:extLst>
      <p:ext uri="{BB962C8B-B14F-4D97-AF65-F5344CB8AC3E}">
        <p14:creationId xmlns:p14="http://schemas.microsoft.com/office/powerpoint/2010/main" val="36546239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CDF6ADC-418F-4379-9A19-0FC29EAC94F0}"/>
              </a:ext>
            </a:extLst>
          </p:cNvPr>
          <p:cNvSpPr/>
          <p:nvPr/>
        </p:nvSpPr>
        <p:spPr>
          <a:xfrm>
            <a:off x="999063" y="1523582"/>
            <a:ext cx="10193873" cy="9144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EA04268-20BE-4E99-827F-78CBB843083C}"/>
              </a:ext>
            </a:extLst>
          </p:cNvPr>
          <p:cNvSpPr txBox="1"/>
          <p:nvPr/>
        </p:nvSpPr>
        <p:spPr>
          <a:xfrm>
            <a:off x="4985658" y="1585629"/>
            <a:ext cx="2981739" cy="646331"/>
          </a:xfrm>
          <a:prstGeom prst="rect">
            <a:avLst/>
          </a:prstGeom>
          <a:noFill/>
        </p:spPr>
        <p:txBody>
          <a:bodyPr wrap="square" rtlCol="0">
            <a:spAutoFit/>
          </a:bodyPr>
          <a:lstStyle/>
          <a:p>
            <a:r>
              <a:rPr lang="en-US" sz="3600"/>
              <a:t>overreaching</a:t>
            </a:r>
          </a:p>
        </p:txBody>
      </p:sp>
      <p:pic>
        <p:nvPicPr>
          <p:cNvPr id="3" name="Picture 2" descr="A picture containing text, monitor, television, screen&#10;&#10;Description automatically generated">
            <a:extLst>
              <a:ext uri="{FF2B5EF4-FFF2-40B4-BE49-F238E27FC236}">
                <a16:creationId xmlns:a16="http://schemas.microsoft.com/office/drawing/2014/main" id="{B7C54F01-5526-4D08-B58C-4B68BB606A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74" y="2437982"/>
            <a:ext cx="5042948" cy="3930815"/>
          </a:xfrm>
          <a:prstGeom prst="rect">
            <a:avLst/>
          </a:prstGeom>
        </p:spPr>
      </p:pic>
      <p:sp>
        <p:nvSpPr>
          <p:cNvPr id="11" name="TextBox 10">
            <a:extLst>
              <a:ext uri="{FF2B5EF4-FFF2-40B4-BE49-F238E27FC236}">
                <a16:creationId xmlns:a16="http://schemas.microsoft.com/office/drawing/2014/main" id="{9D4FBE2A-A1EF-4D42-928A-8AD53B9EC3D7}"/>
              </a:ext>
            </a:extLst>
          </p:cNvPr>
          <p:cNvSpPr txBox="1"/>
          <p:nvPr/>
        </p:nvSpPr>
        <p:spPr>
          <a:xfrm>
            <a:off x="999062" y="292229"/>
            <a:ext cx="10193873" cy="1200329"/>
          </a:xfrm>
          <a:prstGeom prst="rect">
            <a:avLst/>
          </a:prstGeom>
          <a:solidFill>
            <a:schemeClr val="accent1"/>
          </a:solidFill>
          <a:ln w="38100">
            <a:solidFill>
              <a:schemeClr val="tx1"/>
            </a:solidFill>
          </a:ln>
        </p:spPr>
        <p:txBody>
          <a:bodyPr wrap="square" rtlCol="0">
            <a:spAutoFit/>
          </a:bodyPr>
          <a:lstStyle/>
          <a:p>
            <a:r>
              <a:rPr lang="en-US" b="0" i="0" dirty="0">
                <a:solidFill>
                  <a:srgbClr val="202124"/>
                </a:solidFill>
                <a:effectLst/>
                <a:latin typeface="Trebuchet MS" panose="020B0603020202020204" pitchFamily="34" charset="0"/>
              </a:rPr>
              <a:t>Perhaps the most common fault of movement is over-reaching, which </a:t>
            </a:r>
            <a:r>
              <a:rPr lang="en-US" b="1" i="0" dirty="0">
                <a:solidFill>
                  <a:srgbClr val="202124"/>
                </a:solidFill>
                <a:effectLst/>
                <a:latin typeface="Trebuchet MS" panose="020B0603020202020204" pitchFamily="34" charset="0"/>
              </a:rPr>
              <a:t>occurs when the rear legs extend so far forward as to pass the front legs</a:t>
            </a:r>
            <a:r>
              <a:rPr lang="en-US" b="0" i="0" dirty="0">
                <a:solidFill>
                  <a:srgbClr val="202124"/>
                </a:solidFill>
                <a:effectLst/>
                <a:latin typeface="Trebuchet MS" panose="020B0603020202020204" pitchFamily="34" charset="0"/>
              </a:rPr>
              <a:t>. As this happens, the dog is forced to compensate. The most common form of compensation occurs when the dog swings it legs to one side on a bias to the line of travel.</a:t>
            </a:r>
            <a:endParaRPr lang="en-US" dirty="0">
              <a:latin typeface="Trebuchet MS" panose="020B0603020202020204" pitchFamily="34" charset="0"/>
            </a:endParaRPr>
          </a:p>
        </p:txBody>
      </p:sp>
      <p:pic>
        <p:nvPicPr>
          <p:cNvPr id="4" name="Picture 3" descr="A dog running in a field&#10;&#10;Description automatically generated with medium confidence">
            <a:extLst>
              <a:ext uri="{FF2B5EF4-FFF2-40B4-BE49-F238E27FC236}">
                <a16:creationId xmlns:a16="http://schemas.microsoft.com/office/drawing/2014/main" id="{6FF0AF92-5860-4538-8AFA-FF4F876AC114}"/>
              </a:ext>
            </a:extLst>
          </p:cNvPr>
          <p:cNvPicPr>
            <a:picLocks noChangeAspect="1"/>
          </p:cNvPicPr>
          <p:nvPr/>
        </p:nvPicPr>
        <p:blipFill rotWithShape="1">
          <a:blip r:embed="rId3">
            <a:extLst>
              <a:ext uri="{28A0092B-C50C-407E-A947-70E740481C1C}">
                <a14:useLocalDpi xmlns:a14="http://schemas.microsoft.com/office/drawing/2010/main" val="0"/>
              </a:ext>
            </a:extLst>
          </a:blip>
          <a:srcRect l="40588" t="38786" r="23693" b="8755"/>
          <a:stretch/>
        </p:blipFill>
        <p:spPr>
          <a:xfrm>
            <a:off x="7539103" y="2469006"/>
            <a:ext cx="3548917" cy="3468345"/>
          </a:xfrm>
          <a:prstGeom prst="rect">
            <a:avLst/>
          </a:prstGeom>
          <a:ln w="76200">
            <a:solidFill>
              <a:schemeClr val="tx1"/>
            </a:solidFill>
          </a:ln>
        </p:spPr>
      </p:pic>
      <p:pic>
        <p:nvPicPr>
          <p:cNvPr id="9" name="Picture 8" descr="Text&#10;&#10;Description automatically generated with medium confidence">
            <a:extLst>
              <a:ext uri="{FF2B5EF4-FFF2-40B4-BE49-F238E27FC236}">
                <a16:creationId xmlns:a16="http://schemas.microsoft.com/office/drawing/2014/main" id="{6793964D-42FE-D314-2803-1346033338A1}"/>
              </a:ext>
            </a:extLst>
          </p:cNvPr>
          <p:cNvPicPr>
            <a:picLocks noChangeAspect="1"/>
          </p:cNvPicPr>
          <p:nvPr/>
        </p:nvPicPr>
        <p:blipFill rotWithShape="1">
          <a:blip r:embed="rId4">
            <a:extLst>
              <a:ext uri="{28A0092B-C50C-407E-A947-70E740481C1C}">
                <a14:useLocalDpi xmlns:a14="http://schemas.microsoft.com/office/drawing/2010/main" val="0"/>
              </a:ext>
            </a:extLst>
          </a:blip>
          <a:srcRect l="18372" t="83957" r="14392"/>
          <a:stretch/>
        </p:blipFill>
        <p:spPr>
          <a:xfrm>
            <a:off x="4578500" y="4759905"/>
            <a:ext cx="3869635" cy="1024932"/>
          </a:xfrm>
          <a:prstGeom prst="rect">
            <a:avLst/>
          </a:prstGeom>
        </p:spPr>
      </p:pic>
      <p:sp>
        <p:nvSpPr>
          <p:cNvPr id="2" name="TextBox 1">
            <a:extLst>
              <a:ext uri="{FF2B5EF4-FFF2-40B4-BE49-F238E27FC236}">
                <a16:creationId xmlns:a16="http://schemas.microsoft.com/office/drawing/2014/main" id="{F85B934C-5848-5F9B-1D7F-F0B8A29601F9}"/>
              </a:ext>
            </a:extLst>
          </p:cNvPr>
          <p:cNvSpPr txBox="1"/>
          <p:nvPr/>
        </p:nvSpPr>
        <p:spPr>
          <a:xfrm>
            <a:off x="22136669" y="45294"/>
            <a:ext cx="10768083" cy="1200329"/>
          </a:xfrm>
          <a:prstGeom prst="rect">
            <a:avLst/>
          </a:prstGeom>
          <a:noFill/>
        </p:spPr>
        <p:txBody>
          <a:bodyPr wrap="square" rtlCol="0">
            <a:spAutoFit/>
          </a:bodyPr>
          <a:lstStyle/>
          <a:p>
            <a:r>
              <a:rPr lang="en-US" b="0" i="0">
                <a:solidFill>
                  <a:srgbClr val="202124"/>
                </a:solidFill>
                <a:effectLst/>
                <a:latin typeface="Roboto" panose="02000000000000000000" pitchFamily="2" charset="0"/>
              </a:rPr>
              <a:t>Perhaps the most common fault of movement is over-reaching, which </a:t>
            </a:r>
            <a:r>
              <a:rPr lang="en-US" b="1" i="0">
                <a:solidFill>
                  <a:srgbClr val="202124"/>
                </a:solidFill>
                <a:effectLst/>
                <a:latin typeface="Roboto" panose="02000000000000000000" pitchFamily="2" charset="0"/>
              </a:rPr>
              <a:t>occurs when the rear legs extend so far forward as to pass the front legs</a:t>
            </a:r>
            <a:r>
              <a:rPr lang="en-US" b="0" i="0">
                <a:solidFill>
                  <a:srgbClr val="202124"/>
                </a:solidFill>
                <a:effectLst/>
                <a:latin typeface="Roboto" panose="02000000000000000000" pitchFamily="2" charset="0"/>
              </a:rPr>
              <a:t>. As this happens, the dog is forced to compensate. The most common form of compensation occurs when the dog swings it legs to one side on a bias to the line of travel.</a:t>
            </a:r>
            <a:endParaRPr lang="en-US"/>
          </a:p>
        </p:txBody>
      </p:sp>
    </p:spTree>
    <p:extLst>
      <p:ext uri="{BB962C8B-B14F-4D97-AF65-F5344CB8AC3E}">
        <p14:creationId xmlns:p14="http://schemas.microsoft.com/office/powerpoint/2010/main" val="1828881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E2E883-D9E8-4209-BEAC-D1F46502BA2D}"/>
              </a:ext>
            </a:extLst>
          </p:cNvPr>
          <p:cNvSpPr/>
          <p:nvPr/>
        </p:nvSpPr>
        <p:spPr>
          <a:xfrm>
            <a:off x="869455" y="664380"/>
            <a:ext cx="3974701" cy="4950209"/>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54E76B-B9BB-49D9-A0EE-6BFCD0E60E56}"/>
              </a:ext>
            </a:extLst>
          </p:cNvPr>
          <p:cNvSpPr/>
          <p:nvPr/>
        </p:nvSpPr>
        <p:spPr>
          <a:xfrm>
            <a:off x="4844156" y="664380"/>
            <a:ext cx="4811512" cy="9144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5E38421-AF33-4F68-B6ED-2A5611B120DF}"/>
              </a:ext>
            </a:extLst>
          </p:cNvPr>
          <p:cNvSpPr>
            <a:spLocks noGrp="1"/>
          </p:cNvSpPr>
          <p:nvPr>
            <p:ph type="title"/>
          </p:nvPr>
        </p:nvSpPr>
        <p:spPr>
          <a:xfrm>
            <a:off x="4844156" y="791380"/>
            <a:ext cx="4811512" cy="777898"/>
          </a:xfrm>
        </p:spPr>
        <p:txBody>
          <a:bodyPr/>
          <a:lstStyle/>
          <a:p>
            <a:pPr algn="ctr"/>
            <a:r>
              <a:rPr lang="en-US">
                <a:solidFill>
                  <a:schemeClr val="tx1"/>
                </a:solidFill>
              </a:rPr>
              <a:t>Correct</a:t>
            </a:r>
          </a:p>
        </p:txBody>
      </p:sp>
      <p:pic>
        <p:nvPicPr>
          <p:cNvPr id="6" name="Picture 5" descr="A picture containing text, monitor, television, picture frame&#10;&#10;Description automatically generated">
            <a:extLst>
              <a:ext uri="{FF2B5EF4-FFF2-40B4-BE49-F238E27FC236}">
                <a16:creationId xmlns:a16="http://schemas.microsoft.com/office/drawing/2014/main" id="{BB0EB631-64C0-4483-A0EA-FAB7A0F9CD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156" y="1569278"/>
            <a:ext cx="4811512" cy="4044989"/>
          </a:xfrm>
          <a:prstGeom prst="rect">
            <a:avLst/>
          </a:prstGeom>
        </p:spPr>
      </p:pic>
      <p:sp>
        <p:nvSpPr>
          <p:cNvPr id="8" name="TextBox 7">
            <a:extLst>
              <a:ext uri="{FF2B5EF4-FFF2-40B4-BE49-F238E27FC236}">
                <a16:creationId xmlns:a16="http://schemas.microsoft.com/office/drawing/2014/main" id="{F71BA833-B264-4416-918D-C7EBA87D071B}"/>
              </a:ext>
            </a:extLst>
          </p:cNvPr>
          <p:cNvSpPr txBox="1"/>
          <p:nvPr/>
        </p:nvSpPr>
        <p:spPr>
          <a:xfrm>
            <a:off x="1139687" y="1714639"/>
            <a:ext cx="3711407" cy="2012964"/>
          </a:xfrm>
          <a:prstGeom prst="rect">
            <a:avLst/>
          </a:prstGeom>
          <a:noFill/>
        </p:spPr>
        <p:txBody>
          <a:bodyPr wrap="square" rtlCol="0">
            <a:spAutoFit/>
          </a:bodyPr>
          <a:lstStyle/>
          <a:p>
            <a:r>
              <a:rPr lang="en-US" dirty="0"/>
              <a:t>As the pastern flexes at the most backward and upward point underneath the body, it must be times to lift out of the way of the hind foot landing beneath it, ahead of it—because of the forward momentum of the dog.</a:t>
            </a:r>
          </a:p>
        </p:txBody>
      </p:sp>
    </p:spTree>
    <p:extLst>
      <p:ext uri="{BB962C8B-B14F-4D97-AF65-F5344CB8AC3E}">
        <p14:creationId xmlns:p14="http://schemas.microsoft.com/office/powerpoint/2010/main" val="104300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DAFD0-DB6C-4523-BCCF-9BD50F9CB791}"/>
              </a:ext>
            </a:extLst>
          </p:cNvPr>
          <p:cNvSpPr/>
          <p:nvPr/>
        </p:nvSpPr>
        <p:spPr>
          <a:xfrm>
            <a:off x="1507328" y="1930400"/>
            <a:ext cx="8596668" cy="431800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9EC135-8F5E-4F45-9AD8-8A5489EA2FA5}"/>
              </a:ext>
            </a:extLst>
          </p:cNvPr>
          <p:cNvSpPr>
            <a:spLocks noGrp="1"/>
          </p:cNvSpPr>
          <p:nvPr>
            <p:ph type="title"/>
          </p:nvPr>
        </p:nvSpPr>
        <p:spPr>
          <a:xfrm>
            <a:off x="1507328" y="609600"/>
            <a:ext cx="8596668" cy="1320800"/>
          </a:xfrm>
          <a:solidFill>
            <a:schemeClr val="accent2"/>
          </a:solidFill>
          <a:ln w="57150">
            <a:solidFill>
              <a:schemeClr val="tx1"/>
            </a:solidFill>
          </a:ln>
        </p:spPr>
        <p:txBody>
          <a:bodyPr/>
          <a:lstStyle/>
          <a:p>
            <a:pPr algn="ctr"/>
            <a:r>
              <a:rPr lang="en-US">
                <a:solidFill>
                  <a:schemeClr val="tx1"/>
                </a:solidFill>
              </a:rPr>
              <a:t>Side Gait</a:t>
            </a:r>
          </a:p>
        </p:txBody>
      </p:sp>
      <p:sp>
        <p:nvSpPr>
          <p:cNvPr id="3" name="TextBox 2">
            <a:extLst>
              <a:ext uri="{FF2B5EF4-FFF2-40B4-BE49-F238E27FC236}">
                <a16:creationId xmlns:a16="http://schemas.microsoft.com/office/drawing/2014/main" id="{2900785C-8D1C-4D56-9DCE-2A50A9D87379}"/>
              </a:ext>
            </a:extLst>
          </p:cNvPr>
          <p:cNvSpPr txBox="1"/>
          <p:nvPr/>
        </p:nvSpPr>
        <p:spPr>
          <a:xfrm>
            <a:off x="1605802" y="2200537"/>
            <a:ext cx="8596668"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The side gait is more revealing to the educated observer.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Ideally the position of the head is moved slightly forward and lower as the dog speeds 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very upright head carriage will indicate stiffness or lack of angulation, usually in the shoulders, and perhaps cause restriction in the forward reach (which is as far as the nose), or a hackney- type gait.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neck should retain a slight arch at any gait, blending smoothly into the topline.</a:t>
            </a:r>
          </a:p>
        </p:txBody>
      </p:sp>
    </p:spTree>
    <p:extLst>
      <p:ext uri="{BB962C8B-B14F-4D97-AF65-F5344CB8AC3E}">
        <p14:creationId xmlns:p14="http://schemas.microsoft.com/office/powerpoint/2010/main" val="597839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55AC47-9FF1-4599-8922-E59363BF6869}"/>
              </a:ext>
            </a:extLst>
          </p:cNvPr>
          <p:cNvSpPr/>
          <p:nvPr/>
        </p:nvSpPr>
        <p:spPr>
          <a:xfrm>
            <a:off x="728993" y="2638929"/>
            <a:ext cx="8958470" cy="2703443"/>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76130C6E-163B-4B8C-A3B7-7879D5B20A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7720" y="659432"/>
            <a:ext cx="3986499" cy="2379528"/>
          </a:xfrm>
          <a:prstGeom prst="rect">
            <a:avLst/>
          </a:prstGeom>
        </p:spPr>
      </p:pic>
      <p:sp>
        <p:nvSpPr>
          <p:cNvPr id="4" name="TextBox 3">
            <a:extLst>
              <a:ext uri="{FF2B5EF4-FFF2-40B4-BE49-F238E27FC236}">
                <a16:creationId xmlns:a16="http://schemas.microsoft.com/office/drawing/2014/main" id="{77FC8ACD-7834-49DA-AFAF-A03C637A6269}"/>
              </a:ext>
            </a:extLst>
          </p:cNvPr>
          <p:cNvSpPr txBox="1"/>
          <p:nvPr/>
        </p:nvSpPr>
        <p:spPr>
          <a:xfrm>
            <a:off x="1020417" y="3086189"/>
            <a:ext cx="8773063" cy="2031325"/>
          </a:xfrm>
          <a:prstGeom prst="rect">
            <a:avLst/>
          </a:prstGeom>
          <a:noFill/>
        </p:spPr>
        <p:txBody>
          <a:bodyPr wrap="square" rtlCol="0">
            <a:spAutoFit/>
          </a:bodyPr>
          <a:lstStyle/>
          <a:p>
            <a:r>
              <a:rPr lang="en-US" dirty="0"/>
              <a:t>In the show ring the Rottweiler is judged at a trot, because this gait reveals most efficiency how he uses all his joints and controls his limbs and body.</a:t>
            </a:r>
          </a:p>
          <a:p>
            <a:endParaRPr lang="en-US" dirty="0"/>
          </a:p>
          <a:p>
            <a:r>
              <a:rPr lang="en-US" dirty="0"/>
              <a:t>Some will exhibit a smoothness and accuracy, an athleticism.  These dogs may appear to move effortlessly.</a:t>
            </a:r>
          </a:p>
          <a:p>
            <a:endParaRPr lang="en-US" dirty="0"/>
          </a:p>
          <a:p>
            <a:r>
              <a:rPr lang="en-US" dirty="0"/>
              <a:t>Every breeder dreams of achieving these characteristics in his dogs.</a:t>
            </a:r>
          </a:p>
        </p:txBody>
      </p:sp>
    </p:spTree>
    <p:extLst>
      <p:ext uri="{BB962C8B-B14F-4D97-AF65-F5344CB8AC3E}">
        <p14:creationId xmlns:p14="http://schemas.microsoft.com/office/powerpoint/2010/main" val="3771881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69FA3CE-0B67-4AD7-9E3A-78573D0D485A}"/>
              </a:ext>
            </a:extLst>
          </p:cNvPr>
          <p:cNvSpPr txBox="1"/>
          <p:nvPr/>
        </p:nvSpPr>
        <p:spPr>
          <a:xfrm>
            <a:off x="662609" y="781878"/>
            <a:ext cx="9144000" cy="3416320"/>
          </a:xfrm>
          <a:prstGeom prst="rect">
            <a:avLst/>
          </a:prstGeom>
          <a:solidFill>
            <a:schemeClr val="accent1"/>
          </a:solidFill>
          <a:ln w="57150">
            <a:solidFill>
              <a:schemeClr val="tx1"/>
            </a:solidFill>
          </a:ln>
        </p:spPr>
        <p:txBody>
          <a:bodyPr wrap="square" lIns="91440" tIns="45720" rIns="91440" bIns="45720" rtlCol="0" anchor="t">
            <a:spAutoFit/>
          </a:bodyPr>
          <a:lstStyle/>
          <a:p>
            <a:r>
              <a:rPr lang="en-US" dirty="0"/>
              <a:t>Dips behind the shoulders, or excessive rolls may indicate poor structure or lack of fitness.</a:t>
            </a:r>
          </a:p>
          <a:p>
            <a:endParaRPr lang="en-US" dirty="0"/>
          </a:p>
          <a:p>
            <a:r>
              <a:rPr lang="en-US" dirty="0"/>
              <a:t>A topline that appears to “V”, jouncing and breaking in mid-back at every stride, displays a severe lack of balance. </a:t>
            </a:r>
          </a:p>
          <a:p>
            <a:endParaRPr lang="en-US" dirty="0"/>
          </a:p>
          <a:p>
            <a:r>
              <a:rPr lang="en-US" dirty="0"/>
              <a:t>The forelegs should move with a pendulum-like action, equally forward and backward, with maximum “reach”</a:t>
            </a:r>
            <a:r>
              <a:rPr lang="en-US" dirty="0">
                <a:solidFill>
                  <a:schemeClr val="accent1">
                    <a:lumMod val="50000"/>
                  </a:schemeClr>
                </a:solidFill>
              </a:rPr>
              <a:t> but minimal lift from the ground</a:t>
            </a:r>
            <a:r>
              <a:rPr lang="en-US" dirty="0"/>
              <a:t>.</a:t>
            </a:r>
          </a:p>
          <a:p>
            <a:endParaRPr lang="en-US" dirty="0"/>
          </a:p>
          <a:p>
            <a:r>
              <a:rPr lang="en-US" dirty="0"/>
              <a:t>At its greatest forward extension, easy to observe because of the momentary halt in action as the leg reverses direction, the leg and foot should form a straight line.</a:t>
            </a:r>
          </a:p>
          <a:p>
            <a:endParaRPr lang="en-US" dirty="0"/>
          </a:p>
        </p:txBody>
      </p:sp>
    </p:spTree>
    <p:extLst>
      <p:ext uri="{BB962C8B-B14F-4D97-AF65-F5344CB8AC3E}">
        <p14:creationId xmlns:p14="http://schemas.microsoft.com/office/powerpoint/2010/main" val="4221937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1D5AC7B-0730-4BCC-A5BF-5A547DD9A7A8}"/>
              </a:ext>
            </a:extLst>
          </p:cNvPr>
          <p:cNvSpPr/>
          <p:nvPr/>
        </p:nvSpPr>
        <p:spPr>
          <a:xfrm>
            <a:off x="1537252" y="2049748"/>
            <a:ext cx="8057321" cy="1934818"/>
          </a:xfrm>
          <a:prstGeom prst="rect">
            <a:avLst/>
          </a:prstGeom>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1539C79-BAAC-4BCA-ADF0-392C5150798F}"/>
              </a:ext>
            </a:extLst>
          </p:cNvPr>
          <p:cNvSpPr txBox="1"/>
          <p:nvPr/>
        </p:nvSpPr>
        <p:spPr>
          <a:xfrm>
            <a:off x="1537252" y="2416992"/>
            <a:ext cx="8295861" cy="1200329"/>
          </a:xfrm>
          <a:prstGeom prst="rect">
            <a:avLst/>
          </a:prstGeom>
          <a:noFill/>
        </p:spPr>
        <p:txBody>
          <a:bodyPr wrap="square" rtlCol="0">
            <a:spAutoFit/>
          </a:bodyPr>
          <a:lstStyle/>
          <a:p>
            <a:r>
              <a:rPr lang="en-US" dirty="0"/>
              <a:t>Improper shoulder set or short overly muscled necks would prevent the dog from carrying the head high with confidence and would instead give the look of trundling.  Without proper angulations, hip and shoulder set improperly overreaching or shortened reach and/or drive are exhibited.</a:t>
            </a:r>
          </a:p>
        </p:txBody>
      </p:sp>
    </p:spTree>
    <p:extLst>
      <p:ext uri="{BB962C8B-B14F-4D97-AF65-F5344CB8AC3E}">
        <p14:creationId xmlns:p14="http://schemas.microsoft.com/office/powerpoint/2010/main" val="3383475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2C0FCDA-085C-4C04-8DBE-B55901B3BD49}"/>
              </a:ext>
            </a:extLst>
          </p:cNvPr>
          <p:cNvSpPr/>
          <p:nvPr/>
        </p:nvSpPr>
        <p:spPr>
          <a:xfrm>
            <a:off x="477079" y="729157"/>
            <a:ext cx="9992138" cy="4943061"/>
          </a:xfrm>
          <a:prstGeom prst="rect">
            <a:avLst/>
          </a:prstGeom>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5CD1454-A21F-4D5D-9568-CCB42BB4528C}"/>
              </a:ext>
            </a:extLst>
          </p:cNvPr>
          <p:cNvSpPr txBox="1"/>
          <p:nvPr/>
        </p:nvSpPr>
        <p:spPr>
          <a:xfrm>
            <a:off x="477079" y="1360869"/>
            <a:ext cx="9859615"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The hind legs should show an equal length of reach to the forelegs, extending well under the body, and equally well back.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feet should not kick up high under the belly, and the whole leg should straighten well through the joints as it extends back, with no wasted motion.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u="sng" dirty="0">
                <a:solidFill>
                  <a:schemeClr val="accent1">
                    <a:lumMod val="50000"/>
                  </a:schemeClr>
                </a:solidFill>
              </a:rPr>
              <a:t>The feet should always remain relatively close to the ground, even at full extension</a:t>
            </a:r>
            <a:r>
              <a:rPr lang="en-US" b="1" u="sng"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legs should form an apparently straight line at the furthermost point of extension.</a:t>
            </a:r>
          </a:p>
        </p:txBody>
      </p:sp>
    </p:spTree>
    <p:extLst>
      <p:ext uri="{BB962C8B-B14F-4D97-AF65-F5344CB8AC3E}">
        <p14:creationId xmlns:p14="http://schemas.microsoft.com/office/powerpoint/2010/main" val="4048035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218E5EF-7EBB-4914-8C87-4C3D5E3C9EDF}"/>
              </a:ext>
            </a:extLst>
          </p:cNvPr>
          <p:cNvSpPr/>
          <p:nvPr/>
        </p:nvSpPr>
        <p:spPr>
          <a:xfrm>
            <a:off x="5618262" y="2322524"/>
            <a:ext cx="3579351" cy="2237265"/>
          </a:xfrm>
          <a:prstGeom prst="rect">
            <a:avLst/>
          </a:prstGeom>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31DD2CA-009C-4046-A238-C02FBDFB71C3}"/>
              </a:ext>
            </a:extLst>
          </p:cNvPr>
          <p:cNvSpPr txBox="1"/>
          <p:nvPr/>
        </p:nvSpPr>
        <p:spPr>
          <a:xfrm>
            <a:off x="5711687" y="2375237"/>
            <a:ext cx="3326296" cy="1477328"/>
          </a:xfrm>
          <a:prstGeom prst="rect">
            <a:avLst/>
          </a:prstGeom>
          <a:noFill/>
        </p:spPr>
        <p:txBody>
          <a:bodyPr wrap="square" rtlCol="0">
            <a:spAutoFit/>
          </a:bodyPr>
          <a:lstStyle/>
          <a:p>
            <a:r>
              <a:rPr lang="en-US" dirty="0"/>
              <a:t>Notice the top line remains level and the head is carried at a 45-degree angle while moving, indicating well laid-back shoulders.</a:t>
            </a:r>
          </a:p>
        </p:txBody>
      </p:sp>
      <p:sp>
        <p:nvSpPr>
          <p:cNvPr id="6" name="Rectangle 5">
            <a:extLst>
              <a:ext uri="{FF2B5EF4-FFF2-40B4-BE49-F238E27FC236}">
                <a16:creationId xmlns:a16="http://schemas.microsoft.com/office/drawing/2014/main" id="{F8A17BEC-3EB1-49AB-B10A-620CF66A0032}"/>
              </a:ext>
            </a:extLst>
          </p:cNvPr>
          <p:cNvSpPr/>
          <p:nvPr/>
        </p:nvSpPr>
        <p:spPr>
          <a:xfrm>
            <a:off x="1676069" y="2302565"/>
            <a:ext cx="3909391" cy="22528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 dog, television, picture frame&#10;&#10;Description automatically generated">
            <a:extLst>
              <a:ext uri="{FF2B5EF4-FFF2-40B4-BE49-F238E27FC236}">
                <a16:creationId xmlns:a16="http://schemas.microsoft.com/office/drawing/2014/main" id="{CA89C8C5-B9CC-403A-BE5A-023E60F1B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3291" y="767326"/>
            <a:ext cx="2295144" cy="1603248"/>
          </a:xfrm>
          <a:prstGeom prst="rect">
            <a:avLst/>
          </a:prstGeom>
        </p:spPr>
      </p:pic>
      <p:sp>
        <p:nvSpPr>
          <p:cNvPr id="4" name="TextBox 3">
            <a:extLst>
              <a:ext uri="{FF2B5EF4-FFF2-40B4-BE49-F238E27FC236}">
                <a16:creationId xmlns:a16="http://schemas.microsoft.com/office/drawing/2014/main" id="{310E611E-6936-46EB-99D1-2C5A0A1848DC}"/>
              </a:ext>
            </a:extLst>
          </p:cNvPr>
          <p:cNvSpPr txBox="1"/>
          <p:nvPr/>
        </p:nvSpPr>
        <p:spPr>
          <a:xfrm>
            <a:off x="2067340" y="2420684"/>
            <a:ext cx="3644347" cy="2031325"/>
          </a:xfrm>
          <a:prstGeom prst="rect">
            <a:avLst/>
          </a:prstGeom>
          <a:noFill/>
        </p:spPr>
        <p:txBody>
          <a:bodyPr wrap="square" rtlCol="0">
            <a:spAutoFit/>
          </a:bodyPr>
          <a:lstStyle/>
          <a:p>
            <a:r>
              <a:rPr lang="en-US"/>
              <a:t>From the side view the hock joint should both flex and extend.</a:t>
            </a:r>
          </a:p>
          <a:p>
            <a:r>
              <a:rPr lang="en-US"/>
              <a:t>All action is aimed at the dog placing each foot as closely as possible beneath the center of gravity while it is supporting the dog’s weight.</a:t>
            </a:r>
          </a:p>
        </p:txBody>
      </p:sp>
      <p:sp>
        <p:nvSpPr>
          <p:cNvPr id="17" name="Rectangle 16">
            <a:extLst>
              <a:ext uri="{FF2B5EF4-FFF2-40B4-BE49-F238E27FC236}">
                <a16:creationId xmlns:a16="http://schemas.microsoft.com/office/drawing/2014/main" id="{E2118B2A-2F44-4813-A6D2-F9CFEB9A0B0B}"/>
              </a:ext>
            </a:extLst>
          </p:cNvPr>
          <p:cNvSpPr/>
          <p:nvPr/>
        </p:nvSpPr>
        <p:spPr>
          <a:xfrm>
            <a:off x="1661554" y="2352675"/>
            <a:ext cx="3909391" cy="2252868"/>
          </a:xfrm>
          <a:prstGeom prst="rect">
            <a:avLst/>
          </a:prstGeom>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8" name="TextBox 17">
            <a:extLst>
              <a:ext uri="{FF2B5EF4-FFF2-40B4-BE49-F238E27FC236}">
                <a16:creationId xmlns:a16="http://schemas.microsoft.com/office/drawing/2014/main" id="{051D6862-D7CA-49BA-AF41-217C3A4FC31A}"/>
              </a:ext>
            </a:extLst>
          </p:cNvPr>
          <p:cNvSpPr txBox="1"/>
          <p:nvPr/>
        </p:nvSpPr>
        <p:spPr>
          <a:xfrm>
            <a:off x="1766516" y="2375237"/>
            <a:ext cx="3644347" cy="2031325"/>
          </a:xfrm>
          <a:prstGeom prst="rect">
            <a:avLst/>
          </a:prstGeom>
          <a:noFill/>
        </p:spPr>
        <p:txBody>
          <a:bodyPr wrap="square" rtlCol="0">
            <a:spAutoFit/>
          </a:bodyPr>
          <a:lstStyle/>
          <a:p>
            <a:r>
              <a:rPr lang="en-US" dirty="0"/>
              <a:t>From the side view the hock joint should both flex and extend.</a:t>
            </a:r>
          </a:p>
          <a:p>
            <a:r>
              <a:rPr lang="en-US" dirty="0"/>
              <a:t>All action is aimed at the dog placing each foot as closely as possible beneath the center of gravity while it is supporting the dog’s weight.</a:t>
            </a:r>
          </a:p>
        </p:txBody>
      </p:sp>
      <p:pic>
        <p:nvPicPr>
          <p:cNvPr id="12" name="Picture 11" descr="A picture containing person, dog, indoor, mammal&#10;&#10;Description automatically generated">
            <a:extLst>
              <a:ext uri="{FF2B5EF4-FFF2-40B4-BE49-F238E27FC236}">
                <a16:creationId xmlns:a16="http://schemas.microsoft.com/office/drawing/2014/main" id="{408E9CD6-E541-33CE-44DE-2FED258C65AD}"/>
              </a:ext>
            </a:extLst>
          </p:cNvPr>
          <p:cNvPicPr>
            <a:picLocks noChangeAspect="1"/>
          </p:cNvPicPr>
          <p:nvPr/>
        </p:nvPicPr>
        <p:blipFill rotWithShape="1">
          <a:blip r:embed="rId3">
            <a:extLst>
              <a:ext uri="{28A0092B-C50C-407E-A947-70E740481C1C}">
                <a14:useLocalDpi xmlns:a14="http://schemas.microsoft.com/office/drawing/2010/main" val="0"/>
              </a:ext>
            </a:extLst>
          </a:blip>
          <a:srcRect l="37169" t="46377" r="3174"/>
          <a:stretch/>
        </p:blipFill>
        <p:spPr>
          <a:xfrm>
            <a:off x="4117514" y="4204412"/>
            <a:ext cx="3087756" cy="2220373"/>
          </a:xfrm>
          <a:prstGeom prst="rect">
            <a:avLst/>
          </a:prstGeom>
          <a:ln w="76200">
            <a:solidFill>
              <a:schemeClr val="tx1"/>
            </a:solidFill>
          </a:ln>
        </p:spPr>
      </p:pic>
    </p:spTree>
    <p:extLst>
      <p:ext uri="{BB962C8B-B14F-4D97-AF65-F5344CB8AC3E}">
        <p14:creationId xmlns:p14="http://schemas.microsoft.com/office/powerpoint/2010/main" val="38839329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A dog running on grass&#10;&#10;Description automatically generated with medium confidence">
            <a:extLst>
              <a:ext uri="{FF2B5EF4-FFF2-40B4-BE49-F238E27FC236}">
                <a16:creationId xmlns:a16="http://schemas.microsoft.com/office/drawing/2014/main" id="{9633D7A1-670F-7D5E-29C5-DEABAE621F43}"/>
              </a:ext>
            </a:extLst>
          </p:cNvPr>
          <p:cNvPicPr>
            <a:picLocks noChangeAspect="1"/>
          </p:cNvPicPr>
          <p:nvPr/>
        </p:nvPicPr>
        <p:blipFill rotWithShape="1">
          <a:blip r:embed="rId2">
            <a:extLst>
              <a:ext uri="{28A0092B-C50C-407E-A947-70E740481C1C}">
                <a14:useLocalDpi xmlns:a14="http://schemas.microsoft.com/office/drawing/2010/main" val="0"/>
              </a:ext>
            </a:extLst>
          </a:blip>
          <a:srcRect l="66695" t="53273" b="-923"/>
          <a:stretch/>
        </p:blipFill>
        <p:spPr>
          <a:xfrm>
            <a:off x="2756291" y="556399"/>
            <a:ext cx="2316502" cy="2039543"/>
          </a:xfrm>
          <a:prstGeom prst="rect">
            <a:avLst/>
          </a:prstGeom>
          <a:ln>
            <a:solidFill>
              <a:schemeClr val="tx1"/>
            </a:solidFill>
          </a:ln>
        </p:spPr>
      </p:pic>
      <p:pic>
        <p:nvPicPr>
          <p:cNvPr id="29" name="Picture 28" descr="A picture containing dog, mammal, brown, black&#10;&#10;Description automatically generated">
            <a:extLst>
              <a:ext uri="{FF2B5EF4-FFF2-40B4-BE49-F238E27FC236}">
                <a16:creationId xmlns:a16="http://schemas.microsoft.com/office/drawing/2014/main" id="{06AE5FB8-35EE-D1B0-AF20-3AED299FF0A5}"/>
              </a:ext>
            </a:extLst>
          </p:cNvPr>
          <p:cNvPicPr>
            <a:picLocks noChangeAspect="1"/>
          </p:cNvPicPr>
          <p:nvPr/>
        </p:nvPicPr>
        <p:blipFill rotWithShape="1">
          <a:blip r:embed="rId3">
            <a:extLst>
              <a:ext uri="{28A0092B-C50C-407E-A947-70E740481C1C}">
                <a14:useLocalDpi xmlns:a14="http://schemas.microsoft.com/office/drawing/2010/main" val="0"/>
              </a:ext>
            </a:extLst>
          </a:blip>
          <a:srcRect t="41312"/>
          <a:stretch/>
        </p:blipFill>
        <p:spPr>
          <a:xfrm>
            <a:off x="568859" y="529810"/>
            <a:ext cx="2175996" cy="2012954"/>
          </a:xfrm>
          <a:prstGeom prst="rect">
            <a:avLst/>
          </a:prstGeom>
          <a:ln>
            <a:solidFill>
              <a:schemeClr val="tx1"/>
            </a:solidFill>
          </a:ln>
        </p:spPr>
      </p:pic>
      <p:pic>
        <p:nvPicPr>
          <p:cNvPr id="17" name="Picture 16" descr="A dog running on grass&#10;&#10;Description automatically generated with medium confidence">
            <a:extLst>
              <a:ext uri="{FF2B5EF4-FFF2-40B4-BE49-F238E27FC236}">
                <a16:creationId xmlns:a16="http://schemas.microsoft.com/office/drawing/2014/main" id="{77213D68-28E7-2F50-5E50-3AB487588E82}"/>
              </a:ext>
            </a:extLst>
          </p:cNvPr>
          <p:cNvPicPr>
            <a:picLocks noChangeAspect="1"/>
          </p:cNvPicPr>
          <p:nvPr/>
        </p:nvPicPr>
        <p:blipFill rotWithShape="1">
          <a:blip r:embed="rId4">
            <a:extLst>
              <a:ext uri="{28A0092B-C50C-407E-A947-70E740481C1C}">
                <a14:useLocalDpi xmlns:a14="http://schemas.microsoft.com/office/drawing/2010/main" val="0"/>
              </a:ext>
            </a:extLst>
          </a:blip>
          <a:srcRect l="76080" t="30428"/>
          <a:stretch/>
        </p:blipFill>
        <p:spPr>
          <a:xfrm>
            <a:off x="6089938" y="540040"/>
            <a:ext cx="3209612" cy="4912707"/>
          </a:xfrm>
          <a:prstGeom prst="rect">
            <a:avLst/>
          </a:prstGeom>
          <a:ln>
            <a:solidFill>
              <a:schemeClr val="tx1"/>
            </a:solidFill>
          </a:ln>
        </p:spPr>
      </p:pic>
      <p:cxnSp>
        <p:nvCxnSpPr>
          <p:cNvPr id="33" name="Straight Arrow Connector 32">
            <a:extLst>
              <a:ext uri="{FF2B5EF4-FFF2-40B4-BE49-F238E27FC236}">
                <a16:creationId xmlns:a16="http://schemas.microsoft.com/office/drawing/2014/main" id="{A8FB0F0E-9B14-A9DA-4ED9-A2866810373B}"/>
              </a:ext>
            </a:extLst>
          </p:cNvPr>
          <p:cNvCxnSpPr>
            <a:cxnSpLocks/>
          </p:cNvCxnSpPr>
          <p:nvPr/>
        </p:nvCxnSpPr>
        <p:spPr>
          <a:xfrm>
            <a:off x="8039280" y="2971921"/>
            <a:ext cx="598915" cy="55473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34" name="Arrow: Bent 33">
            <a:extLst>
              <a:ext uri="{FF2B5EF4-FFF2-40B4-BE49-F238E27FC236}">
                <a16:creationId xmlns:a16="http://schemas.microsoft.com/office/drawing/2014/main" id="{F12D2D57-8B9E-D9FC-44F8-1C2E8FFF041D}"/>
              </a:ext>
            </a:extLst>
          </p:cNvPr>
          <p:cNvSpPr/>
          <p:nvPr/>
        </p:nvSpPr>
        <p:spPr>
          <a:xfrm rot="5586554">
            <a:off x="1731379" y="1494972"/>
            <a:ext cx="523638" cy="394205"/>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TextBox 39">
            <a:extLst>
              <a:ext uri="{FF2B5EF4-FFF2-40B4-BE49-F238E27FC236}">
                <a16:creationId xmlns:a16="http://schemas.microsoft.com/office/drawing/2014/main" id="{10C040A6-512D-7234-2B7F-4BC0C55F47D7}"/>
              </a:ext>
            </a:extLst>
          </p:cNvPr>
          <p:cNvSpPr txBox="1"/>
          <p:nvPr/>
        </p:nvSpPr>
        <p:spPr>
          <a:xfrm>
            <a:off x="557423" y="522243"/>
            <a:ext cx="1124026" cy="369332"/>
          </a:xfrm>
          <a:prstGeom prst="rect">
            <a:avLst/>
          </a:prstGeom>
          <a:solidFill>
            <a:schemeClr val="accent1"/>
          </a:solidFill>
          <a:ln w="19050">
            <a:solidFill>
              <a:schemeClr val="tx1"/>
            </a:solidFill>
          </a:ln>
        </p:spPr>
        <p:txBody>
          <a:bodyPr wrap="none" rtlCol="0">
            <a:spAutoFit/>
          </a:bodyPr>
          <a:lstStyle/>
          <a:p>
            <a:r>
              <a:rPr lang="en-US" dirty="0"/>
              <a:t>Incorrect</a:t>
            </a:r>
          </a:p>
        </p:txBody>
      </p:sp>
      <p:pic>
        <p:nvPicPr>
          <p:cNvPr id="3" name="Picture 2">
            <a:extLst>
              <a:ext uri="{FF2B5EF4-FFF2-40B4-BE49-F238E27FC236}">
                <a16:creationId xmlns:a16="http://schemas.microsoft.com/office/drawing/2014/main" id="{4650BA58-C8C9-CA41-DEC9-EC61E1D4154B}"/>
              </a:ext>
            </a:extLst>
          </p:cNvPr>
          <p:cNvPicPr>
            <a:picLocks noChangeAspect="1"/>
          </p:cNvPicPr>
          <p:nvPr/>
        </p:nvPicPr>
        <p:blipFill rotWithShape="1">
          <a:blip r:embed="rId5"/>
          <a:srcRect l="53267" t="35362"/>
          <a:stretch/>
        </p:blipFill>
        <p:spPr>
          <a:xfrm>
            <a:off x="2577935" y="1313334"/>
            <a:ext cx="1159574" cy="1257072"/>
          </a:xfrm>
          <a:prstGeom prst="rect">
            <a:avLst/>
          </a:prstGeom>
          <a:ln>
            <a:solidFill>
              <a:schemeClr val="tx1"/>
            </a:solidFill>
          </a:ln>
        </p:spPr>
      </p:pic>
      <p:sp>
        <p:nvSpPr>
          <p:cNvPr id="4" name="TextBox 3">
            <a:extLst>
              <a:ext uri="{FF2B5EF4-FFF2-40B4-BE49-F238E27FC236}">
                <a16:creationId xmlns:a16="http://schemas.microsoft.com/office/drawing/2014/main" id="{51676CF2-C229-8826-BEA6-9EAE8FB02243}"/>
              </a:ext>
            </a:extLst>
          </p:cNvPr>
          <p:cNvSpPr txBox="1"/>
          <p:nvPr/>
        </p:nvSpPr>
        <p:spPr>
          <a:xfrm>
            <a:off x="506923" y="2570406"/>
            <a:ext cx="4577305" cy="2800767"/>
          </a:xfrm>
          <a:prstGeom prst="rect">
            <a:avLst/>
          </a:prstGeom>
          <a:solidFill>
            <a:schemeClr val="accent1"/>
          </a:solidFill>
          <a:ln w="38100">
            <a:solidFill>
              <a:schemeClr val="tx1"/>
            </a:solidFill>
          </a:ln>
        </p:spPr>
        <p:txBody>
          <a:bodyPr wrap="square" rtlCol="0">
            <a:spAutoFit/>
          </a:bodyPr>
          <a:lstStyle/>
          <a:p>
            <a:r>
              <a:rPr lang="en-US" sz="1600" b="0" i="0" dirty="0">
                <a:solidFill>
                  <a:srgbClr val="2B2B2B"/>
                </a:solidFill>
                <a:effectLst/>
                <a:latin typeface="Trebuchet MS" panose="020B0603020202020204" pitchFamily="34" charset="0"/>
              </a:rPr>
              <a:t>Sickle hocks are easily seen on the backward swing of </a:t>
            </a:r>
            <a:r>
              <a:rPr lang="en-US" sz="1600" b="1" i="0" dirty="0">
                <a:solidFill>
                  <a:srgbClr val="2B2B2B"/>
                </a:solidFill>
                <a:effectLst/>
                <a:latin typeface="Trebuchet MS" panose="020B0603020202020204" pitchFamily="34" charset="0"/>
              </a:rPr>
              <a:t>the rear leg during movement. Instead of the joint between the lower </a:t>
            </a:r>
            <a:r>
              <a:rPr lang="en-US" sz="1600" b="0" i="0" dirty="0">
                <a:solidFill>
                  <a:srgbClr val="2B2B2B"/>
                </a:solidFill>
                <a:effectLst/>
                <a:latin typeface="Trebuchet MS" panose="020B0603020202020204" pitchFamily="34" charset="0"/>
              </a:rPr>
              <a:t>thigh and the hock opening into a nearly straight extended line, where the pads on the bottom of the foot end in a position that is nearly straight up (or reaching toward the sky), the sickle hock, due to the imbalanced length of the bones, at fullest rearward extension ends in a shape resembling a sickle – slightly curved instead of fully extended. </a:t>
            </a:r>
            <a:endParaRPr lang="en-US" sz="1600" dirty="0">
              <a:latin typeface="Trebuchet MS" panose="020B0603020202020204" pitchFamily="34" charset="0"/>
            </a:endParaRPr>
          </a:p>
        </p:txBody>
      </p:sp>
      <p:sp>
        <p:nvSpPr>
          <p:cNvPr id="5" name="TextBox 4">
            <a:extLst>
              <a:ext uri="{FF2B5EF4-FFF2-40B4-BE49-F238E27FC236}">
                <a16:creationId xmlns:a16="http://schemas.microsoft.com/office/drawing/2014/main" id="{EF5785B2-5325-4DAA-120A-4B6753C8D9D4}"/>
              </a:ext>
            </a:extLst>
          </p:cNvPr>
          <p:cNvSpPr txBox="1"/>
          <p:nvPr/>
        </p:nvSpPr>
        <p:spPr>
          <a:xfrm>
            <a:off x="6089938" y="572541"/>
            <a:ext cx="1175184" cy="369332"/>
          </a:xfrm>
          <a:prstGeom prst="rect">
            <a:avLst/>
          </a:prstGeom>
          <a:solidFill>
            <a:schemeClr val="accent1"/>
          </a:solidFill>
          <a:ln w="19050">
            <a:solidFill>
              <a:schemeClr val="tx1"/>
            </a:solidFill>
          </a:ln>
        </p:spPr>
        <p:txBody>
          <a:bodyPr wrap="square" rtlCol="0">
            <a:spAutoFit/>
          </a:bodyPr>
          <a:lstStyle/>
          <a:p>
            <a:r>
              <a:rPr lang="en-US" dirty="0"/>
              <a:t>Correct</a:t>
            </a:r>
          </a:p>
        </p:txBody>
      </p:sp>
      <p:sp>
        <p:nvSpPr>
          <p:cNvPr id="6" name="TextBox 5">
            <a:extLst>
              <a:ext uri="{FF2B5EF4-FFF2-40B4-BE49-F238E27FC236}">
                <a16:creationId xmlns:a16="http://schemas.microsoft.com/office/drawing/2014/main" id="{3143334A-297F-0CE7-D5D0-F159A5665933}"/>
              </a:ext>
            </a:extLst>
          </p:cNvPr>
          <p:cNvSpPr txBox="1"/>
          <p:nvPr/>
        </p:nvSpPr>
        <p:spPr>
          <a:xfrm>
            <a:off x="6078503" y="954237"/>
            <a:ext cx="2985476" cy="646331"/>
          </a:xfrm>
          <a:prstGeom prst="rect">
            <a:avLst/>
          </a:prstGeom>
          <a:solidFill>
            <a:schemeClr val="accent1"/>
          </a:solidFill>
          <a:ln w="1905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Trebuchet MS" panose="020B0603020202020204"/>
              </a:rPr>
              <a:t>The h</a:t>
            </a:r>
            <a:r>
              <a:rPr kumimoji="0" lang="en-US" sz="1800" b="0" i="0" u="none" strike="noStrike" kern="1200" cap="none" spc="0" normalizeH="0" baseline="0" noProof="0" dirty="0" err="1">
                <a:ln>
                  <a:noFill/>
                </a:ln>
                <a:solidFill>
                  <a:prstClr val="black"/>
                </a:solidFill>
                <a:effectLst/>
                <a:uLnTx/>
                <a:uFillTx/>
                <a:latin typeface="Trebuchet MS" panose="020B0603020202020204"/>
                <a:ea typeface="+mn-ea"/>
                <a:cs typeface="+mn-cs"/>
              </a:rPr>
              <a:t>ock</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joint should both flex and extend.</a:t>
            </a:r>
          </a:p>
        </p:txBody>
      </p:sp>
    </p:spTree>
    <p:extLst>
      <p:ext uri="{BB962C8B-B14F-4D97-AF65-F5344CB8AC3E}">
        <p14:creationId xmlns:p14="http://schemas.microsoft.com/office/powerpoint/2010/main" val="37010692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dog, monitor, indoor&#10;&#10;Description automatically generated">
            <a:extLst>
              <a:ext uri="{FF2B5EF4-FFF2-40B4-BE49-F238E27FC236}">
                <a16:creationId xmlns:a16="http://schemas.microsoft.com/office/drawing/2014/main" id="{C28CD7B3-D536-45D1-BE34-BEE7FB7575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669" y="149227"/>
            <a:ext cx="5473147" cy="3865650"/>
          </a:xfrm>
          <a:prstGeom prst="rect">
            <a:avLst/>
          </a:prstGeom>
        </p:spPr>
      </p:pic>
      <p:sp>
        <p:nvSpPr>
          <p:cNvPr id="4" name="TextBox 3">
            <a:extLst>
              <a:ext uri="{FF2B5EF4-FFF2-40B4-BE49-F238E27FC236}">
                <a16:creationId xmlns:a16="http://schemas.microsoft.com/office/drawing/2014/main" id="{833A93BA-1F73-46D6-B67E-8848C51E2FFF}"/>
              </a:ext>
            </a:extLst>
          </p:cNvPr>
          <p:cNvSpPr txBox="1"/>
          <p:nvPr/>
        </p:nvSpPr>
        <p:spPr>
          <a:xfrm>
            <a:off x="2537791" y="4014877"/>
            <a:ext cx="5493025" cy="2031325"/>
          </a:xfrm>
          <a:prstGeom prst="rect">
            <a:avLst/>
          </a:prstGeom>
          <a:solidFill>
            <a:schemeClr val="accent1"/>
          </a:solidFill>
          <a:ln w="57150">
            <a:solidFill>
              <a:schemeClr val="tx1"/>
            </a:solidFill>
          </a:ln>
        </p:spPr>
        <p:txBody>
          <a:bodyPr wrap="square" lIns="91440" tIns="45720" rIns="91440" bIns="45720" rtlCol="0" anchor="t">
            <a:spAutoFit/>
          </a:bodyPr>
          <a:lstStyle/>
          <a:p>
            <a:r>
              <a:rPr lang="en-US" dirty="0"/>
              <a:t>There is a very slight forward motion of the entire dog’s body when both front and rear feet are off the ground simultaneously.  In a very slow trot there is always one foot on the ground, a part of the time two feet, and a part of the time three.  If fast, there are two intervals in each stride when all feet are off the ground.</a:t>
            </a:r>
          </a:p>
        </p:txBody>
      </p:sp>
    </p:spTree>
    <p:extLst>
      <p:ext uri="{BB962C8B-B14F-4D97-AF65-F5344CB8AC3E}">
        <p14:creationId xmlns:p14="http://schemas.microsoft.com/office/powerpoint/2010/main" val="12462640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framed picture of a dog&#10;&#10;Description automatically generated with medium confidence">
            <a:extLst>
              <a:ext uri="{FF2B5EF4-FFF2-40B4-BE49-F238E27FC236}">
                <a16:creationId xmlns:a16="http://schemas.microsoft.com/office/drawing/2014/main" id="{D86EDF2A-8592-4D41-87C1-BCED3A305D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8908" y="1746885"/>
            <a:ext cx="4354830" cy="3364230"/>
          </a:xfrm>
          <a:prstGeom prst="rect">
            <a:avLst/>
          </a:prstGeom>
        </p:spPr>
      </p:pic>
      <p:sp>
        <p:nvSpPr>
          <p:cNvPr id="4" name="TextBox 3">
            <a:extLst>
              <a:ext uri="{FF2B5EF4-FFF2-40B4-BE49-F238E27FC236}">
                <a16:creationId xmlns:a16="http://schemas.microsoft.com/office/drawing/2014/main" id="{72F2D7F1-40BD-4AA8-9DF6-27025C1EEC7C}"/>
              </a:ext>
            </a:extLst>
          </p:cNvPr>
          <p:cNvSpPr txBox="1"/>
          <p:nvPr/>
        </p:nvSpPr>
        <p:spPr>
          <a:xfrm>
            <a:off x="3582981" y="4200937"/>
            <a:ext cx="3193774" cy="369332"/>
          </a:xfrm>
          <a:prstGeom prst="rect">
            <a:avLst/>
          </a:prstGeom>
          <a:noFill/>
        </p:spPr>
        <p:txBody>
          <a:bodyPr wrap="square" rtlCol="0">
            <a:spAutoFit/>
          </a:bodyPr>
          <a:lstStyle/>
          <a:p>
            <a:r>
              <a:rPr lang="en-US"/>
              <a:t>Extending well under body</a:t>
            </a:r>
          </a:p>
        </p:txBody>
      </p:sp>
    </p:spTree>
    <p:extLst>
      <p:ext uri="{BB962C8B-B14F-4D97-AF65-F5344CB8AC3E}">
        <p14:creationId xmlns:p14="http://schemas.microsoft.com/office/powerpoint/2010/main" val="31058583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828F1-DC86-4B87-95A3-9B41EA9676A6}"/>
              </a:ext>
            </a:extLst>
          </p:cNvPr>
          <p:cNvSpPr>
            <a:spLocks noGrp="1"/>
          </p:cNvSpPr>
          <p:nvPr>
            <p:ph type="title"/>
          </p:nvPr>
        </p:nvSpPr>
        <p:spPr>
          <a:xfrm>
            <a:off x="1016386" y="609601"/>
            <a:ext cx="9206200" cy="715617"/>
          </a:xfrm>
          <a:solidFill>
            <a:schemeClr val="accent2"/>
          </a:solidFill>
          <a:ln w="57150">
            <a:solidFill>
              <a:schemeClr val="tx1"/>
            </a:solidFill>
          </a:ln>
        </p:spPr>
        <p:txBody>
          <a:bodyPr/>
          <a:lstStyle/>
          <a:p>
            <a:pPr algn="ctr"/>
            <a:r>
              <a:rPr lang="en-US">
                <a:solidFill>
                  <a:schemeClr val="tx1"/>
                </a:solidFill>
              </a:rPr>
              <a:t>Conditioning and muscle tone</a:t>
            </a:r>
          </a:p>
        </p:txBody>
      </p:sp>
      <p:sp>
        <p:nvSpPr>
          <p:cNvPr id="3" name="TextBox 2">
            <a:extLst>
              <a:ext uri="{FF2B5EF4-FFF2-40B4-BE49-F238E27FC236}">
                <a16:creationId xmlns:a16="http://schemas.microsoft.com/office/drawing/2014/main" id="{5159FBA2-15E9-4FAA-AD6A-269F15E353C1}"/>
              </a:ext>
            </a:extLst>
          </p:cNvPr>
          <p:cNvSpPr txBox="1"/>
          <p:nvPr/>
        </p:nvSpPr>
        <p:spPr>
          <a:xfrm>
            <a:off x="1016386" y="1325218"/>
            <a:ext cx="9129275" cy="3970318"/>
          </a:xfrm>
          <a:prstGeom prst="rect">
            <a:avLst/>
          </a:prstGeom>
          <a:solidFill>
            <a:schemeClr val="accent1"/>
          </a:solidFill>
          <a:ln>
            <a:solidFill>
              <a:schemeClr val="accent2"/>
            </a:solidFill>
          </a:ln>
        </p:spPr>
        <p:txBody>
          <a:bodyPr wrap="square" rtlCol="0">
            <a:spAutoFit/>
          </a:bodyPr>
          <a:lstStyle/>
          <a:p>
            <a:pPr marL="285750" indent="-285750">
              <a:buFont typeface="Arial" panose="020B0604020202020204" pitchFamily="34" charset="0"/>
              <a:buChar char="•"/>
            </a:pPr>
            <a:r>
              <a:rPr lang="en-US" dirty="0"/>
              <a:t>Ever wonder why a dog looks like he is built to move, but doesn’t seem to get the job done?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It is usually do to lack of conditioning which affects muscle tone and ligaments, both of which are important to the well moving dog.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Crated dogs rarely have good muscle tone.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Often dogs move bad due to lack of training on the leash, and different surfaces, such as grass, gravel, etc.</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Train your Rottweiler on all surfaces.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Put the balance of breeding together with a well-trained dog.</a:t>
            </a:r>
          </a:p>
        </p:txBody>
      </p:sp>
      <p:sp>
        <p:nvSpPr>
          <p:cNvPr id="4" name="TextBox 3">
            <a:extLst>
              <a:ext uri="{FF2B5EF4-FFF2-40B4-BE49-F238E27FC236}">
                <a16:creationId xmlns:a16="http://schemas.microsoft.com/office/drawing/2014/main" id="{A9E069C1-1DAC-B7E4-B834-498071018147}"/>
              </a:ext>
            </a:extLst>
          </p:cNvPr>
          <p:cNvSpPr txBox="1"/>
          <p:nvPr/>
        </p:nvSpPr>
        <p:spPr>
          <a:xfrm>
            <a:off x="9409176" y="4649205"/>
            <a:ext cx="671979" cy="646331"/>
          </a:xfrm>
          <a:prstGeom prst="rect">
            <a:avLst/>
          </a:prstGeom>
          <a:noFill/>
        </p:spPr>
        <p:txBody>
          <a:bodyPr wrap="none" rtlCol="0">
            <a:spAutoFit/>
          </a:bodyPr>
          <a:lstStyle/>
          <a:p>
            <a:r>
              <a:rPr lang="en-US" dirty="0"/>
              <a:t>EPS</a:t>
            </a:r>
          </a:p>
          <a:p>
            <a:r>
              <a:rPr lang="en-US" dirty="0"/>
              <a:t>2022</a:t>
            </a:r>
          </a:p>
        </p:txBody>
      </p:sp>
      <p:sp>
        <p:nvSpPr>
          <p:cNvPr id="6" name="Flowchart: Connector 5">
            <a:extLst>
              <a:ext uri="{FF2B5EF4-FFF2-40B4-BE49-F238E27FC236}">
                <a16:creationId xmlns:a16="http://schemas.microsoft.com/office/drawing/2014/main" id="{329A9DD9-3D1D-B74B-FE27-4AFD1E83FA58}"/>
              </a:ext>
            </a:extLst>
          </p:cNvPr>
          <p:cNvSpPr/>
          <p:nvPr/>
        </p:nvSpPr>
        <p:spPr>
          <a:xfrm>
            <a:off x="8650369" y="4692719"/>
            <a:ext cx="411335" cy="457200"/>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E74890F-BF4B-05C0-E56E-E5CC2F121841}"/>
              </a:ext>
            </a:extLst>
          </p:cNvPr>
          <p:cNvSpPr txBox="1"/>
          <p:nvPr/>
        </p:nvSpPr>
        <p:spPr>
          <a:xfrm>
            <a:off x="8694774" y="4736653"/>
            <a:ext cx="322524"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2452277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5C6F9E-14FE-4ADB-8D4D-9E1C09F0A6C6}"/>
              </a:ext>
            </a:extLst>
          </p:cNvPr>
          <p:cNvSpPr/>
          <p:nvPr/>
        </p:nvSpPr>
        <p:spPr>
          <a:xfrm>
            <a:off x="1192697" y="2131787"/>
            <a:ext cx="7553738" cy="2594425"/>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51CEBE2-6BC0-4551-B790-15BF877476AE}"/>
              </a:ext>
            </a:extLst>
          </p:cNvPr>
          <p:cNvSpPr txBox="1"/>
          <p:nvPr/>
        </p:nvSpPr>
        <p:spPr>
          <a:xfrm>
            <a:off x="1413982" y="2274837"/>
            <a:ext cx="7332453" cy="2308324"/>
          </a:xfrm>
          <a:prstGeom prst="rect">
            <a:avLst/>
          </a:prstGeom>
          <a:noFill/>
        </p:spPr>
        <p:txBody>
          <a:bodyPr wrap="square" rtlCol="0">
            <a:spAutoFit/>
          </a:bodyPr>
          <a:lstStyle/>
          <a:p>
            <a:r>
              <a:rPr lang="en-US" dirty="0"/>
              <a:t>There are principles that apply to the gait of all dogs, no matter what the apparent variations in their build.</a:t>
            </a:r>
          </a:p>
          <a:p>
            <a:endParaRPr lang="en-US" dirty="0"/>
          </a:p>
          <a:p>
            <a:r>
              <a:rPr lang="en-US" dirty="0"/>
              <a:t>In moving, any animal attempts to conserve as much energy as possible for that speed.</a:t>
            </a:r>
          </a:p>
          <a:p>
            <a:endParaRPr lang="en-US" dirty="0"/>
          </a:p>
          <a:p>
            <a:r>
              <a:rPr lang="en-US" dirty="0"/>
              <a:t>In order to do this, he must move his center of gravity as little as possible.</a:t>
            </a:r>
          </a:p>
        </p:txBody>
      </p:sp>
    </p:spTree>
    <p:extLst>
      <p:ext uri="{BB962C8B-B14F-4D97-AF65-F5344CB8AC3E}">
        <p14:creationId xmlns:p14="http://schemas.microsoft.com/office/powerpoint/2010/main" val="375662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278B775-4CBB-4C90-AB82-757672E36B85}"/>
              </a:ext>
            </a:extLst>
          </p:cNvPr>
          <p:cNvSpPr/>
          <p:nvPr/>
        </p:nvSpPr>
        <p:spPr>
          <a:xfrm>
            <a:off x="623640" y="475142"/>
            <a:ext cx="9566597" cy="9144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CD93378-FDE3-43CD-B702-9DCFBDEB29A6}"/>
              </a:ext>
            </a:extLst>
          </p:cNvPr>
          <p:cNvSpPr/>
          <p:nvPr/>
        </p:nvSpPr>
        <p:spPr>
          <a:xfrm>
            <a:off x="623641" y="1362973"/>
            <a:ext cx="9566597" cy="3262036"/>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361696-3001-477F-9063-2700CADCDE1E}"/>
              </a:ext>
            </a:extLst>
          </p:cNvPr>
          <p:cNvSpPr>
            <a:spLocks noGrp="1"/>
          </p:cNvSpPr>
          <p:nvPr>
            <p:ph type="title"/>
          </p:nvPr>
        </p:nvSpPr>
        <p:spPr/>
        <p:txBody>
          <a:bodyPr/>
          <a:lstStyle/>
          <a:p>
            <a:pPr algn="ctr"/>
            <a:r>
              <a:rPr lang="en-US">
                <a:solidFill>
                  <a:schemeClr val="tx1"/>
                </a:solidFill>
              </a:rPr>
              <a:t>Rottweiler Gait</a:t>
            </a:r>
          </a:p>
        </p:txBody>
      </p:sp>
      <p:sp>
        <p:nvSpPr>
          <p:cNvPr id="3" name="TextBox 2">
            <a:extLst>
              <a:ext uri="{FF2B5EF4-FFF2-40B4-BE49-F238E27FC236}">
                <a16:creationId xmlns:a16="http://schemas.microsoft.com/office/drawing/2014/main" id="{D70E8185-694B-43DD-9AD3-20A6DD38A5E1}"/>
              </a:ext>
            </a:extLst>
          </p:cNvPr>
          <p:cNvSpPr txBox="1"/>
          <p:nvPr/>
        </p:nvSpPr>
        <p:spPr>
          <a:xfrm>
            <a:off x="961941" y="1362973"/>
            <a:ext cx="8889998" cy="400110"/>
          </a:xfrm>
          <a:prstGeom prst="rect">
            <a:avLst/>
          </a:prstGeom>
          <a:noFill/>
        </p:spPr>
        <p:txBody>
          <a:bodyPr wrap="none" rtlCol="0">
            <a:spAutoFit/>
          </a:bodyPr>
          <a:lstStyle/>
          <a:p>
            <a:r>
              <a:rPr lang="en-US" sz="2000">
                <a:solidFill>
                  <a:schemeClr val="accent6">
                    <a:lumMod val="50000"/>
                  </a:schemeClr>
                </a:solidFill>
              </a:rPr>
              <a:t>You should get the same impression of the dog when it’s standing or moving</a:t>
            </a:r>
          </a:p>
        </p:txBody>
      </p:sp>
      <p:sp>
        <p:nvSpPr>
          <p:cNvPr id="4" name="TextBox 3">
            <a:extLst>
              <a:ext uri="{FF2B5EF4-FFF2-40B4-BE49-F238E27FC236}">
                <a16:creationId xmlns:a16="http://schemas.microsoft.com/office/drawing/2014/main" id="{F1C720BB-8B60-474C-85B3-FD412B5F63B0}"/>
              </a:ext>
            </a:extLst>
          </p:cNvPr>
          <p:cNvSpPr txBox="1"/>
          <p:nvPr/>
        </p:nvSpPr>
        <p:spPr>
          <a:xfrm>
            <a:off x="961941" y="1991613"/>
            <a:ext cx="7789652" cy="2308324"/>
          </a:xfrm>
          <a:prstGeom prst="rect">
            <a:avLst/>
          </a:prstGeom>
          <a:noFill/>
        </p:spPr>
        <p:txBody>
          <a:bodyPr wrap="square" rtlCol="0">
            <a:spAutoFit/>
          </a:bodyPr>
          <a:lstStyle/>
          <a:p>
            <a:r>
              <a:rPr lang="en-US" dirty="0"/>
              <a:t>In a normal pose and when gaiting, the elbows lie close to the brisket—look at the dog from the back, and you should be able to see the elbow fit tightly into the brisket.</a:t>
            </a:r>
          </a:p>
          <a:p>
            <a:endParaRPr lang="en-US" dirty="0"/>
          </a:p>
          <a:p>
            <a:r>
              <a:rPr lang="en-US" dirty="0"/>
              <a:t>There should be no air space between the elbow and body.  If you can see through the area or it looks like you can get a hand in there, the lay on is not correct and the dog will probably stand wide, move wide or toe in thus not gait properly.</a:t>
            </a:r>
          </a:p>
        </p:txBody>
      </p:sp>
    </p:spTree>
    <p:extLst>
      <p:ext uri="{BB962C8B-B14F-4D97-AF65-F5344CB8AC3E}">
        <p14:creationId xmlns:p14="http://schemas.microsoft.com/office/powerpoint/2010/main" val="1561726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4E5F11-165E-446E-8FC5-9F24279DBF58}"/>
              </a:ext>
            </a:extLst>
          </p:cNvPr>
          <p:cNvSpPr/>
          <p:nvPr/>
        </p:nvSpPr>
        <p:spPr>
          <a:xfrm>
            <a:off x="1233663" y="1553169"/>
            <a:ext cx="8596668" cy="285277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602D317-9917-4941-BA2E-1D04B71C71EC}"/>
              </a:ext>
            </a:extLst>
          </p:cNvPr>
          <p:cNvSpPr/>
          <p:nvPr/>
        </p:nvSpPr>
        <p:spPr>
          <a:xfrm>
            <a:off x="1233663" y="619281"/>
            <a:ext cx="8596667" cy="914400"/>
          </a:xfrm>
          <a:prstGeom prst="rect">
            <a:avLst/>
          </a:prstGeom>
          <a:solidFill>
            <a:schemeClr val="accent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D55074-63B4-4389-8DB8-6E931D93BB49}"/>
              </a:ext>
            </a:extLst>
          </p:cNvPr>
          <p:cNvSpPr>
            <a:spLocks noGrp="1"/>
          </p:cNvSpPr>
          <p:nvPr>
            <p:ph type="title"/>
          </p:nvPr>
        </p:nvSpPr>
        <p:spPr>
          <a:xfrm>
            <a:off x="1233663" y="555271"/>
            <a:ext cx="8596668" cy="1320800"/>
          </a:xfrm>
        </p:spPr>
        <p:txBody>
          <a:bodyPr/>
          <a:lstStyle/>
          <a:p>
            <a:pPr algn="ctr"/>
            <a:r>
              <a:rPr lang="en-US" dirty="0">
                <a:solidFill>
                  <a:schemeClr val="tx1"/>
                </a:solidFill>
              </a:rPr>
              <a:t>Rottweiler Gait</a:t>
            </a:r>
          </a:p>
        </p:txBody>
      </p:sp>
      <p:sp>
        <p:nvSpPr>
          <p:cNvPr id="3" name="TextBox 2">
            <a:extLst>
              <a:ext uri="{FF2B5EF4-FFF2-40B4-BE49-F238E27FC236}">
                <a16:creationId xmlns:a16="http://schemas.microsoft.com/office/drawing/2014/main" id="{CDF64F6C-B312-4C18-BD4A-A220580FFB1D}"/>
              </a:ext>
            </a:extLst>
          </p:cNvPr>
          <p:cNvSpPr txBox="1"/>
          <p:nvPr/>
        </p:nvSpPr>
        <p:spPr>
          <a:xfrm>
            <a:off x="1576646" y="1876071"/>
            <a:ext cx="5115464" cy="369332"/>
          </a:xfrm>
          <a:prstGeom prst="rect">
            <a:avLst/>
          </a:prstGeom>
          <a:noFill/>
        </p:spPr>
        <p:txBody>
          <a:bodyPr wrap="square" rtlCol="0">
            <a:spAutoFit/>
          </a:bodyPr>
          <a:lstStyle/>
          <a:p>
            <a:r>
              <a:rPr lang="en-US" dirty="0"/>
              <a:t>The real test of a dog’s structure is his gait</a:t>
            </a:r>
          </a:p>
        </p:txBody>
      </p:sp>
      <p:sp>
        <p:nvSpPr>
          <p:cNvPr id="4" name="TextBox 3">
            <a:extLst>
              <a:ext uri="{FF2B5EF4-FFF2-40B4-BE49-F238E27FC236}">
                <a16:creationId xmlns:a16="http://schemas.microsoft.com/office/drawing/2014/main" id="{6A77D2ED-29B7-4A50-9B31-E72438B52AE4}"/>
              </a:ext>
            </a:extLst>
          </p:cNvPr>
          <p:cNvSpPr txBox="1"/>
          <p:nvPr/>
        </p:nvSpPr>
        <p:spPr>
          <a:xfrm>
            <a:off x="1576646" y="2494674"/>
            <a:ext cx="6564701" cy="923330"/>
          </a:xfrm>
          <a:prstGeom prst="rect">
            <a:avLst/>
          </a:prstGeom>
          <a:noFill/>
        </p:spPr>
        <p:txBody>
          <a:bodyPr wrap="square" rtlCol="0">
            <a:spAutoFit/>
          </a:bodyPr>
          <a:lstStyle/>
          <a:p>
            <a:r>
              <a:rPr lang="en-US" dirty="0"/>
              <a:t>If we must sometimes make compromises when we breed, we must value correct and efficient side gait (which is not to be confused with fastest gait).</a:t>
            </a:r>
          </a:p>
        </p:txBody>
      </p:sp>
    </p:spTree>
    <p:extLst>
      <p:ext uri="{BB962C8B-B14F-4D97-AF65-F5344CB8AC3E}">
        <p14:creationId xmlns:p14="http://schemas.microsoft.com/office/powerpoint/2010/main" val="3469768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CBC283-2AF0-4A14-B0B8-2664C8E01211}"/>
              </a:ext>
            </a:extLst>
          </p:cNvPr>
          <p:cNvSpPr/>
          <p:nvPr/>
        </p:nvSpPr>
        <p:spPr>
          <a:xfrm>
            <a:off x="1112136" y="1524000"/>
            <a:ext cx="8161865" cy="3624470"/>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660B39F-2CD6-44F1-9F25-FBCF7F33C330}"/>
              </a:ext>
            </a:extLst>
          </p:cNvPr>
          <p:cNvSpPr/>
          <p:nvPr/>
        </p:nvSpPr>
        <p:spPr>
          <a:xfrm>
            <a:off x="1112136" y="714587"/>
            <a:ext cx="8161865" cy="914400"/>
          </a:xfrm>
          <a:prstGeom prst="rect">
            <a:avLst/>
          </a:prstGeom>
          <a:solidFill>
            <a:schemeClr val="accent2"/>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1C4DE2-5E4E-4154-A74F-F04F670843F1}"/>
              </a:ext>
            </a:extLst>
          </p:cNvPr>
          <p:cNvSpPr>
            <a:spLocks noGrp="1"/>
          </p:cNvSpPr>
          <p:nvPr>
            <p:ph type="title"/>
          </p:nvPr>
        </p:nvSpPr>
        <p:spPr/>
        <p:txBody>
          <a:bodyPr/>
          <a:lstStyle/>
          <a:p>
            <a:pPr algn="ctr"/>
            <a:r>
              <a:rPr lang="en-US">
                <a:solidFill>
                  <a:schemeClr val="tx1"/>
                </a:solidFill>
              </a:rPr>
              <a:t>Gait</a:t>
            </a:r>
          </a:p>
        </p:txBody>
      </p:sp>
      <p:sp>
        <p:nvSpPr>
          <p:cNvPr id="3" name="TextBox 2">
            <a:extLst>
              <a:ext uri="{FF2B5EF4-FFF2-40B4-BE49-F238E27FC236}">
                <a16:creationId xmlns:a16="http://schemas.microsoft.com/office/drawing/2014/main" id="{ACDC8422-8AF8-462A-955F-4D7247AA2999}"/>
              </a:ext>
            </a:extLst>
          </p:cNvPr>
          <p:cNvSpPr txBox="1"/>
          <p:nvPr/>
        </p:nvSpPr>
        <p:spPr>
          <a:xfrm>
            <a:off x="1272208" y="1733974"/>
            <a:ext cx="8945218" cy="2862322"/>
          </a:xfrm>
          <a:prstGeom prst="rect">
            <a:avLst/>
          </a:prstGeom>
          <a:noFill/>
        </p:spPr>
        <p:txBody>
          <a:bodyPr wrap="square" rtlCol="0">
            <a:spAutoFit/>
          </a:bodyPr>
          <a:lstStyle/>
          <a:p>
            <a:pPr marL="285750" indent="-285750">
              <a:buFont typeface="Arial" panose="020B0604020202020204" pitchFamily="34" charset="0"/>
              <a:buChar char="•"/>
            </a:pPr>
            <a:r>
              <a:rPr lang="en-US" dirty="0"/>
              <a:t>To understand gait, it is important to study all breeds of dogs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There are 3 basic types of movement</a:t>
            </a:r>
          </a:p>
          <a:p>
            <a:pPr marL="285750" indent="-285750">
              <a:buFont typeface="Arial" panose="020B0604020202020204" pitchFamily="34" charset="0"/>
              <a:buChar char="•"/>
            </a:pPr>
            <a:r>
              <a:rPr lang="en-US" dirty="0"/>
              <a:t>     1.  Movement coming</a:t>
            </a:r>
          </a:p>
          <a:p>
            <a:pPr marL="285750" indent="-285750">
              <a:buFont typeface="Arial" panose="020B0604020202020204" pitchFamily="34" charset="0"/>
              <a:buChar char="•"/>
            </a:pPr>
            <a:r>
              <a:rPr lang="en-US" dirty="0"/>
              <a:t>     2.  Movement going</a:t>
            </a:r>
          </a:p>
          <a:p>
            <a:pPr marL="285750" indent="-285750">
              <a:buFont typeface="Arial" panose="020B0604020202020204" pitchFamily="34" charset="0"/>
              <a:buChar char="•"/>
            </a:pPr>
            <a:r>
              <a:rPr lang="en-US" dirty="0"/>
              <a:t>     3.  Side movement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All 3 are equally important.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correctly moving dog shows correct movement from all angles.</a:t>
            </a:r>
          </a:p>
        </p:txBody>
      </p:sp>
    </p:spTree>
    <p:extLst>
      <p:ext uri="{BB962C8B-B14F-4D97-AF65-F5344CB8AC3E}">
        <p14:creationId xmlns:p14="http://schemas.microsoft.com/office/powerpoint/2010/main" val="1543400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erson playing with a dog&#10;&#10;Description automatically generated with medium confidence">
            <a:extLst>
              <a:ext uri="{FF2B5EF4-FFF2-40B4-BE49-F238E27FC236}">
                <a16:creationId xmlns:a16="http://schemas.microsoft.com/office/drawing/2014/main" id="{A7EA9414-F7B9-503B-95E9-4F6EC993CC0F}"/>
              </a:ext>
            </a:extLst>
          </p:cNvPr>
          <p:cNvPicPr>
            <a:picLocks noChangeAspect="1"/>
          </p:cNvPicPr>
          <p:nvPr/>
        </p:nvPicPr>
        <p:blipFill rotWithShape="1">
          <a:blip r:embed="rId2">
            <a:extLst>
              <a:ext uri="{28A0092B-C50C-407E-A947-70E740481C1C}">
                <a14:useLocalDpi xmlns:a14="http://schemas.microsoft.com/office/drawing/2010/main" val="0"/>
              </a:ext>
            </a:extLst>
          </a:blip>
          <a:srcRect l="34083" t="28000"/>
          <a:stretch/>
        </p:blipFill>
        <p:spPr>
          <a:xfrm>
            <a:off x="2860665" y="1798209"/>
            <a:ext cx="5564757" cy="4340961"/>
          </a:xfrm>
          <a:prstGeom prst="rect">
            <a:avLst/>
          </a:prstGeom>
          <a:ln w="57150">
            <a:solidFill>
              <a:schemeClr val="tx1"/>
            </a:solidFill>
          </a:ln>
        </p:spPr>
      </p:pic>
      <p:sp>
        <p:nvSpPr>
          <p:cNvPr id="3" name="Rectangle 2">
            <a:extLst>
              <a:ext uri="{FF2B5EF4-FFF2-40B4-BE49-F238E27FC236}">
                <a16:creationId xmlns:a16="http://schemas.microsoft.com/office/drawing/2014/main" id="{6102DCB7-438C-4BCB-BC4B-0C274858C3AF}"/>
              </a:ext>
            </a:extLst>
          </p:cNvPr>
          <p:cNvSpPr/>
          <p:nvPr/>
        </p:nvSpPr>
        <p:spPr>
          <a:xfrm>
            <a:off x="2806551" y="492118"/>
            <a:ext cx="5643255" cy="1950585"/>
          </a:xfrm>
          <a:prstGeom prst="rect">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353C9BD-E588-41BE-ACA2-A5BADD76CC8B}"/>
              </a:ext>
            </a:extLst>
          </p:cNvPr>
          <p:cNvSpPr txBox="1"/>
          <p:nvPr/>
        </p:nvSpPr>
        <p:spPr>
          <a:xfrm>
            <a:off x="2860665" y="728747"/>
            <a:ext cx="5935863" cy="1477328"/>
          </a:xfrm>
          <a:prstGeom prst="rect">
            <a:avLst/>
          </a:prstGeom>
          <a:noFill/>
        </p:spPr>
        <p:txBody>
          <a:bodyPr wrap="square" rtlCol="0">
            <a:spAutoFit/>
          </a:bodyPr>
          <a:lstStyle/>
          <a:p>
            <a:r>
              <a:rPr lang="en-US" dirty="0"/>
              <a:t>The topline should remain level while the dog is in motion without evidence of bouncing or rolling from side to side.</a:t>
            </a:r>
          </a:p>
          <a:p>
            <a:endParaRPr lang="en-US" dirty="0"/>
          </a:p>
          <a:p>
            <a:r>
              <a:rPr lang="en-US" dirty="0"/>
              <a:t>  The back should not sag, sway, or roach.</a:t>
            </a:r>
          </a:p>
        </p:txBody>
      </p:sp>
    </p:spTree>
    <p:extLst>
      <p:ext uri="{BB962C8B-B14F-4D97-AF65-F5344CB8AC3E}">
        <p14:creationId xmlns:p14="http://schemas.microsoft.com/office/powerpoint/2010/main" val="2128648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1428F812-E199-4957-B219-6538AF87FC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210" y="1621590"/>
            <a:ext cx="3675895" cy="2596901"/>
          </a:xfrm>
          <a:prstGeom prst="rect">
            <a:avLst/>
          </a:prstGeom>
        </p:spPr>
      </p:pic>
      <p:sp>
        <p:nvSpPr>
          <p:cNvPr id="4" name="TextBox 3">
            <a:extLst>
              <a:ext uri="{FF2B5EF4-FFF2-40B4-BE49-F238E27FC236}">
                <a16:creationId xmlns:a16="http://schemas.microsoft.com/office/drawing/2014/main" id="{EF9170B1-A06E-4C90-BFD6-B585A50351C7}"/>
              </a:ext>
            </a:extLst>
          </p:cNvPr>
          <p:cNvSpPr txBox="1"/>
          <p:nvPr/>
        </p:nvSpPr>
        <p:spPr>
          <a:xfrm>
            <a:off x="6614105" y="3514521"/>
            <a:ext cx="2256642" cy="646331"/>
          </a:xfrm>
          <a:prstGeom prst="rect">
            <a:avLst/>
          </a:prstGeom>
          <a:solidFill>
            <a:schemeClr val="accent1"/>
          </a:solidFill>
          <a:ln w="57150">
            <a:solidFill>
              <a:schemeClr val="tx1"/>
            </a:solidFill>
          </a:ln>
        </p:spPr>
        <p:txBody>
          <a:bodyPr wrap="square" rtlCol="0">
            <a:spAutoFit/>
          </a:bodyPr>
          <a:lstStyle/>
          <a:p>
            <a:r>
              <a:rPr lang="en-US" dirty="0"/>
              <a:t>You should be able to see rear pad</a:t>
            </a:r>
          </a:p>
        </p:txBody>
      </p:sp>
      <p:sp>
        <p:nvSpPr>
          <p:cNvPr id="5" name="TextBox 4">
            <a:extLst>
              <a:ext uri="{FF2B5EF4-FFF2-40B4-BE49-F238E27FC236}">
                <a16:creationId xmlns:a16="http://schemas.microsoft.com/office/drawing/2014/main" id="{45362F44-6491-4CD5-84AB-34673AE81906}"/>
              </a:ext>
            </a:extLst>
          </p:cNvPr>
          <p:cNvSpPr txBox="1"/>
          <p:nvPr/>
        </p:nvSpPr>
        <p:spPr>
          <a:xfrm>
            <a:off x="884123" y="3272648"/>
            <a:ext cx="2054087" cy="923330"/>
          </a:xfrm>
          <a:prstGeom prst="rect">
            <a:avLst/>
          </a:prstGeom>
          <a:solidFill>
            <a:schemeClr val="accent1"/>
          </a:solidFill>
          <a:ln w="57150">
            <a:solidFill>
              <a:schemeClr val="tx1"/>
            </a:solidFill>
          </a:ln>
        </p:spPr>
        <p:txBody>
          <a:bodyPr wrap="square" rtlCol="0">
            <a:spAutoFit/>
          </a:bodyPr>
          <a:lstStyle/>
          <a:p>
            <a:r>
              <a:rPr lang="en-US" dirty="0"/>
              <a:t>Front extension only  to tip of nose</a:t>
            </a:r>
          </a:p>
        </p:txBody>
      </p:sp>
      <p:sp>
        <p:nvSpPr>
          <p:cNvPr id="7" name="TextBox 6">
            <a:extLst>
              <a:ext uri="{FF2B5EF4-FFF2-40B4-BE49-F238E27FC236}">
                <a16:creationId xmlns:a16="http://schemas.microsoft.com/office/drawing/2014/main" id="{6B9D002F-9867-4847-87F7-B58CF4AE3E16}"/>
              </a:ext>
            </a:extLst>
          </p:cNvPr>
          <p:cNvSpPr txBox="1"/>
          <p:nvPr/>
        </p:nvSpPr>
        <p:spPr>
          <a:xfrm>
            <a:off x="3019907" y="4195978"/>
            <a:ext cx="3512500" cy="369332"/>
          </a:xfrm>
          <a:prstGeom prst="rect">
            <a:avLst/>
          </a:prstGeom>
          <a:solidFill>
            <a:schemeClr val="accent1"/>
          </a:solidFill>
          <a:ln w="57150">
            <a:solidFill>
              <a:schemeClr val="tx1"/>
            </a:solidFill>
          </a:ln>
        </p:spPr>
        <p:txBody>
          <a:bodyPr wrap="none" rtlCol="0">
            <a:spAutoFit/>
          </a:bodyPr>
          <a:lstStyle/>
          <a:p>
            <a:r>
              <a:rPr lang="en-US" dirty="0"/>
              <a:t>Feet remain close to the ground</a:t>
            </a:r>
          </a:p>
        </p:txBody>
      </p:sp>
      <p:pic>
        <p:nvPicPr>
          <p:cNvPr id="10" name="Picture 9" descr="A person playing with a dog&#10;&#10;Description automatically generated with medium confidence">
            <a:extLst>
              <a:ext uri="{FF2B5EF4-FFF2-40B4-BE49-F238E27FC236}">
                <a16:creationId xmlns:a16="http://schemas.microsoft.com/office/drawing/2014/main" id="{5E537E2D-A6E3-4C34-7F12-125C19590D19}"/>
              </a:ext>
            </a:extLst>
          </p:cNvPr>
          <p:cNvPicPr>
            <a:picLocks noChangeAspect="1"/>
          </p:cNvPicPr>
          <p:nvPr/>
        </p:nvPicPr>
        <p:blipFill rotWithShape="1">
          <a:blip r:embed="rId3">
            <a:extLst>
              <a:ext uri="{28A0092B-C50C-407E-A947-70E740481C1C}">
                <a14:useLocalDpi xmlns:a14="http://schemas.microsoft.com/office/drawing/2010/main" val="0"/>
              </a:ext>
            </a:extLst>
          </a:blip>
          <a:srcRect l="32247" t="33892"/>
          <a:stretch/>
        </p:blipFill>
        <p:spPr>
          <a:xfrm>
            <a:off x="6614105" y="1704643"/>
            <a:ext cx="2639685" cy="1839381"/>
          </a:xfrm>
          <a:prstGeom prst="rect">
            <a:avLst/>
          </a:prstGeom>
          <a:ln w="76200">
            <a:solidFill>
              <a:schemeClr val="tx1"/>
            </a:solidFill>
          </a:ln>
        </p:spPr>
      </p:pic>
    </p:spTree>
    <p:extLst>
      <p:ext uri="{BB962C8B-B14F-4D97-AF65-F5344CB8AC3E}">
        <p14:creationId xmlns:p14="http://schemas.microsoft.com/office/powerpoint/2010/main" val="141756885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1323</TotalTime>
  <Words>2168</Words>
  <Application>Microsoft Office PowerPoint</Application>
  <PresentationFormat>Widescreen</PresentationFormat>
  <Paragraphs>195</Paragraphs>
  <Slides>37</Slides>
  <Notes>0</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Facet</vt:lpstr>
      <vt:lpstr>Custom Design</vt:lpstr>
      <vt:lpstr>Welcome to the Rottweiler Education Seminar</vt:lpstr>
      <vt:lpstr>PowerPoint Presentation</vt:lpstr>
      <vt:lpstr>PowerPoint Presentation</vt:lpstr>
      <vt:lpstr>PowerPoint Presentation</vt:lpstr>
      <vt:lpstr>Rottweiler Gait</vt:lpstr>
      <vt:lpstr>Rottweiler Gait</vt:lpstr>
      <vt:lpstr>Gait</vt:lpstr>
      <vt:lpstr>PowerPoint Presentation</vt:lpstr>
      <vt:lpstr>PowerPoint Presentation</vt:lpstr>
      <vt:lpstr>Center of Gravity</vt:lpstr>
      <vt:lpstr>PowerPoint Presentation</vt:lpstr>
      <vt:lpstr>Coming and Going</vt:lpstr>
      <vt:lpstr>Coming</vt:lpstr>
      <vt:lpstr>Coming</vt:lpstr>
      <vt:lpstr>PowerPoint Presentation</vt:lpstr>
      <vt:lpstr>Rear Movement</vt:lpstr>
      <vt:lpstr>Rear Movement</vt:lpstr>
      <vt:lpstr>Coming and Going:  faulty movement </vt:lpstr>
      <vt:lpstr>Movement Faults</vt:lpstr>
      <vt:lpstr>Reach and Drive</vt:lpstr>
      <vt:lpstr>Reach and Drive</vt:lpstr>
      <vt:lpstr>Reach and Drive</vt:lpstr>
      <vt:lpstr>PowerPoint Presentation</vt:lpstr>
      <vt:lpstr>PowerPoint Presentation</vt:lpstr>
      <vt:lpstr>PowerPoint Presentation</vt:lpstr>
      <vt:lpstr>Overreaching</vt:lpstr>
      <vt:lpstr>PowerPoint Presentation</vt:lpstr>
      <vt:lpstr>Correct</vt:lpstr>
      <vt:lpstr>Side Gait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Conditioning and muscle tone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Rottweiler Education Seminar</dc:title>
  <dc:creator>Elaine Starry</dc:creator>
  <cp:lastModifiedBy>Elaine Starry</cp:lastModifiedBy>
  <cp:revision>2</cp:revision>
  <dcterms:created xsi:type="dcterms:W3CDTF">2022-03-09T06:30:37Z</dcterms:created>
  <dcterms:modified xsi:type="dcterms:W3CDTF">2023-02-09T18:47:53Z</dcterms:modified>
</cp:coreProperties>
</file>