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04"/>
  </p:notesMasterIdLst>
  <p:sldIdLst>
    <p:sldId id="256" r:id="rId2"/>
    <p:sldId id="375" r:id="rId3"/>
    <p:sldId id="257" r:id="rId4"/>
    <p:sldId id="353" r:id="rId5"/>
    <p:sldId id="258" r:id="rId6"/>
    <p:sldId id="259" r:id="rId7"/>
    <p:sldId id="260" r:id="rId8"/>
    <p:sldId id="261" r:id="rId9"/>
    <p:sldId id="262" r:id="rId10"/>
    <p:sldId id="338" r:id="rId11"/>
    <p:sldId id="263" r:id="rId12"/>
    <p:sldId id="266" r:id="rId13"/>
    <p:sldId id="264" r:id="rId14"/>
    <p:sldId id="269" r:id="rId15"/>
    <p:sldId id="270" r:id="rId16"/>
    <p:sldId id="268" r:id="rId17"/>
    <p:sldId id="323" r:id="rId18"/>
    <p:sldId id="272" r:id="rId19"/>
    <p:sldId id="273" r:id="rId20"/>
    <p:sldId id="325" r:id="rId21"/>
    <p:sldId id="274" r:id="rId22"/>
    <p:sldId id="324" r:id="rId23"/>
    <p:sldId id="326" r:id="rId24"/>
    <p:sldId id="276" r:id="rId25"/>
    <p:sldId id="277" r:id="rId26"/>
    <p:sldId id="339" r:id="rId27"/>
    <p:sldId id="362" r:id="rId28"/>
    <p:sldId id="265" r:id="rId29"/>
    <p:sldId id="278" r:id="rId30"/>
    <p:sldId id="363" r:id="rId31"/>
    <p:sldId id="279" r:id="rId32"/>
    <p:sldId id="340" r:id="rId33"/>
    <p:sldId id="280" r:id="rId34"/>
    <p:sldId id="281" r:id="rId35"/>
    <p:sldId id="346" r:id="rId36"/>
    <p:sldId id="282" r:id="rId37"/>
    <p:sldId id="345" r:id="rId38"/>
    <p:sldId id="275" r:id="rId39"/>
    <p:sldId id="284" r:id="rId40"/>
    <p:sldId id="341" r:id="rId41"/>
    <p:sldId id="287" r:id="rId42"/>
    <p:sldId id="288" r:id="rId43"/>
    <p:sldId id="289" r:id="rId44"/>
    <p:sldId id="370" r:id="rId45"/>
    <p:sldId id="361" r:id="rId46"/>
    <p:sldId id="290" r:id="rId47"/>
    <p:sldId id="291" r:id="rId48"/>
    <p:sldId id="293" r:id="rId49"/>
    <p:sldId id="300" r:id="rId50"/>
    <p:sldId id="295" r:id="rId51"/>
    <p:sldId id="296" r:id="rId52"/>
    <p:sldId id="329" r:id="rId53"/>
    <p:sldId id="369" r:id="rId54"/>
    <p:sldId id="294" r:id="rId55"/>
    <p:sldId id="292" r:id="rId56"/>
    <p:sldId id="283" r:id="rId57"/>
    <p:sldId id="285" r:id="rId58"/>
    <p:sldId id="286" r:id="rId59"/>
    <p:sldId id="317" r:id="rId60"/>
    <p:sldId id="318" r:id="rId61"/>
    <p:sldId id="301" r:id="rId62"/>
    <p:sldId id="303" r:id="rId63"/>
    <p:sldId id="331" r:id="rId64"/>
    <p:sldId id="304" r:id="rId65"/>
    <p:sldId id="355" r:id="rId66"/>
    <p:sldId id="305" r:id="rId67"/>
    <p:sldId id="350" r:id="rId68"/>
    <p:sldId id="357" r:id="rId69"/>
    <p:sldId id="354" r:id="rId70"/>
    <p:sldId id="342" r:id="rId71"/>
    <p:sldId id="358" r:id="rId72"/>
    <p:sldId id="349" r:id="rId73"/>
    <p:sldId id="306" r:id="rId74"/>
    <p:sldId id="308" r:id="rId75"/>
    <p:sldId id="307" r:id="rId76"/>
    <p:sldId id="309" r:id="rId77"/>
    <p:sldId id="310" r:id="rId78"/>
    <p:sldId id="367" r:id="rId79"/>
    <p:sldId id="371" r:id="rId80"/>
    <p:sldId id="372" r:id="rId81"/>
    <p:sldId id="360" r:id="rId82"/>
    <p:sldId id="332" r:id="rId83"/>
    <p:sldId id="298" r:id="rId84"/>
    <p:sldId id="299" r:id="rId85"/>
    <p:sldId id="333" r:id="rId86"/>
    <p:sldId id="352" r:id="rId87"/>
    <p:sldId id="297" r:id="rId88"/>
    <p:sldId id="343" r:id="rId89"/>
    <p:sldId id="374" r:id="rId90"/>
    <p:sldId id="359" r:id="rId91"/>
    <p:sldId id="311" r:id="rId92"/>
    <p:sldId id="337" r:id="rId93"/>
    <p:sldId id="312" r:id="rId94"/>
    <p:sldId id="313" r:id="rId95"/>
    <p:sldId id="344" r:id="rId96"/>
    <p:sldId id="368" r:id="rId97"/>
    <p:sldId id="316" r:id="rId98"/>
    <p:sldId id="373" r:id="rId99"/>
    <p:sldId id="319" r:id="rId100"/>
    <p:sldId id="320" r:id="rId101"/>
    <p:sldId id="321" r:id="rId102"/>
    <p:sldId id="322"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6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C1647-E310-4335-AAF5-1B79A57BF6DD}" v="488" dt="2023-01-26T20:59:39.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5" d="100"/>
          <a:sy n="105" d="100"/>
        </p:scale>
        <p:origin x="798" y="96"/>
      </p:cViewPr>
      <p:guideLst>
        <p:guide orient="horz" pos="1464"/>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microsoft.com/office/2015/10/relationships/revisionInfo" Target="revisionInfo.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5.xml.rels><?xml version="1.0" encoding="UTF-8" standalone="yes"?>
<Relationships xmlns="http://schemas.openxmlformats.org/package/2006/relationships"><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eg"/><Relationship Id="rId4" Type="http://schemas.openxmlformats.org/officeDocument/2006/relationships/image" Target="../media/image43.png"/></Relationships>
</file>

<file path=ppt/diagrams/_rels/data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iagrams/_rels/data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jpeg"/><Relationship Id="rId4" Type="http://schemas.openxmlformats.org/officeDocument/2006/relationships/image" Target="../media/image43.png"/></Relationships>
</file>

<file path=ppt/diagrams/_rels/drawing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image" Target="../media/image46.jpeg"/></Relationships>
</file>

<file path=ppt/diagrams/_rels/drawing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396D8-5555-4C81-B9A4-A42692FB6F4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1F0D9C3-352A-49CA-9FFE-B30FF3DF58FB}">
      <dgm:prSet custT="1"/>
      <dgm:spPr>
        <a:ln w="57150">
          <a:solidFill>
            <a:schemeClr val="accent3"/>
          </a:solidFill>
        </a:ln>
      </dgm:spPr>
      <dgm:t>
        <a:bodyPr/>
        <a:lstStyle/>
        <a:p>
          <a:pPr algn="l" rtl="0">
            <a:buFont typeface="Arial" panose="020B0604020202020204" pitchFamily="34" charset="0"/>
            <a:buChar char="•"/>
          </a:pPr>
          <a:r>
            <a:rPr lang="en-US" sz="1800" dirty="0">
              <a:solidFill>
                <a:schemeClr val="tx1"/>
              </a:solidFill>
            </a:rPr>
            <a:t> As </a:t>
          </a:r>
          <a:r>
            <a:rPr lang="en-US" sz="1800" dirty="0">
              <a:solidFill>
                <a:schemeClr val="tx1"/>
              </a:solidFill>
              <a:latin typeface="Trebuchet MS" panose="020B0603020202020204"/>
            </a:rPr>
            <a:t>breeders</a:t>
          </a:r>
          <a:r>
            <a:rPr lang="en-US" sz="1800" dirty="0">
              <a:solidFill>
                <a:schemeClr val="tx1"/>
              </a:solidFill>
            </a:rPr>
            <a:t>, it is our responsibility to strive for total soundness</a:t>
          </a:r>
          <a:r>
            <a:rPr lang="en-US" sz="1800" dirty="0">
              <a:solidFill>
                <a:schemeClr val="tx1"/>
              </a:solidFill>
              <a:latin typeface="Trebuchet MS" panose="020B0603020202020204"/>
            </a:rPr>
            <a:t>.</a:t>
          </a:r>
          <a:r>
            <a:rPr lang="en-US" sz="1800" dirty="0">
              <a:solidFill>
                <a:schemeClr val="tx1"/>
              </a:solidFill>
            </a:rPr>
            <a:t> </a:t>
          </a:r>
          <a:r>
            <a:rPr lang="en-US" sz="1800" dirty="0">
              <a:solidFill>
                <a:schemeClr val="tx1"/>
              </a:solidFill>
              <a:latin typeface="Trebuchet MS" panose="020B0603020202020204"/>
            </a:rPr>
            <a:t>Remember,</a:t>
          </a:r>
          <a:r>
            <a:rPr lang="en-US" sz="1800" dirty="0">
              <a:solidFill>
                <a:schemeClr val="tx1"/>
              </a:solidFill>
            </a:rPr>
            <a:t> we are breeding for the quality of each </a:t>
          </a:r>
          <a:r>
            <a:rPr lang="en-US" sz="1800" dirty="0">
              <a:solidFill>
                <a:schemeClr val="tx1"/>
              </a:solidFill>
              <a:latin typeface="Trebuchet MS" panose="020B0603020202020204"/>
            </a:rPr>
            <a:t>dog's</a:t>
          </a:r>
          <a:r>
            <a:rPr lang="en-US" sz="1800" dirty="0">
              <a:solidFill>
                <a:schemeClr val="tx1"/>
              </a:solidFill>
            </a:rPr>
            <a:t> life as </a:t>
          </a:r>
          <a:r>
            <a:rPr lang="en-US" sz="1800" dirty="0">
              <a:solidFill>
                <a:schemeClr val="tx1"/>
              </a:solidFill>
              <a:latin typeface="Trebuchet MS" panose="020B0603020202020204"/>
            </a:rPr>
            <a:t>much as </a:t>
          </a:r>
          <a:r>
            <a:rPr lang="en-US" sz="1800" dirty="0">
              <a:solidFill>
                <a:schemeClr val="tx1"/>
              </a:solidFill>
            </a:rPr>
            <a:t>for the integrity of</a:t>
          </a:r>
          <a:r>
            <a:rPr lang="en-US" sz="1800" dirty="0">
              <a:solidFill>
                <a:schemeClr val="tx1"/>
              </a:solidFill>
              <a:latin typeface="Trebuchet MS" panose="020B0603020202020204"/>
            </a:rPr>
            <a:t> all future</a:t>
          </a:r>
          <a:r>
            <a:rPr lang="en-US" sz="1800" dirty="0">
              <a:solidFill>
                <a:schemeClr val="tx1"/>
              </a:solidFill>
            </a:rPr>
            <a:t> </a:t>
          </a:r>
          <a:r>
            <a:rPr lang="en-US" sz="1800" dirty="0">
              <a:solidFill>
                <a:schemeClr val="tx1"/>
              </a:solidFill>
              <a:latin typeface="Trebuchet MS" panose="020B0603020202020204"/>
            </a:rPr>
            <a:t>Rottweilers</a:t>
          </a:r>
          <a:r>
            <a:rPr lang="en-US" sz="1800" dirty="0">
              <a:solidFill>
                <a:schemeClr val="tx1"/>
              </a:solidFill>
            </a:rPr>
            <a:t>.</a:t>
          </a:r>
        </a:p>
      </dgm:t>
    </dgm:pt>
    <dgm:pt modelId="{E8253D3F-F598-42EA-8EC0-2597EA7BC027}" type="parTrans" cxnId="{7AF993EF-E831-485C-812B-7DFD43F304EB}">
      <dgm:prSet/>
      <dgm:spPr/>
      <dgm:t>
        <a:bodyPr/>
        <a:lstStyle/>
        <a:p>
          <a:endParaRPr lang="en-US"/>
        </a:p>
      </dgm:t>
    </dgm:pt>
    <dgm:pt modelId="{FE459C69-A0D5-49DE-AF72-D81460BFB70B}" type="sibTrans" cxnId="{7AF993EF-E831-485C-812B-7DFD43F304EB}">
      <dgm:prSet/>
      <dgm:spPr/>
      <dgm:t>
        <a:bodyPr/>
        <a:lstStyle/>
        <a:p>
          <a:endParaRPr lang="en-US"/>
        </a:p>
      </dgm:t>
    </dgm:pt>
    <dgm:pt modelId="{EC50348D-4591-4AEE-A701-059D583EFAFC}">
      <dgm:prSet custT="1"/>
      <dgm:spPr>
        <a:ln w="57150">
          <a:solidFill>
            <a:schemeClr val="accent3"/>
          </a:solidFill>
        </a:ln>
      </dgm:spPr>
      <dgm:t>
        <a:bodyPr/>
        <a:lstStyle/>
        <a:p>
          <a:pPr algn="l" rtl="0"/>
          <a:r>
            <a:rPr lang="en-US" sz="1800" dirty="0">
              <a:solidFill>
                <a:schemeClr val="tx1"/>
              </a:solidFill>
              <a:latin typeface="Trebuchet MS" panose="020B0603020202020204"/>
            </a:rPr>
            <a:t>Championships</a:t>
          </a:r>
          <a:r>
            <a:rPr lang="en-US" sz="1800" dirty="0">
              <a:solidFill>
                <a:schemeClr val="tx1"/>
              </a:solidFill>
            </a:rPr>
            <a:t> and show points are meaningless if we breed structural</a:t>
          </a:r>
          <a:r>
            <a:rPr lang="en-US" sz="1800" dirty="0">
              <a:solidFill>
                <a:schemeClr val="tx1"/>
              </a:solidFill>
              <a:latin typeface="Trebuchet MS" panose="020B0603020202020204"/>
            </a:rPr>
            <a:t> faults</a:t>
          </a:r>
          <a:r>
            <a:rPr lang="en-US" sz="1800" dirty="0">
              <a:solidFill>
                <a:schemeClr val="tx1"/>
              </a:solidFill>
            </a:rPr>
            <a:t> into our dogs.</a:t>
          </a:r>
          <a:r>
            <a:rPr lang="en-US" sz="1800" dirty="0">
              <a:solidFill>
                <a:schemeClr val="tx1"/>
              </a:solidFill>
              <a:latin typeface="Trebuchet MS" panose="020B0603020202020204"/>
            </a:rPr>
            <a:t> </a:t>
          </a:r>
          <a:endParaRPr lang="en-US" sz="1800" dirty="0">
            <a:solidFill>
              <a:schemeClr val="tx1"/>
            </a:solidFill>
          </a:endParaRPr>
        </a:p>
        <a:p>
          <a:pPr algn="l" rtl="0"/>
          <a:r>
            <a:rPr lang="en-US" sz="1800" dirty="0">
              <a:solidFill>
                <a:schemeClr val="tx1"/>
              </a:solidFill>
              <a:latin typeface="Trebuchet MS" panose="020B0603020202020204"/>
            </a:rPr>
            <a:t>Working</a:t>
          </a:r>
          <a:r>
            <a:rPr lang="en-US" sz="1800" dirty="0">
              <a:solidFill>
                <a:schemeClr val="tx1"/>
              </a:solidFill>
            </a:rPr>
            <a:t> and performance dogs require the soundest possible structure</a:t>
          </a:r>
          <a:r>
            <a:rPr lang="en-US" sz="1800" dirty="0">
              <a:solidFill>
                <a:schemeClr val="tx1"/>
              </a:solidFill>
              <a:latin typeface="Trebuchet MS" panose="020B0603020202020204"/>
            </a:rPr>
            <a:t>, and we must adhere to the standard as to the structure of our breed.</a:t>
          </a:r>
          <a:endParaRPr lang="en-US" sz="1800" dirty="0">
            <a:solidFill>
              <a:schemeClr val="tx1"/>
            </a:solidFill>
          </a:endParaRPr>
        </a:p>
      </dgm:t>
    </dgm:pt>
    <dgm:pt modelId="{C901C65A-9B1D-4E5A-B706-A1CDBBF5EBFB}" type="parTrans" cxnId="{9356A70C-C74C-4436-8AC2-D3680DFD809D}">
      <dgm:prSet/>
      <dgm:spPr/>
      <dgm:t>
        <a:bodyPr/>
        <a:lstStyle/>
        <a:p>
          <a:endParaRPr lang="en-US"/>
        </a:p>
      </dgm:t>
    </dgm:pt>
    <dgm:pt modelId="{C6584670-10AB-4E42-B74E-440E5233A0B9}" type="sibTrans" cxnId="{9356A70C-C74C-4436-8AC2-D3680DFD809D}">
      <dgm:prSet/>
      <dgm:spPr/>
      <dgm:t>
        <a:bodyPr/>
        <a:lstStyle/>
        <a:p>
          <a:endParaRPr lang="en-US"/>
        </a:p>
      </dgm:t>
    </dgm:pt>
    <dgm:pt modelId="{D0D8474A-A2DF-4289-9BFD-4AB12C1B5C1A}" type="pres">
      <dgm:prSet presAssocID="{0A4396D8-5555-4C81-B9A4-A42692FB6F4C}" presName="diagram" presStyleCnt="0">
        <dgm:presLayoutVars>
          <dgm:dir/>
          <dgm:resizeHandles val="exact"/>
        </dgm:presLayoutVars>
      </dgm:prSet>
      <dgm:spPr/>
    </dgm:pt>
    <dgm:pt modelId="{21114BF4-F52E-4C08-BD11-4CC1BDC81140}" type="pres">
      <dgm:prSet presAssocID="{91F0D9C3-352A-49CA-9FFE-B30FF3DF58FB}" presName="node" presStyleLbl="node1" presStyleIdx="0" presStyleCnt="2" custScaleY="103803" custLinFactNeighborX="-2001" custLinFactNeighborY="0">
        <dgm:presLayoutVars>
          <dgm:bulletEnabled val="1"/>
        </dgm:presLayoutVars>
      </dgm:prSet>
      <dgm:spPr/>
    </dgm:pt>
    <dgm:pt modelId="{B2B9DBE9-0614-4E45-9EAB-5433A2484CE7}" type="pres">
      <dgm:prSet presAssocID="{FE459C69-A0D5-49DE-AF72-D81460BFB70B}" presName="sibTrans" presStyleCnt="0"/>
      <dgm:spPr/>
    </dgm:pt>
    <dgm:pt modelId="{A0D7FBAD-1531-4CD0-A057-CD05801E0271}" type="pres">
      <dgm:prSet presAssocID="{EC50348D-4591-4AEE-A701-059D583EFAFC}" presName="node" presStyleLbl="node1" presStyleIdx="1" presStyleCnt="2" custScaleY="104225" custLinFactNeighborX="554" custLinFactNeighborY="-17928">
        <dgm:presLayoutVars>
          <dgm:bulletEnabled val="1"/>
        </dgm:presLayoutVars>
      </dgm:prSet>
      <dgm:spPr/>
    </dgm:pt>
  </dgm:ptLst>
  <dgm:cxnLst>
    <dgm:cxn modelId="{9356A70C-C74C-4436-8AC2-D3680DFD809D}" srcId="{0A4396D8-5555-4C81-B9A4-A42692FB6F4C}" destId="{EC50348D-4591-4AEE-A701-059D583EFAFC}" srcOrd="1" destOrd="0" parTransId="{C901C65A-9B1D-4E5A-B706-A1CDBBF5EBFB}" sibTransId="{C6584670-10AB-4E42-B74E-440E5233A0B9}"/>
    <dgm:cxn modelId="{8A335437-0803-4223-9546-A7F1387B148B}" type="presOf" srcId="{91F0D9C3-352A-49CA-9FFE-B30FF3DF58FB}" destId="{21114BF4-F52E-4C08-BD11-4CC1BDC81140}" srcOrd="0" destOrd="0" presId="urn:microsoft.com/office/officeart/2005/8/layout/default"/>
    <dgm:cxn modelId="{DB62A955-0847-4CE1-A807-987B211D69B7}" type="presOf" srcId="{0A4396D8-5555-4C81-B9A4-A42692FB6F4C}" destId="{D0D8474A-A2DF-4289-9BFD-4AB12C1B5C1A}" srcOrd="0" destOrd="0" presId="urn:microsoft.com/office/officeart/2005/8/layout/default"/>
    <dgm:cxn modelId="{78AABBCA-190A-4DE4-BC11-756FE1DD44C7}" type="presOf" srcId="{EC50348D-4591-4AEE-A701-059D583EFAFC}" destId="{A0D7FBAD-1531-4CD0-A057-CD05801E0271}" srcOrd="0" destOrd="0" presId="urn:microsoft.com/office/officeart/2005/8/layout/default"/>
    <dgm:cxn modelId="{7AF993EF-E831-485C-812B-7DFD43F304EB}" srcId="{0A4396D8-5555-4C81-B9A4-A42692FB6F4C}" destId="{91F0D9C3-352A-49CA-9FFE-B30FF3DF58FB}" srcOrd="0" destOrd="0" parTransId="{E8253D3F-F598-42EA-8EC0-2597EA7BC027}" sibTransId="{FE459C69-A0D5-49DE-AF72-D81460BFB70B}"/>
    <dgm:cxn modelId="{FA1F325A-82F1-4495-BAC3-364F9FE49E28}" type="presParOf" srcId="{D0D8474A-A2DF-4289-9BFD-4AB12C1B5C1A}" destId="{21114BF4-F52E-4C08-BD11-4CC1BDC81140}" srcOrd="0" destOrd="0" presId="urn:microsoft.com/office/officeart/2005/8/layout/default"/>
    <dgm:cxn modelId="{EAF078CE-6D3A-4F86-BAFF-E21D47717644}" type="presParOf" srcId="{D0D8474A-A2DF-4289-9BFD-4AB12C1B5C1A}" destId="{B2B9DBE9-0614-4E45-9EAB-5433A2484CE7}" srcOrd="1" destOrd="0" presId="urn:microsoft.com/office/officeart/2005/8/layout/default"/>
    <dgm:cxn modelId="{542A96D6-B6E0-4259-B08C-8E8E1C9E4CEB}" type="presParOf" srcId="{D0D8474A-A2DF-4289-9BFD-4AB12C1B5C1A}" destId="{A0D7FBAD-1531-4CD0-A057-CD05801E0271}" srcOrd="2" destOrd="0" presId="urn:microsoft.com/office/officeart/2005/8/layout/default"/>
  </dgm:cxnLst>
  <dgm:bg/>
  <dgm:whole>
    <a:ln w="57150">
      <a:solidFill>
        <a:schemeClr val="accent2"/>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68B49A-A92B-4A75-A077-C577347884C9}" type="doc">
      <dgm:prSet loTypeId="urn:microsoft.com/office/officeart/2005/8/layout/bList2" loCatId="list" qsTypeId="urn:microsoft.com/office/officeart/2005/8/quickstyle/simple1" qsCatId="simple" csTypeId="urn:microsoft.com/office/officeart/2005/8/colors/accent1_2" csCatId="accent1" phldr="1"/>
      <dgm:spPr/>
    </dgm:pt>
    <dgm:pt modelId="{5ACFE1B5-92D0-448A-B1EC-E8ACCC138D86}">
      <dgm:prSet phldrT="[Text]" custT="1"/>
      <dgm:spPr>
        <a:ln w="38100">
          <a:solidFill>
            <a:schemeClr val="accent6">
              <a:lumMod val="60000"/>
              <a:lumOff val="40000"/>
            </a:schemeClr>
          </a:solidFill>
        </a:ln>
      </dgm:spPr>
      <dgm:t>
        <a:bodyPr/>
        <a:lstStyle/>
        <a:p>
          <a:r>
            <a:rPr lang="en-US" sz="2400">
              <a:solidFill>
                <a:schemeClr val="tx1"/>
              </a:solidFill>
            </a:rPr>
            <a:t>Overdone</a:t>
          </a:r>
        </a:p>
      </dgm:t>
    </dgm:pt>
    <dgm:pt modelId="{BFEE1FB2-99EB-46F5-8764-00724C987292}" type="parTrans" cxnId="{69C3BC71-DF08-40D0-A061-1A91F364272A}">
      <dgm:prSet/>
      <dgm:spPr/>
      <dgm:t>
        <a:bodyPr/>
        <a:lstStyle/>
        <a:p>
          <a:endParaRPr lang="en-US"/>
        </a:p>
      </dgm:t>
    </dgm:pt>
    <dgm:pt modelId="{F6E9F5B2-4491-46B8-9D9B-6C3FF6FE2400}" type="sibTrans" cxnId="{69C3BC71-DF08-40D0-A061-1A91F364272A}">
      <dgm:prSet/>
      <dgm:spPr/>
      <dgm:t>
        <a:bodyPr/>
        <a:lstStyle/>
        <a:p>
          <a:endParaRPr lang="en-US"/>
        </a:p>
      </dgm:t>
    </dgm:pt>
    <dgm:pt modelId="{6A687D7D-BA18-4154-8096-D1D14B88D0B2}">
      <dgm:prSet phldrT="[Text]"/>
      <dgm:spPr>
        <a:ln w="38100">
          <a:solidFill>
            <a:schemeClr val="accent6">
              <a:lumMod val="60000"/>
              <a:lumOff val="40000"/>
            </a:schemeClr>
          </a:solidFill>
        </a:ln>
      </dgm:spPr>
      <dgm:t>
        <a:bodyPr/>
        <a:lstStyle/>
        <a:p>
          <a:pPr algn="ctr"/>
          <a:r>
            <a:rPr lang="en-US">
              <a:solidFill>
                <a:schemeClr val="tx1"/>
              </a:solidFill>
            </a:rPr>
            <a:t>Lacks fill</a:t>
          </a:r>
        </a:p>
      </dgm:t>
    </dgm:pt>
    <dgm:pt modelId="{80299A79-C0F2-4A61-BF7B-F8A646724CCD}" type="parTrans" cxnId="{4A75F209-900B-456E-BBD4-643C2E571E94}">
      <dgm:prSet/>
      <dgm:spPr/>
      <dgm:t>
        <a:bodyPr/>
        <a:lstStyle/>
        <a:p>
          <a:endParaRPr lang="en-US"/>
        </a:p>
      </dgm:t>
    </dgm:pt>
    <dgm:pt modelId="{94120083-901F-402A-937F-D8B51548D850}" type="sibTrans" cxnId="{4A75F209-900B-456E-BBD4-643C2E571E94}">
      <dgm:prSet/>
      <dgm:spPr/>
      <dgm:t>
        <a:bodyPr/>
        <a:lstStyle/>
        <a:p>
          <a:endParaRPr lang="en-US"/>
        </a:p>
      </dgm:t>
    </dgm:pt>
    <dgm:pt modelId="{52236F15-FA84-4693-A746-4D0927C825A2}">
      <dgm:prSet phldrT="[Text]"/>
      <dgm:spPr>
        <a:ln w="38100">
          <a:solidFill>
            <a:schemeClr val="accent6">
              <a:lumMod val="60000"/>
              <a:lumOff val="40000"/>
            </a:schemeClr>
          </a:solidFill>
        </a:ln>
      </dgm:spPr>
      <dgm:t>
        <a:bodyPr/>
        <a:lstStyle/>
        <a:p>
          <a:r>
            <a:rPr lang="en-US">
              <a:solidFill>
                <a:schemeClr val="tx1"/>
              </a:solidFill>
            </a:rPr>
            <a:t>Snipy, poor ear set, light eye</a:t>
          </a:r>
        </a:p>
      </dgm:t>
    </dgm:pt>
    <dgm:pt modelId="{197CEB80-D2A5-4586-A8C0-6F7A69979C14}" type="parTrans" cxnId="{D1AD5FFB-5281-4FCB-85AE-85031AD5B567}">
      <dgm:prSet/>
      <dgm:spPr/>
      <dgm:t>
        <a:bodyPr/>
        <a:lstStyle/>
        <a:p>
          <a:endParaRPr lang="en-US"/>
        </a:p>
      </dgm:t>
    </dgm:pt>
    <dgm:pt modelId="{4AC935C8-C823-4689-A8A2-4C47C85A781F}" type="sibTrans" cxnId="{D1AD5FFB-5281-4FCB-85AE-85031AD5B567}">
      <dgm:prSet/>
      <dgm:spPr/>
      <dgm:t>
        <a:bodyPr/>
        <a:lstStyle/>
        <a:p>
          <a:endParaRPr lang="en-US"/>
        </a:p>
      </dgm:t>
    </dgm:pt>
    <dgm:pt modelId="{CD423F34-BDED-4EE2-9BA0-65B9DCA7B15B}" type="pres">
      <dgm:prSet presAssocID="{9D68B49A-A92B-4A75-A077-C577347884C9}" presName="diagram" presStyleCnt="0">
        <dgm:presLayoutVars>
          <dgm:dir/>
          <dgm:animLvl val="lvl"/>
          <dgm:resizeHandles val="exact"/>
        </dgm:presLayoutVars>
      </dgm:prSet>
      <dgm:spPr/>
    </dgm:pt>
    <dgm:pt modelId="{3D13E51B-F956-4CFE-BC25-C9D651C0F64A}" type="pres">
      <dgm:prSet presAssocID="{5ACFE1B5-92D0-448A-B1EC-E8ACCC138D86}" presName="compNode" presStyleCnt="0"/>
      <dgm:spPr/>
    </dgm:pt>
    <dgm:pt modelId="{7068B6DB-E79A-4992-B2AB-36EACC035E11}" type="pres">
      <dgm:prSet presAssocID="{5ACFE1B5-92D0-448A-B1EC-E8ACCC138D86}" presName="childRect" presStyleLbl="bgAcc1" presStyleIdx="0" presStyleCnt="3">
        <dgm:presLayoutVars>
          <dgm:bulletEnabled val="1"/>
        </dgm:presLayoutVars>
      </dgm:prSet>
      <dgm:spPr>
        <a:blipFill rotWithShape="0">
          <a:blip xmlns:r="http://schemas.openxmlformats.org/officeDocument/2006/relationships" r:embed="rId1"/>
          <a:srcRect/>
          <a:stretch>
            <a:fillRect t="-17000" b="-17000"/>
          </a:stretch>
        </a:blipFill>
      </dgm:spPr>
    </dgm:pt>
    <dgm:pt modelId="{BE6FD042-C4D9-4C09-9839-EF15D6A90CC0}" type="pres">
      <dgm:prSet presAssocID="{5ACFE1B5-92D0-448A-B1EC-E8ACCC138D86}" presName="parentText" presStyleLbl="node1" presStyleIdx="0" presStyleCnt="0">
        <dgm:presLayoutVars>
          <dgm:chMax val="0"/>
          <dgm:bulletEnabled val="1"/>
        </dgm:presLayoutVars>
      </dgm:prSet>
      <dgm:spPr/>
    </dgm:pt>
    <dgm:pt modelId="{E5AD045C-B1CC-4C83-BF79-46BDA481AD46}" type="pres">
      <dgm:prSet presAssocID="{5ACFE1B5-92D0-448A-B1EC-E8ACCC138D86}" presName="parentRect" presStyleLbl="alignNode1" presStyleIdx="0" presStyleCnt="3"/>
      <dgm:spPr/>
    </dgm:pt>
    <dgm:pt modelId="{5E4673CD-4912-4126-88F4-5C406ACC30C0}" type="pres">
      <dgm:prSet presAssocID="{5ACFE1B5-92D0-448A-B1EC-E8ACCC138D86}" presName="adorn" presStyleLbl="fgAccFollowNode1" presStyleIdx="0"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26F75E44-1D97-45EE-B599-6732C791F31B}" type="pres">
      <dgm:prSet presAssocID="{F6E9F5B2-4491-46B8-9D9B-6C3FF6FE2400}" presName="sibTrans" presStyleLbl="sibTrans2D1" presStyleIdx="0" presStyleCnt="0"/>
      <dgm:spPr/>
    </dgm:pt>
    <dgm:pt modelId="{136399EE-194B-405B-9077-B3B73D026FA7}" type="pres">
      <dgm:prSet presAssocID="{6A687D7D-BA18-4154-8096-D1D14B88D0B2}" presName="compNode" presStyleCnt="0"/>
      <dgm:spPr/>
    </dgm:pt>
    <dgm:pt modelId="{E62FAAF0-D5A9-4521-9E2D-9AE6B86FE347}" type="pres">
      <dgm:prSet presAssocID="{6A687D7D-BA18-4154-8096-D1D14B88D0B2}" presName="childRect" presStyleLbl="bgAcc1" presStyleIdx="1" presStyleCnt="3">
        <dgm:presLayoutVars>
          <dgm:bulletEnabled val="1"/>
        </dgm:presLayoutVars>
      </dgm:prSet>
      <dgm:spPr/>
    </dgm:pt>
    <dgm:pt modelId="{8D8CE53D-BB00-43F6-81B6-FA9CF0BD7E2F}" type="pres">
      <dgm:prSet presAssocID="{6A687D7D-BA18-4154-8096-D1D14B88D0B2}" presName="parentText" presStyleLbl="node1" presStyleIdx="0" presStyleCnt="0">
        <dgm:presLayoutVars>
          <dgm:chMax val="0"/>
          <dgm:bulletEnabled val="1"/>
        </dgm:presLayoutVars>
      </dgm:prSet>
      <dgm:spPr/>
    </dgm:pt>
    <dgm:pt modelId="{77122026-64B9-40CF-B267-3CE71A14804C}" type="pres">
      <dgm:prSet presAssocID="{6A687D7D-BA18-4154-8096-D1D14B88D0B2}" presName="parentRect" presStyleLbl="alignNode1" presStyleIdx="1" presStyleCnt="3" custLinFactNeighborX="-2746" custLinFactNeighborY="8213"/>
      <dgm:spPr/>
    </dgm:pt>
    <dgm:pt modelId="{A0E398C9-95AF-4DE6-9D51-542CAC3A8A40}" type="pres">
      <dgm:prSet presAssocID="{6A687D7D-BA18-4154-8096-D1D14B88D0B2}"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B242B548-2C5D-4167-82A0-B6B23EA3180B}" type="pres">
      <dgm:prSet presAssocID="{94120083-901F-402A-937F-D8B51548D850}" presName="sibTrans" presStyleLbl="sibTrans2D1" presStyleIdx="0" presStyleCnt="0"/>
      <dgm:spPr/>
    </dgm:pt>
    <dgm:pt modelId="{597C463C-A6F2-4FC3-B0D5-6D2655BF6C1C}" type="pres">
      <dgm:prSet presAssocID="{52236F15-FA84-4693-A746-4D0927C825A2}" presName="compNode" presStyleCnt="0"/>
      <dgm:spPr/>
    </dgm:pt>
    <dgm:pt modelId="{9BFB3D3E-3642-4BF2-B115-755C08379A48}" type="pres">
      <dgm:prSet presAssocID="{52236F15-FA84-4693-A746-4D0927C825A2}" presName="childRect" presStyleLbl="bgAcc1" presStyleIdx="2" presStyleCnt="3">
        <dgm:presLayoutVars>
          <dgm:bulletEnabled val="1"/>
        </dgm:presLayoutVars>
      </dgm:prSet>
      <dgm:spPr/>
    </dgm:pt>
    <dgm:pt modelId="{EA4F37D7-7264-475C-9023-D0B675D00A93}" type="pres">
      <dgm:prSet presAssocID="{52236F15-FA84-4693-A746-4D0927C825A2}" presName="parentText" presStyleLbl="node1" presStyleIdx="0" presStyleCnt="0">
        <dgm:presLayoutVars>
          <dgm:chMax val="0"/>
          <dgm:bulletEnabled val="1"/>
        </dgm:presLayoutVars>
      </dgm:prSet>
      <dgm:spPr/>
    </dgm:pt>
    <dgm:pt modelId="{D4743C4C-052B-4D10-B413-4CD744188B32}" type="pres">
      <dgm:prSet presAssocID="{52236F15-FA84-4693-A746-4D0927C825A2}" presName="parentRect" presStyleLbl="alignNode1" presStyleIdx="2" presStyleCnt="3" custAng="10800000" custFlipVert="1" custScaleX="83509" custScaleY="98547" custLinFactNeighborX="-11349" custLinFactNeighborY="22965"/>
      <dgm:spPr/>
    </dgm:pt>
    <dgm:pt modelId="{9D9817EE-CC74-4DD8-BC80-DC64F6740881}" type="pres">
      <dgm:prSet presAssocID="{52236F15-FA84-4693-A746-4D0927C825A2}" presName="adorn" presStyleLbl="fgAccFollowNod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4A75F209-900B-456E-BBD4-643C2E571E94}" srcId="{9D68B49A-A92B-4A75-A077-C577347884C9}" destId="{6A687D7D-BA18-4154-8096-D1D14B88D0B2}" srcOrd="1" destOrd="0" parTransId="{80299A79-C0F2-4A61-BF7B-F8A646724CCD}" sibTransId="{94120083-901F-402A-937F-D8B51548D850}"/>
    <dgm:cxn modelId="{215DFC28-D435-4D68-A581-1416D7801034}" type="presOf" srcId="{9D68B49A-A92B-4A75-A077-C577347884C9}" destId="{CD423F34-BDED-4EE2-9BA0-65B9DCA7B15B}" srcOrd="0" destOrd="0" presId="urn:microsoft.com/office/officeart/2005/8/layout/bList2"/>
    <dgm:cxn modelId="{C22C8437-7227-47AF-85F1-9413799E11B6}" type="presOf" srcId="{6A687D7D-BA18-4154-8096-D1D14B88D0B2}" destId="{8D8CE53D-BB00-43F6-81B6-FA9CF0BD7E2F}" srcOrd="0" destOrd="0" presId="urn:microsoft.com/office/officeart/2005/8/layout/bList2"/>
    <dgm:cxn modelId="{D7758C69-E479-4F45-86F3-DDB81E14FB33}" type="presOf" srcId="{94120083-901F-402A-937F-D8B51548D850}" destId="{B242B548-2C5D-4167-82A0-B6B23EA3180B}" srcOrd="0" destOrd="0" presId="urn:microsoft.com/office/officeart/2005/8/layout/bList2"/>
    <dgm:cxn modelId="{EA7C634B-108A-47B9-9CB7-4A42FA231807}" type="presOf" srcId="{6A687D7D-BA18-4154-8096-D1D14B88D0B2}" destId="{77122026-64B9-40CF-B267-3CE71A14804C}" srcOrd="1" destOrd="0" presId="urn:microsoft.com/office/officeart/2005/8/layout/bList2"/>
    <dgm:cxn modelId="{69C3BC71-DF08-40D0-A061-1A91F364272A}" srcId="{9D68B49A-A92B-4A75-A077-C577347884C9}" destId="{5ACFE1B5-92D0-448A-B1EC-E8ACCC138D86}" srcOrd="0" destOrd="0" parTransId="{BFEE1FB2-99EB-46F5-8764-00724C987292}" sibTransId="{F6E9F5B2-4491-46B8-9D9B-6C3FF6FE2400}"/>
    <dgm:cxn modelId="{3ECB0875-638A-419D-BA37-6618D7C2D1EA}" type="presOf" srcId="{52236F15-FA84-4693-A746-4D0927C825A2}" destId="{D4743C4C-052B-4D10-B413-4CD744188B32}" srcOrd="1" destOrd="0" presId="urn:microsoft.com/office/officeart/2005/8/layout/bList2"/>
    <dgm:cxn modelId="{58ABCC93-CCB3-4D16-9DED-12977E24E80E}" type="presOf" srcId="{5ACFE1B5-92D0-448A-B1EC-E8ACCC138D86}" destId="{BE6FD042-C4D9-4C09-9839-EF15D6A90CC0}" srcOrd="0" destOrd="0" presId="urn:microsoft.com/office/officeart/2005/8/layout/bList2"/>
    <dgm:cxn modelId="{D897D0A8-CB9B-4CF1-B1A0-E0519326FCAA}" type="presOf" srcId="{5ACFE1B5-92D0-448A-B1EC-E8ACCC138D86}" destId="{E5AD045C-B1CC-4C83-BF79-46BDA481AD46}" srcOrd="1" destOrd="0" presId="urn:microsoft.com/office/officeart/2005/8/layout/bList2"/>
    <dgm:cxn modelId="{ECDCFDCD-C4DD-44C5-9AC5-6C4CD5A30799}" type="presOf" srcId="{F6E9F5B2-4491-46B8-9D9B-6C3FF6FE2400}" destId="{26F75E44-1D97-45EE-B599-6732C791F31B}" srcOrd="0" destOrd="0" presId="urn:microsoft.com/office/officeart/2005/8/layout/bList2"/>
    <dgm:cxn modelId="{C2075BF4-4F58-46EB-9E15-E1B767DA212E}" type="presOf" srcId="{52236F15-FA84-4693-A746-4D0927C825A2}" destId="{EA4F37D7-7264-475C-9023-D0B675D00A93}" srcOrd="0" destOrd="0" presId="urn:microsoft.com/office/officeart/2005/8/layout/bList2"/>
    <dgm:cxn modelId="{D1AD5FFB-5281-4FCB-85AE-85031AD5B567}" srcId="{9D68B49A-A92B-4A75-A077-C577347884C9}" destId="{52236F15-FA84-4693-A746-4D0927C825A2}" srcOrd="2" destOrd="0" parTransId="{197CEB80-D2A5-4586-A8C0-6F7A69979C14}" sibTransId="{4AC935C8-C823-4689-A8A2-4C47C85A781F}"/>
    <dgm:cxn modelId="{F203491D-4361-494E-B2E6-A0988C1E2B6F}" type="presParOf" srcId="{CD423F34-BDED-4EE2-9BA0-65B9DCA7B15B}" destId="{3D13E51B-F956-4CFE-BC25-C9D651C0F64A}" srcOrd="0" destOrd="0" presId="urn:microsoft.com/office/officeart/2005/8/layout/bList2"/>
    <dgm:cxn modelId="{19C96AE8-2BEE-41F0-B53A-7EA026CDE1E4}" type="presParOf" srcId="{3D13E51B-F956-4CFE-BC25-C9D651C0F64A}" destId="{7068B6DB-E79A-4992-B2AB-36EACC035E11}" srcOrd="0" destOrd="0" presId="urn:microsoft.com/office/officeart/2005/8/layout/bList2"/>
    <dgm:cxn modelId="{50350A74-015F-450E-9508-28E14CD1D877}" type="presParOf" srcId="{3D13E51B-F956-4CFE-BC25-C9D651C0F64A}" destId="{BE6FD042-C4D9-4C09-9839-EF15D6A90CC0}" srcOrd="1" destOrd="0" presId="urn:microsoft.com/office/officeart/2005/8/layout/bList2"/>
    <dgm:cxn modelId="{75F34A1F-52FD-4FFB-ABF3-B1A3283E6027}" type="presParOf" srcId="{3D13E51B-F956-4CFE-BC25-C9D651C0F64A}" destId="{E5AD045C-B1CC-4C83-BF79-46BDA481AD46}" srcOrd="2" destOrd="0" presId="urn:microsoft.com/office/officeart/2005/8/layout/bList2"/>
    <dgm:cxn modelId="{5E2DEF8F-CB32-4345-9F66-6C6ADE49ACCB}" type="presParOf" srcId="{3D13E51B-F956-4CFE-BC25-C9D651C0F64A}" destId="{5E4673CD-4912-4126-88F4-5C406ACC30C0}" srcOrd="3" destOrd="0" presId="urn:microsoft.com/office/officeart/2005/8/layout/bList2"/>
    <dgm:cxn modelId="{1201B631-3D84-466D-9B65-7944301B9D9F}" type="presParOf" srcId="{CD423F34-BDED-4EE2-9BA0-65B9DCA7B15B}" destId="{26F75E44-1D97-45EE-B599-6732C791F31B}" srcOrd="1" destOrd="0" presId="urn:microsoft.com/office/officeart/2005/8/layout/bList2"/>
    <dgm:cxn modelId="{17643C92-DCC0-4241-A694-88DEB3A49B03}" type="presParOf" srcId="{CD423F34-BDED-4EE2-9BA0-65B9DCA7B15B}" destId="{136399EE-194B-405B-9077-B3B73D026FA7}" srcOrd="2" destOrd="0" presId="urn:microsoft.com/office/officeart/2005/8/layout/bList2"/>
    <dgm:cxn modelId="{3F2AD9D2-E3B8-4AEC-B55B-DB1144BABB62}" type="presParOf" srcId="{136399EE-194B-405B-9077-B3B73D026FA7}" destId="{E62FAAF0-D5A9-4521-9E2D-9AE6B86FE347}" srcOrd="0" destOrd="0" presId="urn:microsoft.com/office/officeart/2005/8/layout/bList2"/>
    <dgm:cxn modelId="{95CE14B7-D80A-47A7-A4DD-3D2C527951FD}" type="presParOf" srcId="{136399EE-194B-405B-9077-B3B73D026FA7}" destId="{8D8CE53D-BB00-43F6-81B6-FA9CF0BD7E2F}" srcOrd="1" destOrd="0" presId="urn:microsoft.com/office/officeart/2005/8/layout/bList2"/>
    <dgm:cxn modelId="{DA54C460-4A74-448A-B74E-680E74660697}" type="presParOf" srcId="{136399EE-194B-405B-9077-B3B73D026FA7}" destId="{77122026-64B9-40CF-B267-3CE71A14804C}" srcOrd="2" destOrd="0" presId="urn:microsoft.com/office/officeart/2005/8/layout/bList2"/>
    <dgm:cxn modelId="{4515F475-F5DA-4256-9574-85EDEBE03FB5}" type="presParOf" srcId="{136399EE-194B-405B-9077-B3B73D026FA7}" destId="{A0E398C9-95AF-4DE6-9D51-542CAC3A8A40}" srcOrd="3" destOrd="0" presId="urn:microsoft.com/office/officeart/2005/8/layout/bList2"/>
    <dgm:cxn modelId="{2251B02A-EB8A-4696-BA6D-93C2EB2660C9}" type="presParOf" srcId="{CD423F34-BDED-4EE2-9BA0-65B9DCA7B15B}" destId="{B242B548-2C5D-4167-82A0-B6B23EA3180B}" srcOrd="3" destOrd="0" presId="urn:microsoft.com/office/officeart/2005/8/layout/bList2"/>
    <dgm:cxn modelId="{F8CFB8E3-3932-4C82-85BE-2EC0BC28E750}" type="presParOf" srcId="{CD423F34-BDED-4EE2-9BA0-65B9DCA7B15B}" destId="{597C463C-A6F2-4FC3-B0D5-6D2655BF6C1C}" srcOrd="4" destOrd="0" presId="urn:microsoft.com/office/officeart/2005/8/layout/bList2"/>
    <dgm:cxn modelId="{DF2CC4A6-543F-42B9-B62D-9ED6745CB485}" type="presParOf" srcId="{597C463C-A6F2-4FC3-B0D5-6D2655BF6C1C}" destId="{9BFB3D3E-3642-4BF2-B115-755C08379A48}" srcOrd="0" destOrd="0" presId="urn:microsoft.com/office/officeart/2005/8/layout/bList2"/>
    <dgm:cxn modelId="{1DE3B372-69F3-48F8-BEB4-6CB66BC8BEE9}" type="presParOf" srcId="{597C463C-A6F2-4FC3-B0D5-6D2655BF6C1C}" destId="{EA4F37D7-7264-475C-9023-D0B675D00A93}" srcOrd="1" destOrd="0" presId="urn:microsoft.com/office/officeart/2005/8/layout/bList2"/>
    <dgm:cxn modelId="{1A9953F3-51D3-4CF4-8C0E-E1D7BDE67DFC}" type="presParOf" srcId="{597C463C-A6F2-4FC3-B0D5-6D2655BF6C1C}" destId="{D4743C4C-052B-4D10-B413-4CD744188B32}" srcOrd="2" destOrd="0" presId="urn:microsoft.com/office/officeart/2005/8/layout/bList2"/>
    <dgm:cxn modelId="{2ABF9DB1-B7A2-4546-A5B0-3328BC7C9534}" type="presParOf" srcId="{597C463C-A6F2-4FC3-B0D5-6D2655BF6C1C}" destId="{9D9817EE-CC74-4DD8-BC80-DC64F6740881}" srcOrd="3" destOrd="0" presId="urn:microsoft.com/office/officeart/2005/8/layout/bList2"/>
  </dgm:cxnLst>
  <dgm:bg/>
  <dgm:whole>
    <a:ln w="57150">
      <a:solidFill>
        <a:schemeClr val="accent2"/>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A63B06-C78C-4953-98F3-67385196AA7C}" type="doc">
      <dgm:prSet loTypeId="urn:microsoft.com/office/officeart/2005/8/layout/pList2" loCatId="list" qsTypeId="urn:microsoft.com/office/officeart/2005/8/quickstyle/simple1" qsCatId="simple" csTypeId="urn:microsoft.com/office/officeart/2005/8/colors/accent1_2" csCatId="accent1" phldr="1"/>
      <dgm:spPr/>
    </dgm:pt>
    <dgm:pt modelId="{E1E7D3EE-6739-41E9-9D83-3CCB8B79CA0A}">
      <dgm:prSet phldrT="[Text]" custT="1"/>
      <dgm:spPr>
        <a:solidFill>
          <a:schemeClr val="accent6">
            <a:lumMod val="60000"/>
            <a:lumOff val="40000"/>
          </a:schemeClr>
        </a:solidFill>
        <a:ln w="57150">
          <a:solidFill>
            <a:schemeClr val="accent2"/>
          </a:solidFill>
        </a:ln>
      </dgm:spPr>
      <dgm:t>
        <a:bodyPr/>
        <a:lstStyle/>
        <a:p>
          <a:r>
            <a:rPr lang="en-US" sz="2400">
              <a:solidFill>
                <a:schemeClr val="accent2"/>
              </a:solidFill>
            </a:rPr>
            <a:t>Medium Brown</a:t>
          </a:r>
        </a:p>
      </dgm:t>
    </dgm:pt>
    <dgm:pt modelId="{0966E2E5-0283-47D6-B769-15F1FD45ADBB}" type="parTrans" cxnId="{30883374-7C83-4BC4-83D1-6AF2C833F00B}">
      <dgm:prSet/>
      <dgm:spPr/>
      <dgm:t>
        <a:bodyPr/>
        <a:lstStyle/>
        <a:p>
          <a:endParaRPr lang="en-US"/>
        </a:p>
      </dgm:t>
    </dgm:pt>
    <dgm:pt modelId="{9D866A7F-487D-44E9-825D-1B9E31AFE172}" type="sibTrans" cxnId="{30883374-7C83-4BC4-83D1-6AF2C833F00B}">
      <dgm:prSet/>
      <dgm:spPr/>
      <dgm:t>
        <a:bodyPr/>
        <a:lstStyle/>
        <a:p>
          <a:endParaRPr lang="en-US"/>
        </a:p>
      </dgm:t>
    </dgm:pt>
    <dgm:pt modelId="{8817C07B-B583-4D81-BCF6-19BEF6AB1EA6}">
      <dgm:prSet phldrT="[Text]" custT="1"/>
      <dgm:spPr>
        <a:solidFill>
          <a:schemeClr val="accent6">
            <a:lumMod val="60000"/>
            <a:lumOff val="40000"/>
          </a:schemeClr>
        </a:solidFill>
        <a:ln w="57150">
          <a:solidFill>
            <a:schemeClr val="accent2"/>
          </a:solidFill>
        </a:ln>
      </dgm:spPr>
      <dgm:t>
        <a:bodyPr/>
        <a:lstStyle/>
        <a:p>
          <a:r>
            <a:rPr lang="en-US" sz="2400">
              <a:solidFill>
                <a:schemeClr val="accent2"/>
              </a:solidFill>
            </a:rPr>
            <a:t>Dark brown, almond shaped</a:t>
          </a:r>
        </a:p>
      </dgm:t>
    </dgm:pt>
    <dgm:pt modelId="{9F432C1F-E874-44A3-BBBD-402884887A25}" type="parTrans" cxnId="{7ABC3729-EABD-4CE0-9FF3-E9D7E12CC0B7}">
      <dgm:prSet/>
      <dgm:spPr/>
      <dgm:t>
        <a:bodyPr/>
        <a:lstStyle/>
        <a:p>
          <a:endParaRPr lang="en-US"/>
        </a:p>
      </dgm:t>
    </dgm:pt>
    <dgm:pt modelId="{4F91902D-942E-445E-9980-F2CE85A0BE73}" type="sibTrans" cxnId="{7ABC3729-EABD-4CE0-9FF3-E9D7E12CC0B7}">
      <dgm:prSet/>
      <dgm:spPr/>
      <dgm:t>
        <a:bodyPr/>
        <a:lstStyle/>
        <a:p>
          <a:endParaRPr lang="en-US"/>
        </a:p>
      </dgm:t>
    </dgm:pt>
    <dgm:pt modelId="{CA86B514-F6C3-485D-9AC0-641141C9A8D3}" type="pres">
      <dgm:prSet presAssocID="{3DA63B06-C78C-4953-98F3-67385196AA7C}" presName="Name0" presStyleCnt="0">
        <dgm:presLayoutVars>
          <dgm:dir/>
          <dgm:resizeHandles val="exact"/>
        </dgm:presLayoutVars>
      </dgm:prSet>
      <dgm:spPr/>
    </dgm:pt>
    <dgm:pt modelId="{F3FBADEE-8AFE-4390-A0A0-04719F1B2C8F}" type="pres">
      <dgm:prSet presAssocID="{3DA63B06-C78C-4953-98F3-67385196AA7C}" presName="bkgdShp" presStyleLbl="alignAccFollowNode1" presStyleIdx="0" presStyleCnt="1"/>
      <dgm:spPr/>
    </dgm:pt>
    <dgm:pt modelId="{174E8DD9-033F-47D8-8950-86ADEBA19AE3}" type="pres">
      <dgm:prSet presAssocID="{3DA63B06-C78C-4953-98F3-67385196AA7C}" presName="linComp" presStyleCnt="0"/>
      <dgm:spPr/>
    </dgm:pt>
    <dgm:pt modelId="{E1FD934B-523E-426A-96D5-E80C97C6AD55}" type="pres">
      <dgm:prSet presAssocID="{E1E7D3EE-6739-41E9-9D83-3CCB8B79CA0A}" presName="compNode" presStyleCnt="0"/>
      <dgm:spPr/>
    </dgm:pt>
    <dgm:pt modelId="{AC1C29DF-97AB-445D-8B68-55AD34EBAE1D}" type="pres">
      <dgm:prSet presAssocID="{E1E7D3EE-6739-41E9-9D83-3CCB8B79CA0A}" presName="node" presStyleLbl="node1" presStyleIdx="0" presStyleCnt="2" custScaleX="81637" custScaleY="49436" custLinFactNeighborX="-1757" custLinFactNeighborY="-11303">
        <dgm:presLayoutVars>
          <dgm:bulletEnabled val="1"/>
        </dgm:presLayoutVars>
      </dgm:prSet>
      <dgm:spPr/>
    </dgm:pt>
    <dgm:pt modelId="{2BDD9A46-3278-401F-A28C-10672479FFE5}" type="pres">
      <dgm:prSet presAssocID="{E1E7D3EE-6739-41E9-9D83-3CCB8B79CA0A}" presName="invisiNode" presStyleLbl="node1" presStyleIdx="0" presStyleCnt="2"/>
      <dgm:spPr/>
    </dgm:pt>
    <dgm:pt modelId="{67ACAB4B-D44F-40FC-991E-B0B1AACB676D}" type="pres">
      <dgm:prSet presAssocID="{E1E7D3EE-6739-41E9-9D83-3CCB8B79CA0A}" presName="imagNode" presStyleLbl="fgImgPlace1" presStyleIdx="0" presStyleCnt="2" custScaleX="85317" custScaleY="158900" custLinFactNeighborX="-835" custLinFactNeighborY="11308"/>
      <dgm:spPr>
        <a:blipFill rotWithShape="1">
          <a:blip xmlns:r="http://schemas.openxmlformats.org/officeDocument/2006/relationships" r:embed="rId1"/>
          <a:srcRect/>
          <a:stretch>
            <a:fillRect t="-3000" b="-3000"/>
          </a:stretch>
        </a:blipFill>
      </dgm:spPr>
    </dgm:pt>
    <dgm:pt modelId="{E9039F68-4551-4CF0-9334-B5928218F138}" type="pres">
      <dgm:prSet presAssocID="{9D866A7F-487D-44E9-825D-1B9E31AFE172}" presName="sibTrans" presStyleLbl="sibTrans2D1" presStyleIdx="0" presStyleCnt="0"/>
      <dgm:spPr/>
    </dgm:pt>
    <dgm:pt modelId="{4E5BDCB2-8A66-42D1-83F9-5BBA9ED8B831}" type="pres">
      <dgm:prSet presAssocID="{8817C07B-B583-4D81-BCF6-19BEF6AB1EA6}" presName="compNode" presStyleCnt="0"/>
      <dgm:spPr/>
    </dgm:pt>
    <dgm:pt modelId="{13038A4A-A671-4826-A0F5-40F101AE4602}" type="pres">
      <dgm:prSet presAssocID="{8817C07B-B583-4D81-BCF6-19BEF6AB1EA6}" presName="node" presStyleLbl="node1" presStyleIdx="1" presStyleCnt="2" custScaleX="118428" custScaleY="48610" custLinFactNeighborX="-13918" custLinFactNeighborY="-13552">
        <dgm:presLayoutVars>
          <dgm:bulletEnabled val="1"/>
        </dgm:presLayoutVars>
      </dgm:prSet>
      <dgm:spPr/>
    </dgm:pt>
    <dgm:pt modelId="{DF746220-2850-4FF4-ABC2-74FED7C88ABD}" type="pres">
      <dgm:prSet presAssocID="{8817C07B-B583-4D81-BCF6-19BEF6AB1EA6}" presName="invisiNode" presStyleLbl="node1" presStyleIdx="1" presStyleCnt="2"/>
      <dgm:spPr/>
    </dgm:pt>
    <dgm:pt modelId="{1918C897-C83E-42C3-BB91-BA47030DB6F9}" type="pres">
      <dgm:prSet presAssocID="{8817C07B-B583-4D81-BCF6-19BEF6AB1EA6}" presName="imagNode" presStyleLbl="fgImgPlace1" presStyleIdx="1" presStyleCnt="2" custScaleX="114838" custScaleY="169597" custLinFactNeighborX="-12403" custLinFactNeighborY="14517"/>
      <dgm:spPr>
        <a:blipFill rotWithShape="1">
          <a:blip xmlns:r="http://schemas.openxmlformats.org/officeDocument/2006/relationships" r:embed="rId2"/>
          <a:srcRect/>
          <a:stretch>
            <a:fillRect l="-18000" r="-18000"/>
          </a:stretch>
        </a:blipFill>
        <a:ln w="57150">
          <a:solidFill>
            <a:schemeClr val="tx1"/>
          </a:solidFill>
        </a:ln>
      </dgm:spPr>
    </dgm:pt>
  </dgm:ptLst>
  <dgm:cxnLst>
    <dgm:cxn modelId="{FCF40502-FF6E-4620-A974-7904AA514BE4}" type="presOf" srcId="{9D866A7F-487D-44E9-825D-1B9E31AFE172}" destId="{E9039F68-4551-4CF0-9334-B5928218F138}" srcOrd="0" destOrd="0" presId="urn:microsoft.com/office/officeart/2005/8/layout/pList2"/>
    <dgm:cxn modelId="{7ABC3729-EABD-4CE0-9FF3-E9D7E12CC0B7}" srcId="{3DA63B06-C78C-4953-98F3-67385196AA7C}" destId="{8817C07B-B583-4D81-BCF6-19BEF6AB1EA6}" srcOrd="1" destOrd="0" parTransId="{9F432C1F-E874-44A3-BBBD-402884887A25}" sibTransId="{4F91902D-942E-445E-9980-F2CE85A0BE73}"/>
    <dgm:cxn modelId="{30883374-7C83-4BC4-83D1-6AF2C833F00B}" srcId="{3DA63B06-C78C-4953-98F3-67385196AA7C}" destId="{E1E7D3EE-6739-41E9-9D83-3CCB8B79CA0A}" srcOrd="0" destOrd="0" parTransId="{0966E2E5-0283-47D6-B769-15F1FD45ADBB}" sibTransId="{9D866A7F-487D-44E9-825D-1B9E31AFE172}"/>
    <dgm:cxn modelId="{10225D56-604F-4EDF-81EB-B1F63C01BE2F}" type="presOf" srcId="{E1E7D3EE-6739-41E9-9D83-3CCB8B79CA0A}" destId="{AC1C29DF-97AB-445D-8B68-55AD34EBAE1D}" srcOrd="0" destOrd="0" presId="urn:microsoft.com/office/officeart/2005/8/layout/pList2"/>
    <dgm:cxn modelId="{87A8C3A1-3C61-4568-A624-798C0B3B6EBA}" type="presOf" srcId="{3DA63B06-C78C-4953-98F3-67385196AA7C}" destId="{CA86B514-F6C3-485D-9AC0-641141C9A8D3}" srcOrd="0" destOrd="0" presId="urn:microsoft.com/office/officeart/2005/8/layout/pList2"/>
    <dgm:cxn modelId="{A440BBD4-5ADE-4969-AA00-D1F17648EA6F}" type="presOf" srcId="{8817C07B-B583-4D81-BCF6-19BEF6AB1EA6}" destId="{13038A4A-A671-4826-A0F5-40F101AE4602}" srcOrd="0" destOrd="0" presId="urn:microsoft.com/office/officeart/2005/8/layout/pList2"/>
    <dgm:cxn modelId="{F56F4DE2-07E1-4151-B5D1-057B831F84D7}" type="presParOf" srcId="{CA86B514-F6C3-485D-9AC0-641141C9A8D3}" destId="{F3FBADEE-8AFE-4390-A0A0-04719F1B2C8F}" srcOrd="0" destOrd="0" presId="urn:microsoft.com/office/officeart/2005/8/layout/pList2"/>
    <dgm:cxn modelId="{8983107A-0652-4C50-A7F3-272EF3B954EF}" type="presParOf" srcId="{CA86B514-F6C3-485D-9AC0-641141C9A8D3}" destId="{174E8DD9-033F-47D8-8950-86ADEBA19AE3}" srcOrd="1" destOrd="0" presId="urn:microsoft.com/office/officeart/2005/8/layout/pList2"/>
    <dgm:cxn modelId="{19E88CB9-2481-4870-A08D-D39EF67CBF57}" type="presParOf" srcId="{174E8DD9-033F-47D8-8950-86ADEBA19AE3}" destId="{E1FD934B-523E-426A-96D5-E80C97C6AD55}" srcOrd="0" destOrd="0" presId="urn:microsoft.com/office/officeart/2005/8/layout/pList2"/>
    <dgm:cxn modelId="{F7F02B34-C6C4-48DE-B200-0B86A74A43D6}" type="presParOf" srcId="{E1FD934B-523E-426A-96D5-E80C97C6AD55}" destId="{AC1C29DF-97AB-445D-8B68-55AD34EBAE1D}" srcOrd="0" destOrd="0" presId="urn:microsoft.com/office/officeart/2005/8/layout/pList2"/>
    <dgm:cxn modelId="{0C511CC1-D233-4B16-8A37-2728C9524FBB}" type="presParOf" srcId="{E1FD934B-523E-426A-96D5-E80C97C6AD55}" destId="{2BDD9A46-3278-401F-A28C-10672479FFE5}" srcOrd="1" destOrd="0" presId="urn:microsoft.com/office/officeart/2005/8/layout/pList2"/>
    <dgm:cxn modelId="{480FF67B-0598-4E59-B246-A169925F587D}" type="presParOf" srcId="{E1FD934B-523E-426A-96D5-E80C97C6AD55}" destId="{67ACAB4B-D44F-40FC-991E-B0B1AACB676D}" srcOrd="2" destOrd="0" presId="urn:microsoft.com/office/officeart/2005/8/layout/pList2"/>
    <dgm:cxn modelId="{2AFE8195-74F1-49F5-8709-B1DFCF73F749}" type="presParOf" srcId="{174E8DD9-033F-47D8-8950-86ADEBA19AE3}" destId="{E9039F68-4551-4CF0-9334-B5928218F138}" srcOrd="1" destOrd="0" presId="urn:microsoft.com/office/officeart/2005/8/layout/pList2"/>
    <dgm:cxn modelId="{59ECD68F-E799-4BD2-B1FA-FC5C52BD2987}" type="presParOf" srcId="{174E8DD9-033F-47D8-8950-86ADEBA19AE3}" destId="{4E5BDCB2-8A66-42D1-83F9-5BBA9ED8B831}" srcOrd="2" destOrd="0" presId="urn:microsoft.com/office/officeart/2005/8/layout/pList2"/>
    <dgm:cxn modelId="{1C81C514-0F47-4411-B67E-5B18F0EE616B}" type="presParOf" srcId="{4E5BDCB2-8A66-42D1-83F9-5BBA9ED8B831}" destId="{13038A4A-A671-4826-A0F5-40F101AE4602}" srcOrd="0" destOrd="0" presId="urn:microsoft.com/office/officeart/2005/8/layout/pList2"/>
    <dgm:cxn modelId="{FC578593-FA94-4B2F-8168-E177A4925F43}" type="presParOf" srcId="{4E5BDCB2-8A66-42D1-83F9-5BBA9ED8B831}" destId="{DF746220-2850-4FF4-ABC2-74FED7C88ABD}" srcOrd="1" destOrd="0" presId="urn:microsoft.com/office/officeart/2005/8/layout/pList2"/>
    <dgm:cxn modelId="{A0C6281F-7E73-41C9-A3A6-A427D4D9B895}" type="presParOf" srcId="{4E5BDCB2-8A66-42D1-83F9-5BBA9ED8B831}" destId="{1918C897-C83E-42C3-BB91-BA47030DB6F9}"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8C42B5-53CE-4E33-B438-CD856AF16AA1}" type="doc">
      <dgm:prSet loTypeId="urn:microsoft.com/office/officeart/2005/8/layout/hList7" loCatId="list" qsTypeId="urn:microsoft.com/office/officeart/2005/8/quickstyle/simple1" qsCatId="simple" csTypeId="urn:microsoft.com/office/officeart/2005/8/colors/accent1_2" csCatId="accent1" phldr="1"/>
      <dgm:spPr/>
    </dgm:pt>
    <dgm:pt modelId="{66DC161F-B1CA-4C82-9061-39E4FDD098B2}">
      <dgm:prSet phldrT="[Text]" custT="1"/>
      <dgm:spPr>
        <a:ln w="57150">
          <a:solidFill>
            <a:schemeClr val="accent2"/>
          </a:solidFill>
        </a:ln>
      </dgm:spPr>
      <dgm:t>
        <a:bodyPr/>
        <a:lstStyle/>
        <a:p>
          <a:r>
            <a:rPr lang="en-US" sz="2400"/>
            <a:t>Hairless Eye Rim</a:t>
          </a:r>
        </a:p>
      </dgm:t>
    </dgm:pt>
    <dgm:pt modelId="{39344F44-0D6D-41B7-B1B8-62081DEAF29D}" type="parTrans" cxnId="{4212E909-BAAD-43DB-BE2E-1262CCB8413F}">
      <dgm:prSet/>
      <dgm:spPr/>
      <dgm:t>
        <a:bodyPr/>
        <a:lstStyle/>
        <a:p>
          <a:endParaRPr lang="en-US"/>
        </a:p>
      </dgm:t>
    </dgm:pt>
    <dgm:pt modelId="{CE65D503-7ADA-4BF0-B09C-02ED60C574B9}" type="sibTrans" cxnId="{4212E909-BAAD-43DB-BE2E-1262CCB8413F}">
      <dgm:prSet/>
      <dgm:spPr/>
      <dgm:t>
        <a:bodyPr/>
        <a:lstStyle/>
        <a:p>
          <a:endParaRPr lang="en-US"/>
        </a:p>
      </dgm:t>
    </dgm:pt>
    <dgm:pt modelId="{2C2A6E7C-5600-4D13-8AE2-BF7039882CC0}">
      <dgm:prSet phldrT="[Text]" custT="1"/>
      <dgm:spPr>
        <a:ln w="57150">
          <a:solidFill>
            <a:schemeClr val="accent2"/>
          </a:solidFill>
        </a:ln>
      </dgm:spPr>
      <dgm:t>
        <a:bodyPr/>
        <a:lstStyle/>
        <a:p>
          <a:r>
            <a:rPr lang="en-US" sz="2400"/>
            <a:t>Yellow (Bird of Prey) eye</a:t>
          </a:r>
        </a:p>
      </dgm:t>
    </dgm:pt>
    <dgm:pt modelId="{CB6FEBE5-69DB-431D-964D-0D2672A56FD0}" type="parTrans" cxnId="{E226C272-91DD-41AA-BC10-08DB52AB8D75}">
      <dgm:prSet/>
      <dgm:spPr/>
      <dgm:t>
        <a:bodyPr/>
        <a:lstStyle/>
        <a:p>
          <a:endParaRPr lang="en-US"/>
        </a:p>
      </dgm:t>
    </dgm:pt>
    <dgm:pt modelId="{E20B3EB0-9046-473D-A093-E1E9F2FC6E0A}" type="sibTrans" cxnId="{E226C272-91DD-41AA-BC10-08DB52AB8D75}">
      <dgm:prSet/>
      <dgm:spPr/>
      <dgm:t>
        <a:bodyPr/>
        <a:lstStyle/>
        <a:p>
          <a:endParaRPr lang="en-US"/>
        </a:p>
      </dgm:t>
    </dgm:pt>
    <dgm:pt modelId="{EF804C7E-0B4D-4A5F-A72D-CF1440F64148}">
      <dgm:prSet phldrT="[Text]" custT="1"/>
      <dgm:spPr>
        <a:ln w="57150">
          <a:solidFill>
            <a:schemeClr val="accent2"/>
          </a:solidFill>
        </a:ln>
      </dgm:spPr>
      <dgm:t>
        <a:bodyPr/>
        <a:lstStyle/>
        <a:p>
          <a:r>
            <a:rPr lang="en-US" sz="2400"/>
            <a:t>Different color eye</a:t>
          </a:r>
        </a:p>
      </dgm:t>
    </dgm:pt>
    <dgm:pt modelId="{A49D7B13-EF52-42E6-874C-2215952F3B75}" type="parTrans" cxnId="{C5DC0FBF-974E-4104-B32F-AD320B70EE22}">
      <dgm:prSet/>
      <dgm:spPr/>
      <dgm:t>
        <a:bodyPr/>
        <a:lstStyle/>
        <a:p>
          <a:endParaRPr lang="en-US"/>
        </a:p>
      </dgm:t>
    </dgm:pt>
    <dgm:pt modelId="{883DFBE5-3800-4AE3-A502-AD879AD384F3}" type="sibTrans" cxnId="{C5DC0FBF-974E-4104-B32F-AD320B70EE22}">
      <dgm:prSet/>
      <dgm:spPr/>
      <dgm:t>
        <a:bodyPr/>
        <a:lstStyle/>
        <a:p>
          <a:endParaRPr lang="en-US"/>
        </a:p>
      </dgm:t>
    </dgm:pt>
    <dgm:pt modelId="{A95A194D-0646-4401-B332-7E75008497B5}" type="pres">
      <dgm:prSet presAssocID="{058C42B5-53CE-4E33-B438-CD856AF16AA1}" presName="Name0" presStyleCnt="0">
        <dgm:presLayoutVars>
          <dgm:dir/>
          <dgm:resizeHandles val="exact"/>
        </dgm:presLayoutVars>
      </dgm:prSet>
      <dgm:spPr/>
    </dgm:pt>
    <dgm:pt modelId="{C65008DA-5D98-4654-9470-C22AD2926E2B}" type="pres">
      <dgm:prSet presAssocID="{058C42B5-53CE-4E33-B438-CD856AF16AA1}" presName="fgShape" presStyleLbl="fgShp" presStyleIdx="0" presStyleCnt="1"/>
      <dgm:spPr>
        <a:ln>
          <a:solidFill>
            <a:schemeClr val="accent2"/>
          </a:solidFill>
        </a:ln>
      </dgm:spPr>
    </dgm:pt>
    <dgm:pt modelId="{B8847CDD-0A46-423E-BD0F-E7D0EECAEEE6}" type="pres">
      <dgm:prSet presAssocID="{058C42B5-53CE-4E33-B438-CD856AF16AA1}" presName="linComp" presStyleCnt="0"/>
      <dgm:spPr/>
    </dgm:pt>
    <dgm:pt modelId="{3B8C8141-44CF-43EA-9BBD-03B8F4FB5CFF}" type="pres">
      <dgm:prSet presAssocID="{66DC161F-B1CA-4C82-9061-39E4FDD098B2}" presName="compNode" presStyleCnt="0"/>
      <dgm:spPr/>
    </dgm:pt>
    <dgm:pt modelId="{2D63AA05-8944-47AB-9174-A47E3B65E411}" type="pres">
      <dgm:prSet presAssocID="{66DC161F-B1CA-4C82-9061-39E4FDD098B2}" presName="bkgdShape" presStyleLbl="node1" presStyleIdx="0" presStyleCnt="3" custLinFactNeighborX="-236"/>
      <dgm:spPr/>
    </dgm:pt>
    <dgm:pt modelId="{7D129D39-5CB1-463E-B4B8-1AD4F35E1FF9}" type="pres">
      <dgm:prSet presAssocID="{66DC161F-B1CA-4C82-9061-39E4FDD098B2}" presName="nodeTx" presStyleLbl="node1" presStyleIdx="0" presStyleCnt="3">
        <dgm:presLayoutVars>
          <dgm:bulletEnabled val="1"/>
        </dgm:presLayoutVars>
      </dgm:prSet>
      <dgm:spPr/>
    </dgm:pt>
    <dgm:pt modelId="{2B639DFB-0C22-4E1D-B987-FA302449E6BF}" type="pres">
      <dgm:prSet presAssocID="{66DC161F-B1CA-4C82-9061-39E4FDD098B2}" presName="invisiNode" presStyleLbl="node1" presStyleIdx="0" presStyleCnt="3"/>
      <dgm:spPr/>
    </dgm:pt>
    <dgm:pt modelId="{8822A9AB-60D3-47A4-A828-8B43D6C1B96E}" type="pres">
      <dgm:prSet presAssocID="{66DC161F-B1CA-4C82-9061-39E4FDD098B2}" presName="imagNode" presStyleLbl="fgImgPlace1" presStyleIdx="0" presStyleCnt="3" custLinFactNeighborX="10068" custLinFactNeighborY="9568"/>
      <dgm:spPr>
        <a:blipFill rotWithShape="1">
          <a:blip xmlns:r="http://schemas.openxmlformats.org/officeDocument/2006/relationships" r:embed="rId1"/>
          <a:srcRect/>
          <a:stretch>
            <a:fillRect l="-26000" r="-26000"/>
          </a:stretch>
        </a:blipFill>
      </dgm:spPr>
    </dgm:pt>
    <dgm:pt modelId="{57AD8182-A274-4576-9633-EE8217794808}" type="pres">
      <dgm:prSet presAssocID="{CE65D503-7ADA-4BF0-B09C-02ED60C574B9}" presName="sibTrans" presStyleLbl="sibTrans2D1" presStyleIdx="0" presStyleCnt="0"/>
      <dgm:spPr/>
    </dgm:pt>
    <dgm:pt modelId="{678BE8FA-A3AC-4245-97C7-F5B37FF1CC2F}" type="pres">
      <dgm:prSet presAssocID="{2C2A6E7C-5600-4D13-8AE2-BF7039882CC0}" presName="compNode" presStyleCnt="0"/>
      <dgm:spPr/>
    </dgm:pt>
    <dgm:pt modelId="{DD13814D-0A41-4243-9A17-A9355EBDD52F}" type="pres">
      <dgm:prSet presAssocID="{2C2A6E7C-5600-4D13-8AE2-BF7039882CC0}" presName="bkgdShape" presStyleLbl="node1" presStyleIdx="1" presStyleCnt="3" custAng="0" custLinFactNeighborX="162"/>
      <dgm:spPr/>
    </dgm:pt>
    <dgm:pt modelId="{36386150-3721-4F3E-A8C7-52B794AC06C1}" type="pres">
      <dgm:prSet presAssocID="{2C2A6E7C-5600-4D13-8AE2-BF7039882CC0}" presName="nodeTx" presStyleLbl="node1" presStyleIdx="1" presStyleCnt="3">
        <dgm:presLayoutVars>
          <dgm:bulletEnabled val="1"/>
        </dgm:presLayoutVars>
      </dgm:prSet>
      <dgm:spPr/>
    </dgm:pt>
    <dgm:pt modelId="{6454A08E-0BBD-42B8-BD57-0BC893DBBAB2}" type="pres">
      <dgm:prSet presAssocID="{2C2A6E7C-5600-4D13-8AE2-BF7039882CC0}" presName="invisiNode" presStyleLbl="node1" presStyleIdx="1" presStyleCnt="3"/>
      <dgm:spPr/>
    </dgm:pt>
    <dgm:pt modelId="{2F5CE59C-3197-42AA-B744-BE4812DF9F0E}" type="pres">
      <dgm:prSet presAssocID="{2C2A6E7C-5600-4D13-8AE2-BF7039882CC0}" presName="imagNode" presStyleLbl="fgImgPlace1" presStyleIdx="1" presStyleCnt="3"/>
      <dgm:spPr>
        <a:blipFill rotWithShape="1">
          <a:blip xmlns:r="http://schemas.openxmlformats.org/officeDocument/2006/relationships" r:embed="rId2"/>
          <a:srcRect/>
          <a:stretch>
            <a:fillRect l="-26000" r="-26000"/>
          </a:stretch>
        </a:blipFill>
      </dgm:spPr>
    </dgm:pt>
    <dgm:pt modelId="{3A29B24E-1865-4547-835D-07F3C73D7D5F}" type="pres">
      <dgm:prSet presAssocID="{E20B3EB0-9046-473D-A093-E1E9F2FC6E0A}" presName="sibTrans" presStyleLbl="sibTrans2D1" presStyleIdx="0" presStyleCnt="0"/>
      <dgm:spPr/>
    </dgm:pt>
    <dgm:pt modelId="{3E86D859-C58B-49FA-8DDB-B402C69064F7}" type="pres">
      <dgm:prSet presAssocID="{EF804C7E-0B4D-4A5F-A72D-CF1440F64148}" presName="compNode" presStyleCnt="0"/>
      <dgm:spPr/>
    </dgm:pt>
    <dgm:pt modelId="{7C005977-4C4E-4FD1-9B09-06FA7A577F02}" type="pres">
      <dgm:prSet presAssocID="{EF804C7E-0B4D-4A5F-A72D-CF1440F64148}" presName="bkgdShape" presStyleLbl="node1" presStyleIdx="2" presStyleCnt="3"/>
      <dgm:spPr/>
    </dgm:pt>
    <dgm:pt modelId="{272C994E-A2EE-4D02-9D81-B25F1060C85D}" type="pres">
      <dgm:prSet presAssocID="{EF804C7E-0B4D-4A5F-A72D-CF1440F64148}" presName="nodeTx" presStyleLbl="node1" presStyleIdx="2" presStyleCnt="3">
        <dgm:presLayoutVars>
          <dgm:bulletEnabled val="1"/>
        </dgm:presLayoutVars>
      </dgm:prSet>
      <dgm:spPr/>
    </dgm:pt>
    <dgm:pt modelId="{973E7716-1F1D-45DA-A437-F2EA7AF4DA7E}" type="pres">
      <dgm:prSet presAssocID="{EF804C7E-0B4D-4A5F-A72D-CF1440F64148}" presName="invisiNode" presStyleLbl="node1" presStyleIdx="2" presStyleCnt="3"/>
      <dgm:spPr/>
    </dgm:pt>
    <dgm:pt modelId="{1B74BB44-53D9-46E4-B288-B4222C46EAB4}" type="pres">
      <dgm:prSet presAssocID="{EF804C7E-0B4D-4A5F-A72D-CF1440F64148}" presName="imagNode" presStyleLbl="fgImgPlace1" presStyleIdx="2" presStyleCnt="3"/>
      <dgm:spPr>
        <a:blipFill rotWithShape="1">
          <a:blip xmlns:r="http://schemas.openxmlformats.org/officeDocument/2006/relationships" r:embed="rId3"/>
          <a:srcRect/>
          <a:stretch>
            <a:fillRect l="-9000" r="-9000"/>
          </a:stretch>
        </a:blipFill>
      </dgm:spPr>
    </dgm:pt>
  </dgm:ptLst>
  <dgm:cxnLst>
    <dgm:cxn modelId="{4212E909-BAAD-43DB-BE2E-1262CCB8413F}" srcId="{058C42B5-53CE-4E33-B438-CD856AF16AA1}" destId="{66DC161F-B1CA-4C82-9061-39E4FDD098B2}" srcOrd="0" destOrd="0" parTransId="{39344F44-0D6D-41B7-B1B8-62081DEAF29D}" sibTransId="{CE65D503-7ADA-4BF0-B09C-02ED60C574B9}"/>
    <dgm:cxn modelId="{50FBA410-3936-4D94-967C-3D3A844C2926}" type="presOf" srcId="{E20B3EB0-9046-473D-A093-E1E9F2FC6E0A}" destId="{3A29B24E-1865-4547-835D-07F3C73D7D5F}" srcOrd="0" destOrd="0" presId="urn:microsoft.com/office/officeart/2005/8/layout/hList7"/>
    <dgm:cxn modelId="{58DB8D11-84AB-4C36-AD46-73D220923AB6}" type="presOf" srcId="{66DC161F-B1CA-4C82-9061-39E4FDD098B2}" destId="{7D129D39-5CB1-463E-B4B8-1AD4F35E1FF9}" srcOrd="1" destOrd="0" presId="urn:microsoft.com/office/officeart/2005/8/layout/hList7"/>
    <dgm:cxn modelId="{F95F611A-0883-42CA-93B3-A6C39C99F131}" type="presOf" srcId="{2C2A6E7C-5600-4D13-8AE2-BF7039882CC0}" destId="{DD13814D-0A41-4243-9A17-A9355EBDD52F}" srcOrd="0" destOrd="0" presId="urn:microsoft.com/office/officeart/2005/8/layout/hList7"/>
    <dgm:cxn modelId="{EC8FF866-0832-4D2E-A36C-6BA296C75031}" type="presOf" srcId="{CE65D503-7ADA-4BF0-B09C-02ED60C574B9}" destId="{57AD8182-A274-4576-9633-EE8217794808}" srcOrd="0" destOrd="0" presId="urn:microsoft.com/office/officeart/2005/8/layout/hList7"/>
    <dgm:cxn modelId="{E226C272-91DD-41AA-BC10-08DB52AB8D75}" srcId="{058C42B5-53CE-4E33-B438-CD856AF16AA1}" destId="{2C2A6E7C-5600-4D13-8AE2-BF7039882CC0}" srcOrd="1" destOrd="0" parTransId="{CB6FEBE5-69DB-431D-964D-0D2672A56FD0}" sibTransId="{E20B3EB0-9046-473D-A093-E1E9F2FC6E0A}"/>
    <dgm:cxn modelId="{0D3FC97B-DE42-4D73-997D-EA17DD559D16}" type="presOf" srcId="{058C42B5-53CE-4E33-B438-CD856AF16AA1}" destId="{A95A194D-0646-4401-B332-7E75008497B5}" srcOrd="0" destOrd="0" presId="urn:microsoft.com/office/officeart/2005/8/layout/hList7"/>
    <dgm:cxn modelId="{B6BEA293-6251-4870-A3DA-694CC41FE09C}" type="presOf" srcId="{EF804C7E-0B4D-4A5F-A72D-CF1440F64148}" destId="{272C994E-A2EE-4D02-9D81-B25F1060C85D}" srcOrd="1" destOrd="0" presId="urn:microsoft.com/office/officeart/2005/8/layout/hList7"/>
    <dgm:cxn modelId="{A3E584B5-D3D7-4E1B-8738-3C1103C33230}" type="presOf" srcId="{EF804C7E-0B4D-4A5F-A72D-CF1440F64148}" destId="{7C005977-4C4E-4FD1-9B09-06FA7A577F02}" srcOrd="0" destOrd="0" presId="urn:microsoft.com/office/officeart/2005/8/layout/hList7"/>
    <dgm:cxn modelId="{C5DC0FBF-974E-4104-B32F-AD320B70EE22}" srcId="{058C42B5-53CE-4E33-B438-CD856AF16AA1}" destId="{EF804C7E-0B4D-4A5F-A72D-CF1440F64148}" srcOrd="2" destOrd="0" parTransId="{A49D7B13-EF52-42E6-874C-2215952F3B75}" sibTransId="{883DFBE5-3800-4AE3-A502-AD879AD384F3}"/>
    <dgm:cxn modelId="{D3584BDA-F507-48F7-AB17-6C3D11392EAE}" type="presOf" srcId="{66DC161F-B1CA-4C82-9061-39E4FDD098B2}" destId="{2D63AA05-8944-47AB-9174-A47E3B65E411}" srcOrd="0" destOrd="0" presId="urn:microsoft.com/office/officeart/2005/8/layout/hList7"/>
    <dgm:cxn modelId="{3D88C0F1-BCF8-46EE-94C0-92A58F76EC64}" type="presOf" srcId="{2C2A6E7C-5600-4D13-8AE2-BF7039882CC0}" destId="{36386150-3721-4F3E-A8C7-52B794AC06C1}" srcOrd="1" destOrd="0" presId="urn:microsoft.com/office/officeart/2005/8/layout/hList7"/>
    <dgm:cxn modelId="{431D7D15-DD48-4BAA-AB40-C493E2421142}" type="presParOf" srcId="{A95A194D-0646-4401-B332-7E75008497B5}" destId="{C65008DA-5D98-4654-9470-C22AD2926E2B}" srcOrd="0" destOrd="0" presId="urn:microsoft.com/office/officeart/2005/8/layout/hList7"/>
    <dgm:cxn modelId="{5B0B40E7-1058-40A7-A17F-B8E678A4C8A9}" type="presParOf" srcId="{A95A194D-0646-4401-B332-7E75008497B5}" destId="{B8847CDD-0A46-423E-BD0F-E7D0EECAEEE6}" srcOrd="1" destOrd="0" presId="urn:microsoft.com/office/officeart/2005/8/layout/hList7"/>
    <dgm:cxn modelId="{BA23AC61-AC40-4152-B40F-EE4010EE9611}" type="presParOf" srcId="{B8847CDD-0A46-423E-BD0F-E7D0EECAEEE6}" destId="{3B8C8141-44CF-43EA-9BBD-03B8F4FB5CFF}" srcOrd="0" destOrd="0" presId="urn:microsoft.com/office/officeart/2005/8/layout/hList7"/>
    <dgm:cxn modelId="{1A969E77-F91B-4C6C-961A-434E9498E492}" type="presParOf" srcId="{3B8C8141-44CF-43EA-9BBD-03B8F4FB5CFF}" destId="{2D63AA05-8944-47AB-9174-A47E3B65E411}" srcOrd="0" destOrd="0" presId="urn:microsoft.com/office/officeart/2005/8/layout/hList7"/>
    <dgm:cxn modelId="{D4886131-ED31-4C50-BCB1-BE58769CDCD1}" type="presParOf" srcId="{3B8C8141-44CF-43EA-9BBD-03B8F4FB5CFF}" destId="{7D129D39-5CB1-463E-B4B8-1AD4F35E1FF9}" srcOrd="1" destOrd="0" presId="urn:microsoft.com/office/officeart/2005/8/layout/hList7"/>
    <dgm:cxn modelId="{BFE4D845-0A91-4B54-BD24-8E3C80AC88F5}" type="presParOf" srcId="{3B8C8141-44CF-43EA-9BBD-03B8F4FB5CFF}" destId="{2B639DFB-0C22-4E1D-B987-FA302449E6BF}" srcOrd="2" destOrd="0" presId="urn:microsoft.com/office/officeart/2005/8/layout/hList7"/>
    <dgm:cxn modelId="{3005D2A1-88BE-4CEC-91DA-E335A4835CCB}" type="presParOf" srcId="{3B8C8141-44CF-43EA-9BBD-03B8F4FB5CFF}" destId="{8822A9AB-60D3-47A4-A828-8B43D6C1B96E}" srcOrd="3" destOrd="0" presId="urn:microsoft.com/office/officeart/2005/8/layout/hList7"/>
    <dgm:cxn modelId="{F32D98FC-2603-4AFF-B223-35F005B205AD}" type="presParOf" srcId="{B8847CDD-0A46-423E-BD0F-E7D0EECAEEE6}" destId="{57AD8182-A274-4576-9633-EE8217794808}" srcOrd="1" destOrd="0" presId="urn:microsoft.com/office/officeart/2005/8/layout/hList7"/>
    <dgm:cxn modelId="{75FD681B-F187-40FC-8E02-11DE439AF0EF}" type="presParOf" srcId="{B8847CDD-0A46-423E-BD0F-E7D0EECAEEE6}" destId="{678BE8FA-A3AC-4245-97C7-F5B37FF1CC2F}" srcOrd="2" destOrd="0" presId="urn:microsoft.com/office/officeart/2005/8/layout/hList7"/>
    <dgm:cxn modelId="{669806B8-3A06-47CD-925D-03692A655F1A}" type="presParOf" srcId="{678BE8FA-A3AC-4245-97C7-F5B37FF1CC2F}" destId="{DD13814D-0A41-4243-9A17-A9355EBDD52F}" srcOrd="0" destOrd="0" presId="urn:microsoft.com/office/officeart/2005/8/layout/hList7"/>
    <dgm:cxn modelId="{8727A360-8866-4A14-870A-B0012950959A}" type="presParOf" srcId="{678BE8FA-A3AC-4245-97C7-F5B37FF1CC2F}" destId="{36386150-3721-4F3E-A8C7-52B794AC06C1}" srcOrd="1" destOrd="0" presId="urn:microsoft.com/office/officeart/2005/8/layout/hList7"/>
    <dgm:cxn modelId="{77E4E2D7-1969-4A6B-A28B-78244F33F6DA}" type="presParOf" srcId="{678BE8FA-A3AC-4245-97C7-F5B37FF1CC2F}" destId="{6454A08E-0BBD-42B8-BD57-0BC893DBBAB2}" srcOrd="2" destOrd="0" presId="urn:microsoft.com/office/officeart/2005/8/layout/hList7"/>
    <dgm:cxn modelId="{909C333E-3917-462F-A59C-7660A104446C}" type="presParOf" srcId="{678BE8FA-A3AC-4245-97C7-F5B37FF1CC2F}" destId="{2F5CE59C-3197-42AA-B744-BE4812DF9F0E}" srcOrd="3" destOrd="0" presId="urn:microsoft.com/office/officeart/2005/8/layout/hList7"/>
    <dgm:cxn modelId="{603A6344-6469-40AC-BB56-8BE817986C44}" type="presParOf" srcId="{B8847CDD-0A46-423E-BD0F-E7D0EECAEEE6}" destId="{3A29B24E-1865-4547-835D-07F3C73D7D5F}" srcOrd="3" destOrd="0" presId="urn:microsoft.com/office/officeart/2005/8/layout/hList7"/>
    <dgm:cxn modelId="{6D5EA520-4C3C-40AD-B2D7-025FC1CE20FF}" type="presParOf" srcId="{B8847CDD-0A46-423E-BD0F-E7D0EECAEEE6}" destId="{3E86D859-C58B-49FA-8DDB-B402C69064F7}" srcOrd="4" destOrd="0" presId="urn:microsoft.com/office/officeart/2005/8/layout/hList7"/>
    <dgm:cxn modelId="{7779AFE0-0B10-444E-BC31-7B6800D8B40F}" type="presParOf" srcId="{3E86D859-C58B-49FA-8DDB-B402C69064F7}" destId="{7C005977-4C4E-4FD1-9B09-06FA7A577F02}" srcOrd="0" destOrd="0" presId="urn:microsoft.com/office/officeart/2005/8/layout/hList7"/>
    <dgm:cxn modelId="{32723A5F-C83A-49F9-B904-3AFF94DE6936}" type="presParOf" srcId="{3E86D859-C58B-49FA-8DDB-B402C69064F7}" destId="{272C994E-A2EE-4D02-9D81-B25F1060C85D}" srcOrd="1" destOrd="0" presId="urn:microsoft.com/office/officeart/2005/8/layout/hList7"/>
    <dgm:cxn modelId="{F60FCE84-0E7B-4C3F-A54E-7B7255D633E5}" type="presParOf" srcId="{3E86D859-C58B-49FA-8DDB-B402C69064F7}" destId="{973E7716-1F1D-45DA-A437-F2EA7AF4DA7E}" srcOrd="2" destOrd="0" presId="urn:microsoft.com/office/officeart/2005/8/layout/hList7"/>
    <dgm:cxn modelId="{F07E601B-13DD-4E09-B196-EA0731A234D9}" type="presParOf" srcId="{3E86D859-C58B-49FA-8DDB-B402C69064F7}" destId="{1B74BB44-53D9-46E4-B288-B4222C46EAB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9FE446-A7D4-482F-AE01-30A321EC2B3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1662F48-307D-4A86-8D30-3CB9EF34C66A}">
      <dgm:prSet phldrT="[Text]"/>
      <dgm:spPr>
        <a:solidFill>
          <a:schemeClr val="accent6">
            <a:lumMod val="60000"/>
            <a:lumOff val="40000"/>
          </a:schemeClr>
        </a:solidFill>
        <a:ln w="57150">
          <a:solidFill>
            <a:schemeClr val="accent2"/>
          </a:solidFill>
        </a:ln>
      </dgm:spPr>
      <dgm:t>
        <a:bodyPr/>
        <a:lstStyle/>
        <a:p>
          <a:r>
            <a:rPr lang="en-US"/>
            <a:t>Adult:  42 teeth</a:t>
          </a:r>
        </a:p>
      </dgm:t>
    </dgm:pt>
    <dgm:pt modelId="{2338F994-6FDE-4814-964E-C5E8709C6B12}" type="parTrans" cxnId="{7F0844E7-16F2-4325-ABC4-C6EBCE3C6117}">
      <dgm:prSet/>
      <dgm:spPr/>
      <dgm:t>
        <a:bodyPr/>
        <a:lstStyle/>
        <a:p>
          <a:endParaRPr lang="en-US"/>
        </a:p>
      </dgm:t>
    </dgm:pt>
    <dgm:pt modelId="{35BE1BD2-3237-442C-88FA-830453347B7C}" type="sibTrans" cxnId="{7F0844E7-16F2-4325-ABC4-C6EBCE3C6117}">
      <dgm:prSet/>
      <dgm:spPr/>
      <dgm:t>
        <a:bodyPr/>
        <a:lstStyle/>
        <a:p>
          <a:endParaRPr lang="en-US"/>
        </a:p>
      </dgm:t>
    </dgm:pt>
    <dgm:pt modelId="{7ED8148C-CABD-438D-BD0C-863A7FCD660F}">
      <dgm:prSet phldrT="[Text]" custT="1"/>
      <dgm:spPr>
        <a:solidFill>
          <a:schemeClr val="accent6">
            <a:lumMod val="60000"/>
            <a:lumOff val="40000"/>
          </a:schemeClr>
        </a:solidFill>
        <a:ln w="57150">
          <a:solidFill>
            <a:schemeClr val="accent2"/>
          </a:solidFill>
        </a:ln>
      </dgm:spPr>
      <dgm:t>
        <a:bodyPr/>
        <a:lstStyle/>
        <a:p>
          <a:r>
            <a:rPr lang="en-US" sz="1800">
              <a:solidFill>
                <a:schemeClr val="tx1"/>
              </a:solidFill>
            </a:rPr>
            <a:t>The puppy dentition contains a total of 28 baby teeth</a:t>
          </a:r>
        </a:p>
      </dgm:t>
    </dgm:pt>
    <dgm:pt modelId="{859615D2-15AF-4DDC-91AD-64EBC0EDBE14}" type="parTrans" cxnId="{10814BA3-A49C-4B5B-991B-6C6D3CFDA6C5}">
      <dgm:prSet/>
      <dgm:spPr/>
      <dgm:t>
        <a:bodyPr/>
        <a:lstStyle/>
        <a:p>
          <a:endParaRPr lang="en-US"/>
        </a:p>
      </dgm:t>
    </dgm:pt>
    <dgm:pt modelId="{8C8B0AA1-654C-4124-B956-9D61DDDE3CB3}" type="sibTrans" cxnId="{10814BA3-A49C-4B5B-991B-6C6D3CFDA6C5}">
      <dgm:prSet/>
      <dgm:spPr/>
      <dgm:t>
        <a:bodyPr/>
        <a:lstStyle/>
        <a:p>
          <a:endParaRPr lang="en-US"/>
        </a:p>
      </dgm:t>
    </dgm:pt>
    <dgm:pt modelId="{70D10F82-F0EF-4D52-BC44-6DE72F670C2E}" type="pres">
      <dgm:prSet presAssocID="{699FE446-A7D4-482F-AE01-30A321EC2B31}" presName="Name0" presStyleCnt="0">
        <dgm:presLayoutVars>
          <dgm:dir/>
          <dgm:resizeHandles val="exact"/>
        </dgm:presLayoutVars>
      </dgm:prSet>
      <dgm:spPr/>
    </dgm:pt>
    <dgm:pt modelId="{63E15301-A15A-4852-BC04-3D88A11CE609}" type="pres">
      <dgm:prSet presAssocID="{61662F48-307D-4A86-8D30-3CB9EF34C66A}" presName="compNode" presStyleCnt="0"/>
      <dgm:spPr/>
    </dgm:pt>
    <dgm:pt modelId="{9B2F29F6-6F06-497F-8FAA-39266E021136}" type="pres">
      <dgm:prSet presAssocID="{61662F48-307D-4A86-8D30-3CB9EF34C66A}" presName="pictRect" presStyleLbl="node1" presStyleIdx="0" presStyleCnt="2" custLinFactNeighborX="-318" custLinFactNeighborY="-17144"/>
      <dgm:spPr>
        <a:blipFill rotWithShape="1">
          <a:blip xmlns:r="http://schemas.openxmlformats.org/officeDocument/2006/relationships" r:embed="rId1"/>
          <a:srcRect/>
          <a:stretch>
            <a:fillRect l="-17000" r="-17000"/>
          </a:stretch>
        </a:blipFill>
      </dgm:spPr>
    </dgm:pt>
    <dgm:pt modelId="{B2BC87AE-D790-458A-A04A-EDD1E6247664}" type="pres">
      <dgm:prSet presAssocID="{61662F48-307D-4A86-8D30-3CB9EF34C66A}" presName="textRect" presStyleLbl="revTx" presStyleIdx="0" presStyleCnt="2" custLinFactNeighborX="-318" custLinFactNeighborY="-29814">
        <dgm:presLayoutVars>
          <dgm:bulletEnabled val="1"/>
        </dgm:presLayoutVars>
      </dgm:prSet>
      <dgm:spPr/>
    </dgm:pt>
    <dgm:pt modelId="{1D184069-EA54-46BC-8353-853DBA72B092}" type="pres">
      <dgm:prSet presAssocID="{35BE1BD2-3237-442C-88FA-830453347B7C}" presName="sibTrans" presStyleLbl="sibTrans2D1" presStyleIdx="0" presStyleCnt="0"/>
      <dgm:spPr/>
    </dgm:pt>
    <dgm:pt modelId="{3E362FE5-C9E1-46C3-8735-799D69FF3C93}" type="pres">
      <dgm:prSet presAssocID="{7ED8148C-CABD-438D-BD0C-863A7FCD660F}" presName="compNode" presStyleCnt="0"/>
      <dgm:spPr/>
    </dgm:pt>
    <dgm:pt modelId="{454E9A08-CF08-4EEE-8D9E-2E3977325C23}" type="pres">
      <dgm:prSet presAssocID="{7ED8148C-CABD-438D-BD0C-863A7FCD660F}" presName="pictRect" presStyleLbl="node1" presStyleIdx="1" presStyleCnt="2" custFlipHor="1" custScaleX="895" custScaleY="96872" custLinFactY="16234" custLinFactNeighborX="-33656" custLinFactNeighborY="100000"/>
      <dgm:spPr/>
    </dgm:pt>
    <dgm:pt modelId="{3256BBE9-3355-40AE-82F4-8335D281FA3E}" type="pres">
      <dgm:prSet presAssocID="{7ED8148C-CABD-438D-BD0C-863A7FCD660F}" presName="textRect" presStyleLbl="revTx" presStyleIdx="1" presStyleCnt="2" custScaleX="64736" custScaleY="74951" custLinFactY="-64881" custLinFactNeighborX="-6493" custLinFactNeighborY="-100000">
        <dgm:presLayoutVars>
          <dgm:bulletEnabled val="1"/>
        </dgm:presLayoutVars>
      </dgm:prSet>
      <dgm:spPr/>
    </dgm:pt>
  </dgm:ptLst>
  <dgm:cxnLst>
    <dgm:cxn modelId="{67A0A006-7567-435E-8E1C-9C165D094E57}" type="presOf" srcId="{7ED8148C-CABD-438D-BD0C-863A7FCD660F}" destId="{3256BBE9-3355-40AE-82F4-8335D281FA3E}" srcOrd="0" destOrd="0" presId="urn:microsoft.com/office/officeart/2005/8/layout/pList1"/>
    <dgm:cxn modelId="{2D183320-E627-4771-9914-1B3324BE9FBF}" type="presOf" srcId="{61662F48-307D-4A86-8D30-3CB9EF34C66A}" destId="{B2BC87AE-D790-458A-A04A-EDD1E6247664}" srcOrd="0" destOrd="0" presId="urn:microsoft.com/office/officeart/2005/8/layout/pList1"/>
    <dgm:cxn modelId="{7858662F-A891-4DFF-AE21-F5FB04368294}" type="presOf" srcId="{35BE1BD2-3237-442C-88FA-830453347B7C}" destId="{1D184069-EA54-46BC-8353-853DBA72B092}" srcOrd="0" destOrd="0" presId="urn:microsoft.com/office/officeart/2005/8/layout/pList1"/>
    <dgm:cxn modelId="{7827EC97-DAD9-462B-A89E-B81C0AB8D77C}" type="presOf" srcId="{699FE446-A7D4-482F-AE01-30A321EC2B31}" destId="{70D10F82-F0EF-4D52-BC44-6DE72F670C2E}" srcOrd="0" destOrd="0" presId="urn:microsoft.com/office/officeart/2005/8/layout/pList1"/>
    <dgm:cxn modelId="{10814BA3-A49C-4B5B-991B-6C6D3CFDA6C5}" srcId="{699FE446-A7D4-482F-AE01-30A321EC2B31}" destId="{7ED8148C-CABD-438D-BD0C-863A7FCD660F}" srcOrd="1" destOrd="0" parTransId="{859615D2-15AF-4DDC-91AD-64EBC0EDBE14}" sibTransId="{8C8B0AA1-654C-4124-B956-9D61DDDE3CB3}"/>
    <dgm:cxn modelId="{7F0844E7-16F2-4325-ABC4-C6EBCE3C6117}" srcId="{699FE446-A7D4-482F-AE01-30A321EC2B31}" destId="{61662F48-307D-4A86-8D30-3CB9EF34C66A}" srcOrd="0" destOrd="0" parTransId="{2338F994-6FDE-4814-964E-C5E8709C6B12}" sibTransId="{35BE1BD2-3237-442C-88FA-830453347B7C}"/>
    <dgm:cxn modelId="{5B61F586-3D27-47A0-9695-865321C5FD4B}" type="presParOf" srcId="{70D10F82-F0EF-4D52-BC44-6DE72F670C2E}" destId="{63E15301-A15A-4852-BC04-3D88A11CE609}" srcOrd="0" destOrd="0" presId="urn:microsoft.com/office/officeart/2005/8/layout/pList1"/>
    <dgm:cxn modelId="{39DD1165-018C-40A2-AB35-EF4213383508}" type="presParOf" srcId="{63E15301-A15A-4852-BC04-3D88A11CE609}" destId="{9B2F29F6-6F06-497F-8FAA-39266E021136}" srcOrd="0" destOrd="0" presId="urn:microsoft.com/office/officeart/2005/8/layout/pList1"/>
    <dgm:cxn modelId="{1ABB85B1-05B5-4DAD-8BCB-8BA50A4701CB}" type="presParOf" srcId="{63E15301-A15A-4852-BC04-3D88A11CE609}" destId="{B2BC87AE-D790-458A-A04A-EDD1E6247664}" srcOrd="1" destOrd="0" presId="urn:microsoft.com/office/officeart/2005/8/layout/pList1"/>
    <dgm:cxn modelId="{809BFF8A-9BD9-44B1-8EE0-D29A531DA757}" type="presParOf" srcId="{70D10F82-F0EF-4D52-BC44-6DE72F670C2E}" destId="{1D184069-EA54-46BC-8353-853DBA72B092}" srcOrd="1" destOrd="0" presId="urn:microsoft.com/office/officeart/2005/8/layout/pList1"/>
    <dgm:cxn modelId="{F1716FF4-A49C-48F8-A721-590220E9BC67}" type="presParOf" srcId="{70D10F82-F0EF-4D52-BC44-6DE72F670C2E}" destId="{3E362FE5-C9E1-46C3-8735-799D69FF3C93}" srcOrd="2" destOrd="0" presId="urn:microsoft.com/office/officeart/2005/8/layout/pList1"/>
    <dgm:cxn modelId="{B25B4DEA-305A-4057-B66D-19F8343554ED}" type="presParOf" srcId="{3E362FE5-C9E1-46C3-8735-799D69FF3C93}" destId="{454E9A08-CF08-4EEE-8D9E-2E3977325C23}" srcOrd="0" destOrd="0" presId="urn:microsoft.com/office/officeart/2005/8/layout/pList1"/>
    <dgm:cxn modelId="{9ED943B4-8136-4C42-817C-A1DD38801761}" type="presParOf" srcId="{3E362FE5-C9E1-46C3-8735-799D69FF3C93}" destId="{3256BBE9-3355-40AE-82F4-8335D281FA3E}" srcOrd="1" destOrd="0" presId="urn:microsoft.com/office/officeart/2005/8/layout/pList1"/>
  </dgm:cxnLst>
  <dgm:bg/>
  <dgm:whole>
    <a:ln w="57150">
      <a:solidFill>
        <a:schemeClr val="accent2"/>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85A105F-3604-426F-BCAF-42A60C745930}"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2F26C076-7964-477A-9C85-0BCB91A89855}">
      <dgm:prSet phldrT="[Text]" custT="1"/>
      <dgm:spPr/>
      <dgm:t>
        <a:bodyPr/>
        <a:lstStyle/>
        <a:p>
          <a:r>
            <a:rPr lang="en-US" sz="2400">
              <a:solidFill>
                <a:schemeClr val="tx1"/>
              </a:solidFill>
            </a:rPr>
            <a:t>Overshot</a:t>
          </a:r>
        </a:p>
      </dgm:t>
    </dgm:pt>
    <dgm:pt modelId="{C1298032-0CE9-4352-BBCB-78152ECD6D79}" type="parTrans" cxnId="{A364737D-2011-428C-A1B7-0F27F074F655}">
      <dgm:prSet/>
      <dgm:spPr/>
      <dgm:t>
        <a:bodyPr/>
        <a:lstStyle/>
        <a:p>
          <a:endParaRPr lang="en-US"/>
        </a:p>
      </dgm:t>
    </dgm:pt>
    <dgm:pt modelId="{A4C00AE5-FFCD-468D-8E59-F8DB7F634C55}" type="sibTrans" cxnId="{A364737D-2011-428C-A1B7-0F27F074F655}">
      <dgm:prSet/>
      <dgm:spPr/>
      <dgm:t>
        <a:bodyPr/>
        <a:lstStyle/>
        <a:p>
          <a:endParaRPr lang="en-US"/>
        </a:p>
      </dgm:t>
    </dgm:pt>
    <dgm:pt modelId="{FA2435E6-3A12-4D36-9BDB-ECA5A9E13A92}">
      <dgm:prSet phldrT="[Text]" custT="1"/>
      <dgm:spPr/>
      <dgm:t>
        <a:bodyPr/>
        <a:lstStyle/>
        <a:p>
          <a:r>
            <a:rPr lang="en-US" sz="2400">
              <a:solidFill>
                <a:schemeClr val="tx1"/>
              </a:solidFill>
            </a:rPr>
            <a:t>Wry</a:t>
          </a:r>
        </a:p>
      </dgm:t>
    </dgm:pt>
    <dgm:pt modelId="{F6BC4546-3ECE-4B7D-B1D4-AD7FB35D0698}" type="parTrans" cxnId="{20D2EBE3-7157-4276-BF65-DDCC6AC51E85}">
      <dgm:prSet/>
      <dgm:spPr/>
      <dgm:t>
        <a:bodyPr/>
        <a:lstStyle/>
        <a:p>
          <a:endParaRPr lang="en-US"/>
        </a:p>
      </dgm:t>
    </dgm:pt>
    <dgm:pt modelId="{AC62E017-721A-4FD4-8AD2-C35008F83CB3}" type="sibTrans" cxnId="{20D2EBE3-7157-4276-BF65-DDCC6AC51E85}">
      <dgm:prSet/>
      <dgm:spPr/>
      <dgm:t>
        <a:bodyPr/>
        <a:lstStyle/>
        <a:p>
          <a:endParaRPr lang="en-US"/>
        </a:p>
      </dgm:t>
    </dgm:pt>
    <dgm:pt modelId="{1ADD277E-66A2-4933-9FBB-B374ED5D782D}">
      <dgm:prSet phldrT="[Text]" custT="1"/>
      <dgm:spPr/>
      <dgm:t>
        <a:bodyPr/>
        <a:lstStyle/>
        <a:p>
          <a:r>
            <a:rPr lang="en-US" sz="2400">
              <a:solidFill>
                <a:schemeClr val="tx1"/>
              </a:solidFill>
            </a:rPr>
            <a:t>Undershot</a:t>
          </a:r>
        </a:p>
      </dgm:t>
    </dgm:pt>
    <dgm:pt modelId="{280472F3-6146-4958-8F1C-6309C6A1CB18}" type="parTrans" cxnId="{8BF97CC9-3950-4E47-A71B-AF88146ABDF4}">
      <dgm:prSet/>
      <dgm:spPr/>
      <dgm:t>
        <a:bodyPr/>
        <a:lstStyle/>
        <a:p>
          <a:endParaRPr lang="en-US"/>
        </a:p>
      </dgm:t>
    </dgm:pt>
    <dgm:pt modelId="{FC29F6C4-945D-4579-B07E-49AB9FF758D2}" type="sibTrans" cxnId="{8BF97CC9-3950-4E47-A71B-AF88146ABDF4}">
      <dgm:prSet/>
      <dgm:spPr/>
      <dgm:t>
        <a:bodyPr/>
        <a:lstStyle/>
        <a:p>
          <a:endParaRPr lang="en-US"/>
        </a:p>
      </dgm:t>
    </dgm:pt>
    <dgm:pt modelId="{8E1FC611-CC57-42D4-BCC5-E6ECE1EEE0ED}">
      <dgm:prSet phldrT="[Text]" custT="1"/>
      <dgm:spPr/>
      <dgm:t>
        <a:bodyPr/>
        <a:lstStyle/>
        <a:p>
          <a:r>
            <a:rPr lang="en-US" sz="2400">
              <a:solidFill>
                <a:schemeClr val="tx1"/>
              </a:solidFill>
            </a:rPr>
            <a:t>Malocclusion</a:t>
          </a:r>
        </a:p>
      </dgm:t>
    </dgm:pt>
    <dgm:pt modelId="{14F21547-2171-44AD-AF71-F4EDAFC1EA97}" type="parTrans" cxnId="{1EBBB704-CBAC-4140-A023-55287440B577}">
      <dgm:prSet/>
      <dgm:spPr/>
      <dgm:t>
        <a:bodyPr/>
        <a:lstStyle/>
        <a:p>
          <a:endParaRPr lang="en-US"/>
        </a:p>
      </dgm:t>
    </dgm:pt>
    <dgm:pt modelId="{C9BF0023-BBE4-4492-B09D-FC5765574205}" type="sibTrans" cxnId="{1EBBB704-CBAC-4140-A023-55287440B577}">
      <dgm:prSet/>
      <dgm:spPr/>
      <dgm:t>
        <a:bodyPr/>
        <a:lstStyle/>
        <a:p>
          <a:endParaRPr lang="en-US"/>
        </a:p>
      </dgm:t>
    </dgm:pt>
    <dgm:pt modelId="{367B15C1-A81D-4EB2-8BD7-3D5ACF4A703B}" type="pres">
      <dgm:prSet presAssocID="{885A105F-3604-426F-BCAF-42A60C745930}" presName="Name0" presStyleCnt="0">
        <dgm:presLayoutVars>
          <dgm:dir/>
          <dgm:resizeHandles val="exact"/>
        </dgm:presLayoutVars>
      </dgm:prSet>
      <dgm:spPr/>
    </dgm:pt>
    <dgm:pt modelId="{868EFB33-1825-4C00-B76F-9C7B528059F1}" type="pres">
      <dgm:prSet presAssocID="{2F26C076-7964-477A-9C85-0BCB91A89855}" presName="compNode" presStyleCnt="0"/>
      <dgm:spPr/>
    </dgm:pt>
    <dgm:pt modelId="{D50886F3-1937-4D82-8BE2-700B469E127E}" type="pres">
      <dgm:prSet presAssocID="{2F26C076-7964-477A-9C85-0BCB91A89855}" presName="pictRect" presStyleLbl="node1" presStyleIdx="0" presStyleCnt="4" custLinFactNeighborX="-1697" custLinFactNeighborY="161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57150">
          <a:solidFill>
            <a:schemeClr val="accent2"/>
          </a:solidFill>
        </a:ln>
      </dgm:spPr>
    </dgm:pt>
    <dgm:pt modelId="{B73A0D19-4516-4851-B2DD-6C7A46220B43}" type="pres">
      <dgm:prSet presAssocID="{2F26C076-7964-477A-9C85-0BCB91A89855}" presName="textRect" presStyleLbl="revTx" presStyleIdx="0" presStyleCnt="4" custScaleY="130322">
        <dgm:presLayoutVars>
          <dgm:bulletEnabled val="1"/>
        </dgm:presLayoutVars>
      </dgm:prSet>
      <dgm:spPr/>
    </dgm:pt>
    <dgm:pt modelId="{78EE86FC-10B2-4C91-A58A-9FFF3121F569}" type="pres">
      <dgm:prSet presAssocID="{A4C00AE5-FFCD-468D-8E59-F8DB7F634C55}" presName="sibTrans" presStyleLbl="sibTrans2D1" presStyleIdx="0" presStyleCnt="0"/>
      <dgm:spPr/>
    </dgm:pt>
    <dgm:pt modelId="{433C8EB0-8EA0-4051-88B9-20BE04E81DD2}" type="pres">
      <dgm:prSet presAssocID="{FA2435E6-3A12-4D36-9BDB-ECA5A9E13A92}" presName="compNode" presStyleCnt="0"/>
      <dgm:spPr/>
    </dgm:pt>
    <dgm:pt modelId="{424A0B86-D151-40B8-A229-CD30B21168F5}" type="pres">
      <dgm:prSet presAssocID="{FA2435E6-3A12-4D36-9BDB-ECA5A9E13A92}" presName="pictRect" presStyleLbl="node1" presStyleIdx="1" presStyleCnt="4" custLinFactNeighborX="-1349" custLinFactNeighborY="-72"/>
      <dgm:spPr>
        <a:blipFill rotWithShape="1">
          <a:blip xmlns:r="http://schemas.openxmlformats.org/officeDocument/2006/relationships" r:embed="rId2"/>
          <a:srcRect/>
          <a:stretch>
            <a:fillRect t="-32000" b="-32000"/>
          </a:stretch>
        </a:blipFill>
        <a:ln w="57150">
          <a:solidFill>
            <a:schemeClr val="accent2"/>
          </a:solidFill>
        </a:ln>
      </dgm:spPr>
    </dgm:pt>
    <dgm:pt modelId="{C1CA6BBE-273A-4AF2-ADBE-8586D196BA03}" type="pres">
      <dgm:prSet presAssocID="{FA2435E6-3A12-4D36-9BDB-ECA5A9E13A92}" presName="textRect" presStyleLbl="revTx" presStyleIdx="1" presStyleCnt="4">
        <dgm:presLayoutVars>
          <dgm:bulletEnabled val="1"/>
        </dgm:presLayoutVars>
      </dgm:prSet>
      <dgm:spPr/>
    </dgm:pt>
    <dgm:pt modelId="{35470573-A414-449D-9ECE-460D73457F0F}" type="pres">
      <dgm:prSet presAssocID="{AC62E017-721A-4FD4-8AD2-C35008F83CB3}" presName="sibTrans" presStyleLbl="sibTrans2D1" presStyleIdx="0" presStyleCnt="0"/>
      <dgm:spPr/>
    </dgm:pt>
    <dgm:pt modelId="{324A511F-0DAC-40C2-B172-64299C559793}" type="pres">
      <dgm:prSet presAssocID="{1ADD277E-66A2-4933-9FBB-B374ED5D782D}" presName="compNode" presStyleCnt="0"/>
      <dgm:spPr/>
    </dgm:pt>
    <dgm:pt modelId="{3B950C3E-6F84-49A7-948C-958FE56E23A0}" type="pres">
      <dgm:prSet presAssocID="{1ADD277E-66A2-4933-9FBB-B374ED5D782D}" presName="pictRect" presStyleLbl="node1" presStyleIdx="2" presStyleCnt="4"/>
      <dgm:spPr>
        <a:blipFill rotWithShape="1">
          <a:blip xmlns:r="http://schemas.openxmlformats.org/officeDocument/2006/relationships" r:embed="rId3"/>
          <a:srcRect/>
          <a:stretch>
            <a:fillRect l="-8000" r="-8000"/>
          </a:stretch>
        </a:blipFill>
        <a:ln w="57150">
          <a:solidFill>
            <a:schemeClr val="accent2"/>
          </a:solidFill>
        </a:ln>
      </dgm:spPr>
    </dgm:pt>
    <dgm:pt modelId="{9335E99F-3E18-4FFD-AA97-396D04C5C783}" type="pres">
      <dgm:prSet presAssocID="{1ADD277E-66A2-4933-9FBB-B374ED5D782D}" presName="textRect" presStyleLbl="revTx" presStyleIdx="2" presStyleCnt="4">
        <dgm:presLayoutVars>
          <dgm:bulletEnabled val="1"/>
        </dgm:presLayoutVars>
      </dgm:prSet>
      <dgm:spPr/>
    </dgm:pt>
    <dgm:pt modelId="{DD62FA43-D1E6-480E-81D8-77EBB08C88BE}" type="pres">
      <dgm:prSet presAssocID="{FC29F6C4-945D-4579-B07E-49AB9FF758D2}" presName="sibTrans" presStyleLbl="sibTrans2D1" presStyleIdx="0" presStyleCnt="0"/>
      <dgm:spPr/>
    </dgm:pt>
    <dgm:pt modelId="{73E2531C-B4C4-40DF-91B1-0879CF9F9D80}" type="pres">
      <dgm:prSet presAssocID="{8E1FC611-CC57-42D4-BCC5-E6ECE1EEE0ED}" presName="compNode" presStyleCnt="0"/>
      <dgm:spPr/>
    </dgm:pt>
    <dgm:pt modelId="{DC27D87D-D57F-4456-B95D-5EAEE1A91D5C}" type="pres">
      <dgm:prSet presAssocID="{8E1FC611-CC57-42D4-BCC5-E6ECE1EEE0ED}" presName="pictRect" presStyleLbl="node1" presStyleIdx="3" presStyleCnt="4" custLinFactX="10644" custLinFactNeighborX="100000" custLinFactNeighborY="-31422"/>
      <dgm:spPr>
        <a:blipFill rotWithShape="1">
          <a:blip xmlns:r="http://schemas.openxmlformats.org/officeDocument/2006/relationships" r:embed="rId4"/>
          <a:srcRect/>
          <a:stretch>
            <a:fillRect t="-6000" b="-6000"/>
          </a:stretch>
        </a:blipFill>
        <a:ln w="57150">
          <a:solidFill>
            <a:schemeClr val="accent2"/>
          </a:solidFill>
        </a:ln>
      </dgm:spPr>
    </dgm:pt>
    <dgm:pt modelId="{0C8A1BD9-D39F-4604-91CB-0CB100BC405E}" type="pres">
      <dgm:prSet presAssocID="{8E1FC611-CC57-42D4-BCC5-E6ECE1EEE0ED}" presName="textRect" presStyleLbl="revTx" presStyleIdx="3" presStyleCnt="4" custLinFactX="16049" custLinFactNeighborX="100000" custLinFactNeighborY="-64970">
        <dgm:presLayoutVars>
          <dgm:bulletEnabled val="1"/>
        </dgm:presLayoutVars>
      </dgm:prSet>
      <dgm:spPr/>
    </dgm:pt>
  </dgm:ptLst>
  <dgm:cxnLst>
    <dgm:cxn modelId="{1EBBB704-CBAC-4140-A023-55287440B577}" srcId="{885A105F-3604-426F-BCAF-42A60C745930}" destId="{8E1FC611-CC57-42D4-BCC5-E6ECE1EEE0ED}" srcOrd="3" destOrd="0" parTransId="{14F21547-2171-44AD-AF71-F4EDAFC1EA97}" sibTransId="{C9BF0023-BBE4-4492-B09D-FC5765574205}"/>
    <dgm:cxn modelId="{77B1A01F-4A98-4CCF-AD9C-07AC8E5EEEE5}" type="presOf" srcId="{8E1FC611-CC57-42D4-BCC5-E6ECE1EEE0ED}" destId="{0C8A1BD9-D39F-4604-91CB-0CB100BC405E}" srcOrd="0" destOrd="0" presId="urn:microsoft.com/office/officeart/2005/8/layout/pList1"/>
    <dgm:cxn modelId="{C0B00D26-CC1F-4BCA-A4B4-A5A552DECE15}" type="presOf" srcId="{1ADD277E-66A2-4933-9FBB-B374ED5D782D}" destId="{9335E99F-3E18-4FFD-AA97-396D04C5C783}" srcOrd="0" destOrd="0" presId="urn:microsoft.com/office/officeart/2005/8/layout/pList1"/>
    <dgm:cxn modelId="{A364737D-2011-428C-A1B7-0F27F074F655}" srcId="{885A105F-3604-426F-BCAF-42A60C745930}" destId="{2F26C076-7964-477A-9C85-0BCB91A89855}" srcOrd="0" destOrd="0" parTransId="{C1298032-0CE9-4352-BBCB-78152ECD6D79}" sibTransId="{A4C00AE5-FFCD-468D-8E59-F8DB7F634C55}"/>
    <dgm:cxn modelId="{7D3BD393-753A-4332-B95D-D5F94861B81C}" type="presOf" srcId="{885A105F-3604-426F-BCAF-42A60C745930}" destId="{367B15C1-A81D-4EB2-8BD7-3D5ACF4A703B}" srcOrd="0" destOrd="0" presId="urn:microsoft.com/office/officeart/2005/8/layout/pList1"/>
    <dgm:cxn modelId="{37146CA6-D92F-4BF3-B444-F01B35B3577D}" type="presOf" srcId="{FA2435E6-3A12-4D36-9BDB-ECA5A9E13A92}" destId="{C1CA6BBE-273A-4AF2-ADBE-8586D196BA03}" srcOrd="0" destOrd="0" presId="urn:microsoft.com/office/officeart/2005/8/layout/pList1"/>
    <dgm:cxn modelId="{8BF97CC9-3950-4E47-A71B-AF88146ABDF4}" srcId="{885A105F-3604-426F-BCAF-42A60C745930}" destId="{1ADD277E-66A2-4933-9FBB-B374ED5D782D}" srcOrd="2" destOrd="0" parTransId="{280472F3-6146-4958-8F1C-6309C6A1CB18}" sibTransId="{FC29F6C4-945D-4579-B07E-49AB9FF758D2}"/>
    <dgm:cxn modelId="{21CFA0C9-56E0-4E85-8E67-E1CB86D4BC53}" type="presOf" srcId="{2F26C076-7964-477A-9C85-0BCB91A89855}" destId="{B73A0D19-4516-4851-B2DD-6C7A46220B43}" srcOrd="0" destOrd="0" presId="urn:microsoft.com/office/officeart/2005/8/layout/pList1"/>
    <dgm:cxn modelId="{88231FDC-DE51-4004-9AA9-9E47959EE742}" type="presOf" srcId="{FC29F6C4-945D-4579-B07E-49AB9FF758D2}" destId="{DD62FA43-D1E6-480E-81D8-77EBB08C88BE}" srcOrd="0" destOrd="0" presId="urn:microsoft.com/office/officeart/2005/8/layout/pList1"/>
    <dgm:cxn modelId="{20D2EBE3-7157-4276-BF65-DDCC6AC51E85}" srcId="{885A105F-3604-426F-BCAF-42A60C745930}" destId="{FA2435E6-3A12-4D36-9BDB-ECA5A9E13A92}" srcOrd="1" destOrd="0" parTransId="{F6BC4546-3ECE-4B7D-B1D4-AD7FB35D0698}" sibTransId="{AC62E017-721A-4FD4-8AD2-C35008F83CB3}"/>
    <dgm:cxn modelId="{9FEEE5E5-EA11-45E4-8847-2D77EEFBC4D5}" type="presOf" srcId="{A4C00AE5-FFCD-468D-8E59-F8DB7F634C55}" destId="{78EE86FC-10B2-4C91-A58A-9FFF3121F569}" srcOrd="0" destOrd="0" presId="urn:microsoft.com/office/officeart/2005/8/layout/pList1"/>
    <dgm:cxn modelId="{33532EF8-59DA-47AB-A7DD-8920FA664D41}" type="presOf" srcId="{AC62E017-721A-4FD4-8AD2-C35008F83CB3}" destId="{35470573-A414-449D-9ECE-460D73457F0F}" srcOrd="0" destOrd="0" presId="urn:microsoft.com/office/officeart/2005/8/layout/pList1"/>
    <dgm:cxn modelId="{5887BFB4-E88F-4B91-82F6-D916188CC3AE}" type="presParOf" srcId="{367B15C1-A81D-4EB2-8BD7-3D5ACF4A703B}" destId="{868EFB33-1825-4C00-B76F-9C7B528059F1}" srcOrd="0" destOrd="0" presId="urn:microsoft.com/office/officeart/2005/8/layout/pList1"/>
    <dgm:cxn modelId="{5CC4015C-3D53-4F45-8780-B1715CEA0F06}" type="presParOf" srcId="{868EFB33-1825-4C00-B76F-9C7B528059F1}" destId="{D50886F3-1937-4D82-8BE2-700B469E127E}" srcOrd="0" destOrd="0" presId="urn:microsoft.com/office/officeart/2005/8/layout/pList1"/>
    <dgm:cxn modelId="{6D8CEB8E-0239-4503-9E8D-8B1432C49A9A}" type="presParOf" srcId="{868EFB33-1825-4C00-B76F-9C7B528059F1}" destId="{B73A0D19-4516-4851-B2DD-6C7A46220B43}" srcOrd="1" destOrd="0" presId="urn:microsoft.com/office/officeart/2005/8/layout/pList1"/>
    <dgm:cxn modelId="{47D1B339-A4DE-40FA-BB86-0E9B95696A40}" type="presParOf" srcId="{367B15C1-A81D-4EB2-8BD7-3D5ACF4A703B}" destId="{78EE86FC-10B2-4C91-A58A-9FFF3121F569}" srcOrd="1" destOrd="0" presId="urn:microsoft.com/office/officeart/2005/8/layout/pList1"/>
    <dgm:cxn modelId="{8DC4826E-0344-4053-AD8C-7265F9FF3C63}" type="presParOf" srcId="{367B15C1-A81D-4EB2-8BD7-3D5ACF4A703B}" destId="{433C8EB0-8EA0-4051-88B9-20BE04E81DD2}" srcOrd="2" destOrd="0" presId="urn:microsoft.com/office/officeart/2005/8/layout/pList1"/>
    <dgm:cxn modelId="{181B261D-C74D-46BC-81F3-3E19EA431894}" type="presParOf" srcId="{433C8EB0-8EA0-4051-88B9-20BE04E81DD2}" destId="{424A0B86-D151-40B8-A229-CD30B21168F5}" srcOrd="0" destOrd="0" presId="urn:microsoft.com/office/officeart/2005/8/layout/pList1"/>
    <dgm:cxn modelId="{98443EE7-C95F-40C3-9ADE-9F659E41ED16}" type="presParOf" srcId="{433C8EB0-8EA0-4051-88B9-20BE04E81DD2}" destId="{C1CA6BBE-273A-4AF2-ADBE-8586D196BA03}" srcOrd="1" destOrd="0" presId="urn:microsoft.com/office/officeart/2005/8/layout/pList1"/>
    <dgm:cxn modelId="{F8FFA4C6-02AC-46E9-9862-4D950C77567C}" type="presParOf" srcId="{367B15C1-A81D-4EB2-8BD7-3D5ACF4A703B}" destId="{35470573-A414-449D-9ECE-460D73457F0F}" srcOrd="3" destOrd="0" presId="urn:microsoft.com/office/officeart/2005/8/layout/pList1"/>
    <dgm:cxn modelId="{DD7DEFF7-BC5F-469D-A86D-97043E7A21C1}" type="presParOf" srcId="{367B15C1-A81D-4EB2-8BD7-3D5ACF4A703B}" destId="{324A511F-0DAC-40C2-B172-64299C559793}" srcOrd="4" destOrd="0" presId="urn:microsoft.com/office/officeart/2005/8/layout/pList1"/>
    <dgm:cxn modelId="{33DE6CCD-2BD3-4FD3-ABF0-05465990EE7F}" type="presParOf" srcId="{324A511F-0DAC-40C2-B172-64299C559793}" destId="{3B950C3E-6F84-49A7-948C-958FE56E23A0}" srcOrd="0" destOrd="0" presId="urn:microsoft.com/office/officeart/2005/8/layout/pList1"/>
    <dgm:cxn modelId="{ADC778F7-453B-4172-8A98-DEF0A5AF3438}" type="presParOf" srcId="{324A511F-0DAC-40C2-B172-64299C559793}" destId="{9335E99F-3E18-4FFD-AA97-396D04C5C783}" srcOrd="1" destOrd="0" presId="urn:microsoft.com/office/officeart/2005/8/layout/pList1"/>
    <dgm:cxn modelId="{D3D9342F-41E7-454E-ACBA-D17017297D54}" type="presParOf" srcId="{367B15C1-A81D-4EB2-8BD7-3D5ACF4A703B}" destId="{DD62FA43-D1E6-480E-81D8-77EBB08C88BE}" srcOrd="5" destOrd="0" presId="urn:microsoft.com/office/officeart/2005/8/layout/pList1"/>
    <dgm:cxn modelId="{508937A6-C170-4C02-A3BD-6BE706C1F557}" type="presParOf" srcId="{367B15C1-A81D-4EB2-8BD7-3D5ACF4A703B}" destId="{73E2531C-B4C4-40DF-91B1-0879CF9F9D80}" srcOrd="6" destOrd="0" presId="urn:microsoft.com/office/officeart/2005/8/layout/pList1"/>
    <dgm:cxn modelId="{6F56BCF1-9D71-454A-AD24-2CCCF70877A6}" type="presParOf" srcId="{73E2531C-B4C4-40DF-91B1-0879CF9F9D80}" destId="{DC27D87D-D57F-4456-B95D-5EAEE1A91D5C}" srcOrd="0" destOrd="0" presId="urn:microsoft.com/office/officeart/2005/8/layout/pList1"/>
    <dgm:cxn modelId="{CAF51AA1-ECF0-4D14-BEE3-9680543B88E2}" type="presParOf" srcId="{73E2531C-B4C4-40DF-91B1-0879CF9F9D80}" destId="{0C8A1BD9-D39F-4604-91CB-0CB100BC405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161967-3400-47A5-8C5E-6F6D37710B8C}" type="doc">
      <dgm:prSet loTypeId="urn:microsoft.com/office/officeart/2005/8/layout/hList7" loCatId="list" qsTypeId="urn:microsoft.com/office/officeart/2005/8/quickstyle/simple1" qsCatId="simple" csTypeId="urn:microsoft.com/office/officeart/2005/8/colors/accent1_2" csCatId="accent1" phldr="1"/>
      <dgm:spPr/>
    </dgm:pt>
    <dgm:pt modelId="{2C079605-CFAB-4046-8CE7-F3E2C9CD5920}">
      <dgm:prSet phldrT="[Text]" custT="1"/>
      <dgm:spPr>
        <a:ln w="57150">
          <a:solidFill>
            <a:schemeClr val="accent2"/>
          </a:solidFill>
        </a:ln>
      </dgm:spPr>
      <dgm:t>
        <a:bodyPr/>
        <a:lstStyle/>
        <a:p>
          <a:r>
            <a:rPr lang="en-US" sz="2400">
              <a:solidFill>
                <a:schemeClr val="tx1"/>
              </a:solidFill>
            </a:rPr>
            <a:t>Dark gums</a:t>
          </a:r>
        </a:p>
        <a:p>
          <a:r>
            <a:rPr lang="en-US" sz="2400">
              <a:solidFill>
                <a:schemeClr val="tx1"/>
              </a:solidFill>
            </a:rPr>
            <a:t>Preferred</a:t>
          </a:r>
        </a:p>
      </dgm:t>
    </dgm:pt>
    <dgm:pt modelId="{4CEB5942-793B-49AE-A15E-E609E38451D3}" type="parTrans" cxnId="{EE21BA5B-C735-4CE0-97CF-0107A5855653}">
      <dgm:prSet/>
      <dgm:spPr/>
      <dgm:t>
        <a:bodyPr/>
        <a:lstStyle/>
        <a:p>
          <a:endParaRPr lang="en-US"/>
        </a:p>
      </dgm:t>
    </dgm:pt>
    <dgm:pt modelId="{F1926310-97AE-41DE-AE9C-C218358E6A76}" type="sibTrans" cxnId="{EE21BA5B-C735-4CE0-97CF-0107A5855653}">
      <dgm:prSet/>
      <dgm:spPr/>
      <dgm:t>
        <a:bodyPr/>
        <a:lstStyle/>
        <a:p>
          <a:endParaRPr lang="en-US"/>
        </a:p>
      </dgm:t>
    </dgm:pt>
    <dgm:pt modelId="{BE826D5E-350B-4D38-9D76-DCF073C67DBF}">
      <dgm:prSet phldrT="[Text]" custT="1"/>
      <dgm:spPr>
        <a:ln w="57150">
          <a:solidFill>
            <a:schemeClr val="accent2"/>
          </a:solidFill>
        </a:ln>
      </dgm:spPr>
      <dgm:t>
        <a:bodyPr/>
        <a:lstStyle/>
        <a:p>
          <a:r>
            <a:rPr lang="en-US" sz="2400">
              <a:solidFill>
                <a:schemeClr val="tx1"/>
              </a:solidFill>
            </a:rPr>
            <a:t>Pink gums</a:t>
          </a:r>
        </a:p>
        <a:p>
          <a:r>
            <a:rPr lang="en-US" sz="2400">
              <a:solidFill>
                <a:srgbClr val="C00000"/>
              </a:solidFill>
            </a:rPr>
            <a:t>Serious Fault</a:t>
          </a:r>
        </a:p>
      </dgm:t>
    </dgm:pt>
    <dgm:pt modelId="{22BA9081-5DC7-466F-A808-8CEB45BFF785}" type="parTrans" cxnId="{BDA3714A-D2C0-45F5-BE23-5943066856D5}">
      <dgm:prSet/>
      <dgm:spPr/>
      <dgm:t>
        <a:bodyPr/>
        <a:lstStyle/>
        <a:p>
          <a:endParaRPr lang="en-US"/>
        </a:p>
      </dgm:t>
    </dgm:pt>
    <dgm:pt modelId="{6066CC0E-2D2A-4057-9C33-B8BD95D7903F}" type="sibTrans" cxnId="{BDA3714A-D2C0-45F5-BE23-5943066856D5}">
      <dgm:prSet/>
      <dgm:spPr/>
      <dgm:t>
        <a:bodyPr/>
        <a:lstStyle/>
        <a:p>
          <a:endParaRPr lang="en-US"/>
        </a:p>
      </dgm:t>
    </dgm:pt>
    <dgm:pt modelId="{0A2F3A0C-F09F-4F97-8DC0-1684AFC519FE}" type="pres">
      <dgm:prSet presAssocID="{7D161967-3400-47A5-8C5E-6F6D37710B8C}" presName="Name0" presStyleCnt="0">
        <dgm:presLayoutVars>
          <dgm:dir/>
          <dgm:resizeHandles val="exact"/>
        </dgm:presLayoutVars>
      </dgm:prSet>
      <dgm:spPr/>
    </dgm:pt>
    <dgm:pt modelId="{C769857C-991F-4C1B-8065-0783FC5E9FAD}" type="pres">
      <dgm:prSet presAssocID="{7D161967-3400-47A5-8C5E-6F6D37710B8C}" presName="fgShape" presStyleLbl="fgShp" presStyleIdx="0" presStyleCnt="1" custLinFactNeighborX="-785" custLinFactNeighborY="-35673"/>
      <dgm:spPr>
        <a:solidFill>
          <a:srgbClr val="92D050"/>
        </a:solidFill>
        <a:ln w="57150">
          <a:solidFill>
            <a:schemeClr val="accent2"/>
          </a:solidFill>
        </a:ln>
      </dgm:spPr>
    </dgm:pt>
    <dgm:pt modelId="{99E016E1-C6CD-4BF8-8E33-1B3090170C4C}" type="pres">
      <dgm:prSet presAssocID="{7D161967-3400-47A5-8C5E-6F6D37710B8C}" presName="linComp" presStyleCnt="0"/>
      <dgm:spPr/>
    </dgm:pt>
    <dgm:pt modelId="{7A070696-0052-4691-A654-3529FC4F038D}" type="pres">
      <dgm:prSet presAssocID="{2C079605-CFAB-4046-8CE7-F3E2C9CD5920}" presName="compNode" presStyleCnt="0"/>
      <dgm:spPr/>
    </dgm:pt>
    <dgm:pt modelId="{DE440C5D-77F9-493C-B31A-DDE7383B5D2D}" type="pres">
      <dgm:prSet presAssocID="{2C079605-CFAB-4046-8CE7-F3E2C9CD5920}" presName="bkgdShape" presStyleLbl="node1" presStyleIdx="0" presStyleCnt="2" custLinFactNeighborX="-43160" custLinFactNeighborY="-9355"/>
      <dgm:spPr/>
    </dgm:pt>
    <dgm:pt modelId="{3BD56A82-BD16-4FC6-B8B2-029A72449D20}" type="pres">
      <dgm:prSet presAssocID="{2C079605-CFAB-4046-8CE7-F3E2C9CD5920}" presName="nodeTx" presStyleLbl="node1" presStyleIdx="0" presStyleCnt="2">
        <dgm:presLayoutVars>
          <dgm:bulletEnabled val="1"/>
        </dgm:presLayoutVars>
      </dgm:prSet>
      <dgm:spPr/>
    </dgm:pt>
    <dgm:pt modelId="{EF23285A-4F70-44B5-B3AF-0223D74BEAE1}" type="pres">
      <dgm:prSet presAssocID="{2C079605-CFAB-4046-8CE7-F3E2C9CD5920}" presName="invisiNode" presStyleLbl="node1" presStyleIdx="0" presStyleCnt="2"/>
      <dgm:spPr/>
    </dgm:pt>
    <dgm:pt modelId="{1E4FAC5B-0563-4D6C-9658-331EF966933F}" type="pres">
      <dgm:prSet presAssocID="{2C079605-CFAB-4046-8CE7-F3E2C9CD5920}" presName="imagNode" presStyleLbl="fgImgPlace1" presStyleIdx="0" presStyleCnt="2" custScaleX="208156" custScaleY="229929" custLinFactNeighborX="6300" custLinFactNeighborY="58501"/>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FEA9AB8C-4139-4328-8065-DEEEAB0D2DBA}" type="pres">
      <dgm:prSet presAssocID="{F1926310-97AE-41DE-AE9C-C218358E6A76}" presName="sibTrans" presStyleLbl="sibTrans2D1" presStyleIdx="0" presStyleCnt="0"/>
      <dgm:spPr/>
    </dgm:pt>
    <dgm:pt modelId="{C12F4DB8-1CC4-4834-971A-93378EEF1751}" type="pres">
      <dgm:prSet presAssocID="{BE826D5E-350B-4D38-9D76-DCF073C67DBF}" presName="compNode" presStyleCnt="0"/>
      <dgm:spPr/>
    </dgm:pt>
    <dgm:pt modelId="{24EB5DAB-4EC3-4342-B13A-B43DB2079535}" type="pres">
      <dgm:prSet presAssocID="{BE826D5E-350B-4D38-9D76-DCF073C67DBF}" presName="bkgdShape" presStyleLbl="node1" presStyleIdx="1" presStyleCnt="2" custScaleY="100000" custLinFactNeighborX="87" custLinFactNeighborY="-8981"/>
      <dgm:spPr/>
    </dgm:pt>
    <dgm:pt modelId="{44E00315-4317-455B-8D0B-69293AE3CA09}" type="pres">
      <dgm:prSet presAssocID="{BE826D5E-350B-4D38-9D76-DCF073C67DBF}" presName="nodeTx" presStyleLbl="node1" presStyleIdx="1" presStyleCnt="2">
        <dgm:presLayoutVars>
          <dgm:bulletEnabled val="1"/>
        </dgm:presLayoutVars>
      </dgm:prSet>
      <dgm:spPr/>
    </dgm:pt>
    <dgm:pt modelId="{8C52C277-5CAD-437E-A922-7EC5370CE043}" type="pres">
      <dgm:prSet presAssocID="{BE826D5E-350B-4D38-9D76-DCF073C67DBF}" presName="invisiNode" presStyleLbl="node1" presStyleIdx="1" presStyleCnt="2"/>
      <dgm:spPr/>
    </dgm:pt>
    <dgm:pt modelId="{BB006D5A-4801-4DEC-8950-CB3B6BAB1C5A}" type="pres">
      <dgm:prSet presAssocID="{BE826D5E-350B-4D38-9D76-DCF073C67DBF}" presName="imagNode" presStyleLbl="fgImgPlace1" presStyleIdx="1" presStyleCnt="2" custScaleX="195169" custScaleY="247246" custLinFactNeighborX="-3186" custLinFactNeighborY="46878"/>
      <dgm:spPr>
        <a:blipFill>
          <a:blip xmlns:r="http://schemas.openxmlformats.org/officeDocument/2006/relationships" r:embed="rId2"/>
          <a:srcRect/>
          <a:stretch>
            <a:fillRect l="-17000" r="-17000"/>
          </a:stretch>
        </a:blipFill>
      </dgm:spPr>
    </dgm:pt>
  </dgm:ptLst>
  <dgm:cxnLst>
    <dgm:cxn modelId="{21A08923-D8DA-4D9A-966D-911B12685EBA}" type="presOf" srcId="{BE826D5E-350B-4D38-9D76-DCF073C67DBF}" destId="{24EB5DAB-4EC3-4342-B13A-B43DB2079535}" srcOrd="0" destOrd="0" presId="urn:microsoft.com/office/officeart/2005/8/layout/hList7"/>
    <dgm:cxn modelId="{EE21BA5B-C735-4CE0-97CF-0107A5855653}" srcId="{7D161967-3400-47A5-8C5E-6F6D37710B8C}" destId="{2C079605-CFAB-4046-8CE7-F3E2C9CD5920}" srcOrd="0" destOrd="0" parTransId="{4CEB5942-793B-49AE-A15E-E609E38451D3}" sibTransId="{F1926310-97AE-41DE-AE9C-C218358E6A76}"/>
    <dgm:cxn modelId="{BDA3714A-D2C0-45F5-BE23-5943066856D5}" srcId="{7D161967-3400-47A5-8C5E-6F6D37710B8C}" destId="{BE826D5E-350B-4D38-9D76-DCF073C67DBF}" srcOrd="1" destOrd="0" parTransId="{22BA9081-5DC7-466F-A808-8CEB45BFF785}" sibTransId="{6066CC0E-2D2A-4057-9C33-B8BD95D7903F}"/>
    <dgm:cxn modelId="{B171F07E-17B9-4053-9BD5-4F3DD6E841F4}" type="presOf" srcId="{F1926310-97AE-41DE-AE9C-C218358E6A76}" destId="{FEA9AB8C-4139-4328-8065-DEEEAB0D2DBA}" srcOrd="0" destOrd="0" presId="urn:microsoft.com/office/officeart/2005/8/layout/hList7"/>
    <dgm:cxn modelId="{3E199ECF-10B5-4B4E-821F-716809FBC097}" type="presOf" srcId="{7D161967-3400-47A5-8C5E-6F6D37710B8C}" destId="{0A2F3A0C-F09F-4F97-8DC0-1684AFC519FE}" srcOrd="0" destOrd="0" presId="urn:microsoft.com/office/officeart/2005/8/layout/hList7"/>
    <dgm:cxn modelId="{F137BAD1-460F-4E82-8B7B-D5F079226CFF}" type="presOf" srcId="{BE826D5E-350B-4D38-9D76-DCF073C67DBF}" destId="{44E00315-4317-455B-8D0B-69293AE3CA09}" srcOrd="1" destOrd="0" presId="urn:microsoft.com/office/officeart/2005/8/layout/hList7"/>
    <dgm:cxn modelId="{E5A8B4DB-7604-43EF-8D64-4010F16CA9BE}" type="presOf" srcId="{2C079605-CFAB-4046-8CE7-F3E2C9CD5920}" destId="{DE440C5D-77F9-493C-B31A-DDE7383B5D2D}" srcOrd="0" destOrd="0" presId="urn:microsoft.com/office/officeart/2005/8/layout/hList7"/>
    <dgm:cxn modelId="{D1522BE9-59CC-4433-964C-E8D4FE2EF4A7}" type="presOf" srcId="{2C079605-CFAB-4046-8CE7-F3E2C9CD5920}" destId="{3BD56A82-BD16-4FC6-B8B2-029A72449D20}" srcOrd="1" destOrd="0" presId="urn:microsoft.com/office/officeart/2005/8/layout/hList7"/>
    <dgm:cxn modelId="{1226D16E-7E15-4ED7-95B5-69B2663B37F6}" type="presParOf" srcId="{0A2F3A0C-F09F-4F97-8DC0-1684AFC519FE}" destId="{C769857C-991F-4C1B-8065-0783FC5E9FAD}" srcOrd="0" destOrd="0" presId="urn:microsoft.com/office/officeart/2005/8/layout/hList7"/>
    <dgm:cxn modelId="{ACFFB9D6-D8EE-4476-A32D-F0167C761732}" type="presParOf" srcId="{0A2F3A0C-F09F-4F97-8DC0-1684AFC519FE}" destId="{99E016E1-C6CD-4BF8-8E33-1B3090170C4C}" srcOrd="1" destOrd="0" presId="urn:microsoft.com/office/officeart/2005/8/layout/hList7"/>
    <dgm:cxn modelId="{90BEA105-B3C7-4488-A589-7B38835C0295}" type="presParOf" srcId="{99E016E1-C6CD-4BF8-8E33-1B3090170C4C}" destId="{7A070696-0052-4691-A654-3529FC4F038D}" srcOrd="0" destOrd="0" presId="urn:microsoft.com/office/officeart/2005/8/layout/hList7"/>
    <dgm:cxn modelId="{7D175064-3DC9-491C-A8EA-FB35435FFAB6}" type="presParOf" srcId="{7A070696-0052-4691-A654-3529FC4F038D}" destId="{DE440C5D-77F9-493C-B31A-DDE7383B5D2D}" srcOrd="0" destOrd="0" presId="urn:microsoft.com/office/officeart/2005/8/layout/hList7"/>
    <dgm:cxn modelId="{129D97D6-6EAB-4B81-9ABD-BFE1FC59FA17}" type="presParOf" srcId="{7A070696-0052-4691-A654-3529FC4F038D}" destId="{3BD56A82-BD16-4FC6-B8B2-029A72449D20}" srcOrd="1" destOrd="0" presId="urn:microsoft.com/office/officeart/2005/8/layout/hList7"/>
    <dgm:cxn modelId="{B25EC87A-850B-47D0-80DB-64C7A3130EC3}" type="presParOf" srcId="{7A070696-0052-4691-A654-3529FC4F038D}" destId="{EF23285A-4F70-44B5-B3AF-0223D74BEAE1}" srcOrd="2" destOrd="0" presId="urn:microsoft.com/office/officeart/2005/8/layout/hList7"/>
    <dgm:cxn modelId="{648ADD18-DE7A-4333-A1BB-024F59C062A7}" type="presParOf" srcId="{7A070696-0052-4691-A654-3529FC4F038D}" destId="{1E4FAC5B-0563-4D6C-9658-331EF966933F}" srcOrd="3" destOrd="0" presId="urn:microsoft.com/office/officeart/2005/8/layout/hList7"/>
    <dgm:cxn modelId="{1EFA0176-CDEA-41ED-8C5E-C9F469656179}" type="presParOf" srcId="{99E016E1-C6CD-4BF8-8E33-1B3090170C4C}" destId="{FEA9AB8C-4139-4328-8065-DEEEAB0D2DBA}" srcOrd="1" destOrd="0" presId="urn:microsoft.com/office/officeart/2005/8/layout/hList7"/>
    <dgm:cxn modelId="{952C91C4-76B4-4BF7-A0EC-F3B004F3F6E0}" type="presParOf" srcId="{99E016E1-C6CD-4BF8-8E33-1B3090170C4C}" destId="{C12F4DB8-1CC4-4834-971A-93378EEF1751}" srcOrd="2" destOrd="0" presId="urn:microsoft.com/office/officeart/2005/8/layout/hList7"/>
    <dgm:cxn modelId="{A57F70AC-2CAE-4287-BB9C-A7CE622C1FDD}" type="presParOf" srcId="{C12F4DB8-1CC4-4834-971A-93378EEF1751}" destId="{24EB5DAB-4EC3-4342-B13A-B43DB2079535}" srcOrd="0" destOrd="0" presId="urn:microsoft.com/office/officeart/2005/8/layout/hList7"/>
    <dgm:cxn modelId="{AB689BA6-C931-492B-AAE1-0FE0D58BE9D5}" type="presParOf" srcId="{C12F4DB8-1CC4-4834-971A-93378EEF1751}" destId="{44E00315-4317-455B-8D0B-69293AE3CA09}" srcOrd="1" destOrd="0" presId="urn:microsoft.com/office/officeart/2005/8/layout/hList7"/>
    <dgm:cxn modelId="{97A7F902-1C47-436A-A539-1A52538AC229}" type="presParOf" srcId="{C12F4DB8-1CC4-4834-971A-93378EEF1751}" destId="{8C52C277-5CAD-437E-A922-7EC5370CE043}" srcOrd="2" destOrd="0" presId="urn:microsoft.com/office/officeart/2005/8/layout/hList7"/>
    <dgm:cxn modelId="{0FF72867-E2E9-404F-95DC-4CBAD4093B81}" type="presParOf" srcId="{C12F4DB8-1CC4-4834-971A-93378EEF1751}" destId="{BB006D5A-4801-4DEC-8950-CB3B6BAB1C5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48EF95-A0E8-4624-85A7-87AA786013C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4D5F9D5-6040-4057-BBFE-6F99E7AE9194}">
      <dgm:prSet phldrT="[Text]" custT="1"/>
      <dgm:spPr>
        <a:ln w="57150">
          <a:solidFill>
            <a:schemeClr val="accent2"/>
          </a:solidFill>
        </a:ln>
      </dgm:spPr>
      <dgm:t>
        <a:bodyPr/>
        <a:lstStyle/>
        <a:p>
          <a:r>
            <a:rPr lang="en-US" sz="1800" dirty="0">
              <a:solidFill>
                <a:schemeClr val="tx1"/>
              </a:solidFill>
            </a:rPr>
            <a:t>The power of the jaws and strength of grip come from the lower jaw since that is the jaw that moves.</a:t>
          </a:r>
        </a:p>
      </dgm:t>
    </dgm:pt>
    <dgm:pt modelId="{C717C1F1-2007-4AEC-94DC-347C1FE73D95}" type="parTrans" cxnId="{05EB3165-195A-4B5A-8043-7EDCE41A8B9F}">
      <dgm:prSet/>
      <dgm:spPr/>
      <dgm:t>
        <a:bodyPr/>
        <a:lstStyle/>
        <a:p>
          <a:endParaRPr lang="en-US"/>
        </a:p>
      </dgm:t>
    </dgm:pt>
    <dgm:pt modelId="{6CDE46ED-0F60-42D0-BC02-04D4B4153058}" type="sibTrans" cxnId="{05EB3165-195A-4B5A-8043-7EDCE41A8B9F}">
      <dgm:prSet/>
      <dgm:spPr/>
      <dgm:t>
        <a:bodyPr/>
        <a:lstStyle/>
        <a:p>
          <a:endParaRPr lang="en-US"/>
        </a:p>
      </dgm:t>
    </dgm:pt>
    <dgm:pt modelId="{EF449EAD-891F-4683-9130-ADE2F8ADB664}">
      <dgm:prSet phldrT="[Text]" custT="1"/>
      <dgm:spPr>
        <a:ln w="57150">
          <a:solidFill>
            <a:schemeClr val="accent2"/>
          </a:solidFill>
        </a:ln>
      </dgm:spPr>
      <dgm:t>
        <a:bodyPr/>
        <a:lstStyle/>
        <a:p>
          <a:r>
            <a:rPr lang="en-US" sz="1800" dirty="0">
              <a:solidFill>
                <a:schemeClr val="tx1"/>
              </a:solidFill>
            </a:rPr>
            <a:t>Many breeds are losing their underjaw since breeders are not selecting for it.</a:t>
          </a:r>
        </a:p>
      </dgm:t>
    </dgm:pt>
    <dgm:pt modelId="{44937A8E-DDF2-4B72-8C53-8FAF4DBA9CA0}" type="parTrans" cxnId="{B4EF5E23-F4CB-490D-BB86-9FABD570EA78}">
      <dgm:prSet/>
      <dgm:spPr/>
      <dgm:t>
        <a:bodyPr/>
        <a:lstStyle/>
        <a:p>
          <a:endParaRPr lang="en-US"/>
        </a:p>
      </dgm:t>
    </dgm:pt>
    <dgm:pt modelId="{7FD4C8C5-7854-4C8E-B312-B0C8EAE8D9BB}" type="sibTrans" cxnId="{B4EF5E23-F4CB-490D-BB86-9FABD570EA78}">
      <dgm:prSet/>
      <dgm:spPr/>
      <dgm:t>
        <a:bodyPr/>
        <a:lstStyle/>
        <a:p>
          <a:endParaRPr lang="en-US"/>
        </a:p>
      </dgm:t>
    </dgm:pt>
    <dgm:pt modelId="{8EECF430-E1D2-43BB-87C6-F855131F8AD9}">
      <dgm:prSet phldrT="[Text]" custT="1"/>
      <dgm:spPr>
        <a:ln w="57150">
          <a:solidFill>
            <a:schemeClr val="accent2"/>
          </a:solidFill>
        </a:ln>
      </dgm:spPr>
      <dgm:t>
        <a:bodyPr/>
        <a:lstStyle/>
        <a:p>
          <a:r>
            <a:rPr lang="en-US" sz="1800" dirty="0">
              <a:solidFill>
                <a:schemeClr val="tx1"/>
              </a:solidFill>
            </a:rPr>
            <a:t>Teeth are getting smaller.  If we breed for the correct length of underjaw, we will retain correct sized teeth.</a:t>
          </a:r>
        </a:p>
      </dgm:t>
    </dgm:pt>
    <dgm:pt modelId="{A25240F5-DD43-4844-8DAC-9FE489A6B842}" type="parTrans" cxnId="{F8BD869A-4FBF-4EBD-BE6B-E3244B373462}">
      <dgm:prSet/>
      <dgm:spPr/>
      <dgm:t>
        <a:bodyPr/>
        <a:lstStyle/>
        <a:p>
          <a:endParaRPr lang="en-US"/>
        </a:p>
      </dgm:t>
    </dgm:pt>
    <dgm:pt modelId="{3E6899E8-DD3A-4B71-AA28-E3CC51E617AF}" type="sibTrans" cxnId="{F8BD869A-4FBF-4EBD-BE6B-E3244B373462}">
      <dgm:prSet/>
      <dgm:spPr/>
      <dgm:t>
        <a:bodyPr/>
        <a:lstStyle/>
        <a:p>
          <a:endParaRPr lang="en-US"/>
        </a:p>
      </dgm:t>
    </dgm:pt>
    <dgm:pt modelId="{3B73B3A6-127C-473B-B67E-4FC4318380C8}" type="pres">
      <dgm:prSet presAssocID="{D848EF95-A0E8-4624-85A7-87AA786013C4}" presName="linear" presStyleCnt="0">
        <dgm:presLayoutVars>
          <dgm:dir/>
          <dgm:animLvl val="lvl"/>
          <dgm:resizeHandles val="exact"/>
        </dgm:presLayoutVars>
      </dgm:prSet>
      <dgm:spPr/>
    </dgm:pt>
    <dgm:pt modelId="{483D28F9-94FE-43A8-8C55-78B9F6DA04A4}" type="pres">
      <dgm:prSet presAssocID="{44D5F9D5-6040-4057-BBFE-6F99E7AE9194}" presName="parentLin" presStyleCnt="0"/>
      <dgm:spPr/>
    </dgm:pt>
    <dgm:pt modelId="{9C7E6631-A073-4995-9AD7-095D5ADCA10F}" type="pres">
      <dgm:prSet presAssocID="{44D5F9D5-6040-4057-BBFE-6F99E7AE9194}" presName="parentLeftMargin" presStyleLbl="node1" presStyleIdx="0" presStyleCnt="3"/>
      <dgm:spPr/>
    </dgm:pt>
    <dgm:pt modelId="{888BD3B8-F46D-44B4-B4D8-31F7E6DAD256}" type="pres">
      <dgm:prSet presAssocID="{44D5F9D5-6040-4057-BBFE-6F99E7AE9194}" presName="parentText" presStyleLbl="node1" presStyleIdx="0" presStyleCnt="3" custScaleX="142857" custScaleY="92956" custLinFactNeighborX="-29396" custLinFactNeighborY="24949">
        <dgm:presLayoutVars>
          <dgm:chMax val="0"/>
          <dgm:bulletEnabled val="1"/>
        </dgm:presLayoutVars>
      </dgm:prSet>
      <dgm:spPr/>
    </dgm:pt>
    <dgm:pt modelId="{7D0A6384-5AF1-486C-B189-22712ABB8AFB}" type="pres">
      <dgm:prSet presAssocID="{44D5F9D5-6040-4057-BBFE-6F99E7AE9194}" presName="negativeSpace" presStyleCnt="0"/>
      <dgm:spPr/>
    </dgm:pt>
    <dgm:pt modelId="{3BD24938-296B-4769-86EA-FAD40FE77B8A}" type="pres">
      <dgm:prSet presAssocID="{44D5F9D5-6040-4057-BBFE-6F99E7AE9194}" presName="childText" presStyleLbl="conFgAcc1" presStyleIdx="0" presStyleCnt="3">
        <dgm:presLayoutVars>
          <dgm:bulletEnabled val="1"/>
        </dgm:presLayoutVars>
      </dgm:prSet>
      <dgm:spPr/>
    </dgm:pt>
    <dgm:pt modelId="{3212B34D-8576-4944-8A2C-374116FD9D44}" type="pres">
      <dgm:prSet presAssocID="{6CDE46ED-0F60-42D0-BC02-04D4B4153058}" presName="spaceBetweenRectangles" presStyleCnt="0"/>
      <dgm:spPr/>
    </dgm:pt>
    <dgm:pt modelId="{4081D051-7D52-4BD8-9DA2-39E684BA0015}" type="pres">
      <dgm:prSet presAssocID="{EF449EAD-891F-4683-9130-ADE2F8ADB664}" presName="parentLin" presStyleCnt="0"/>
      <dgm:spPr/>
    </dgm:pt>
    <dgm:pt modelId="{8417C591-B136-4295-B4F8-59629931FA27}" type="pres">
      <dgm:prSet presAssocID="{EF449EAD-891F-4683-9130-ADE2F8ADB664}" presName="parentLeftMargin" presStyleLbl="node1" presStyleIdx="0" presStyleCnt="3"/>
      <dgm:spPr/>
    </dgm:pt>
    <dgm:pt modelId="{888A7015-C529-421D-849A-4E6C5BBEA183}" type="pres">
      <dgm:prSet presAssocID="{EF449EAD-891F-4683-9130-ADE2F8ADB664}" presName="parentText" presStyleLbl="node1" presStyleIdx="1" presStyleCnt="3" custScaleX="142857" custLinFactNeighborX="-22674">
        <dgm:presLayoutVars>
          <dgm:chMax val="0"/>
          <dgm:bulletEnabled val="1"/>
        </dgm:presLayoutVars>
      </dgm:prSet>
      <dgm:spPr/>
    </dgm:pt>
    <dgm:pt modelId="{376CFA4A-623B-4A5F-B1FB-580A635DBC90}" type="pres">
      <dgm:prSet presAssocID="{EF449EAD-891F-4683-9130-ADE2F8ADB664}" presName="negativeSpace" presStyleCnt="0"/>
      <dgm:spPr/>
    </dgm:pt>
    <dgm:pt modelId="{FB42C873-E7E9-4776-A3F3-51EFF85B326B}" type="pres">
      <dgm:prSet presAssocID="{EF449EAD-891F-4683-9130-ADE2F8ADB664}" presName="childText" presStyleLbl="conFgAcc1" presStyleIdx="1" presStyleCnt="3">
        <dgm:presLayoutVars>
          <dgm:bulletEnabled val="1"/>
        </dgm:presLayoutVars>
      </dgm:prSet>
      <dgm:spPr/>
    </dgm:pt>
    <dgm:pt modelId="{9EF5E817-A446-4AFD-ACCF-88D9F26AD1AB}" type="pres">
      <dgm:prSet presAssocID="{7FD4C8C5-7854-4C8E-B312-B0C8EAE8D9BB}" presName="spaceBetweenRectangles" presStyleCnt="0"/>
      <dgm:spPr/>
    </dgm:pt>
    <dgm:pt modelId="{27C386CA-A127-40DA-8235-6C4779775568}" type="pres">
      <dgm:prSet presAssocID="{8EECF430-E1D2-43BB-87C6-F855131F8AD9}" presName="parentLin" presStyleCnt="0"/>
      <dgm:spPr/>
    </dgm:pt>
    <dgm:pt modelId="{8D1BF78E-F206-4556-8628-F21C5AE6A570}" type="pres">
      <dgm:prSet presAssocID="{8EECF430-E1D2-43BB-87C6-F855131F8AD9}" presName="parentLeftMargin" presStyleLbl="node1" presStyleIdx="1" presStyleCnt="3"/>
      <dgm:spPr/>
    </dgm:pt>
    <dgm:pt modelId="{6B97D1EE-0DA9-408D-AF75-D3C35AD6C8E0}" type="pres">
      <dgm:prSet presAssocID="{8EECF430-E1D2-43BB-87C6-F855131F8AD9}" presName="parentText" presStyleLbl="node1" presStyleIdx="2" presStyleCnt="3" custScaleX="142857" custLinFactNeighborX="-22674" custLinFactNeighborY="-1210">
        <dgm:presLayoutVars>
          <dgm:chMax val="0"/>
          <dgm:bulletEnabled val="1"/>
        </dgm:presLayoutVars>
      </dgm:prSet>
      <dgm:spPr/>
    </dgm:pt>
    <dgm:pt modelId="{0FC72C1A-D498-4A20-BFC5-CE82EA32F076}" type="pres">
      <dgm:prSet presAssocID="{8EECF430-E1D2-43BB-87C6-F855131F8AD9}" presName="negativeSpace" presStyleCnt="0"/>
      <dgm:spPr/>
    </dgm:pt>
    <dgm:pt modelId="{6664B608-CCCE-4FCD-AD20-7E91457D358B}" type="pres">
      <dgm:prSet presAssocID="{8EECF430-E1D2-43BB-87C6-F855131F8AD9}" presName="childText" presStyleLbl="conFgAcc1" presStyleIdx="2" presStyleCnt="3" custLinFactNeighborY="2325">
        <dgm:presLayoutVars>
          <dgm:bulletEnabled val="1"/>
        </dgm:presLayoutVars>
      </dgm:prSet>
      <dgm:spPr/>
    </dgm:pt>
  </dgm:ptLst>
  <dgm:cxnLst>
    <dgm:cxn modelId="{A7420912-824A-42A4-9D76-BD10A0FC6A7B}" type="presOf" srcId="{D848EF95-A0E8-4624-85A7-87AA786013C4}" destId="{3B73B3A6-127C-473B-B67E-4FC4318380C8}" srcOrd="0" destOrd="0" presId="urn:microsoft.com/office/officeart/2005/8/layout/list1"/>
    <dgm:cxn modelId="{B4EF5E23-F4CB-490D-BB86-9FABD570EA78}" srcId="{D848EF95-A0E8-4624-85A7-87AA786013C4}" destId="{EF449EAD-891F-4683-9130-ADE2F8ADB664}" srcOrd="1" destOrd="0" parTransId="{44937A8E-DDF2-4B72-8C53-8FAF4DBA9CA0}" sibTransId="{7FD4C8C5-7854-4C8E-B312-B0C8EAE8D9BB}"/>
    <dgm:cxn modelId="{965CD030-1E00-4711-A9D2-32B0A08E4BFB}" type="presOf" srcId="{EF449EAD-891F-4683-9130-ADE2F8ADB664}" destId="{8417C591-B136-4295-B4F8-59629931FA27}" srcOrd="0" destOrd="0" presId="urn:microsoft.com/office/officeart/2005/8/layout/list1"/>
    <dgm:cxn modelId="{05EB3165-195A-4B5A-8043-7EDCE41A8B9F}" srcId="{D848EF95-A0E8-4624-85A7-87AA786013C4}" destId="{44D5F9D5-6040-4057-BBFE-6F99E7AE9194}" srcOrd="0" destOrd="0" parTransId="{C717C1F1-2007-4AEC-94DC-347C1FE73D95}" sibTransId="{6CDE46ED-0F60-42D0-BC02-04D4B4153058}"/>
    <dgm:cxn modelId="{7EF85685-4283-4CFD-AD03-E3A548FFB8C5}" type="presOf" srcId="{44D5F9D5-6040-4057-BBFE-6F99E7AE9194}" destId="{888BD3B8-F46D-44B4-B4D8-31F7E6DAD256}" srcOrd="1" destOrd="0" presId="urn:microsoft.com/office/officeart/2005/8/layout/list1"/>
    <dgm:cxn modelId="{F8BD869A-4FBF-4EBD-BE6B-E3244B373462}" srcId="{D848EF95-A0E8-4624-85A7-87AA786013C4}" destId="{8EECF430-E1D2-43BB-87C6-F855131F8AD9}" srcOrd="2" destOrd="0" parTransId="{A25240F5-DD43-4844-8DAC-9FE489A6B842}" sibTransId="{3E6899E8-DD3A-4B71-AA28-E3CC51E617AF}"/>
    <dgm:cxn modelId="{858DF9C5-EF27-4EEA-A5CB-1F98180DD2AC}" type="presOf" srcId="{EF449EAD-891F-4683-9130-ADE2F8ADB664}" destId="{888A7015-C529-421D-849A-4E6C5BBEA183}" srcOrd="1" destOrd="0" presId="urn:microsoft.com/office/officeart/2005/8/layout/list1"/>
    <dgm:cxn modelId="{CDE98ECB-0DCD-4CA4-BAB8-DEEACF34C911}" type="presOf" srcId="{8EECF430-E1D2-43BB-87C6-F855131F8AD9}" destId="{8D1BF78E-F206-4556-8628-F21C5AE6A570}" srcOrd="0" destOrd="0" presId="urn:microsoft.com/office/officeart/2005/8/layout/list1"/>
    <dgm:cxn modelId="{6D0B3DE9-753E-4900-BB9F-B910DED8430B}" type="presOf" srcId="{44D5F9D5-6040-4057-BBFE-6F99E7AE9194}" destId="{9C7E6631-A073-4995-9AD7-095D5ADCA10F}" srcOrd="0" destOrd="0" presId="urn:microsoft.com/office/officeart/2005/8/layout/list1"/>
    <dgm:cxn modelId="{B5D2E5FE-E37E-418F-86F4-3A29D106BDE8}" type="presOf" srcId="{8EECF430-E1D2-43BB-87C6-F855131F8AD9}" destId="{6B97D1EE-0DA9-408D-AF75-D3C35AD6C8E0}" srcOrd="1" destOrd="0" presId="urn:microsoft.com/office/officeart/2005/8/layout/list1"/>
    <dgm:cxn modelId="{2ABC40DA-C5AD-4CF9-9A58-E8FD5DC63A91}" type="presParOf" srcId="{3B73B3A6-127C-473B-B67E-4FC4318380C8}" destId="{483D28F9-94FE-43A8-8C55-78B9F6DA04A4}" srcOrd="0" destOrd="0" presId="urn:microsoft.com/office/officeart/2005/8/layout/list1"/>
    <dgm:cxn modelId="{579EF895-3315-435A-91EC-BCF03DC6701D}" type="presParOf" srcId="{483D28F9-94FE-43A8-8C55-78B9F6DA04A4}" destId="{9C7E6631-A073-4995-9AD7-095D5ADCA10F}" srcOrd="0" destOrd="0" presId="urn:microsoft.com/office/officeart/2005/8/layout/list1"/>
    <dgm:cxn modelId="{D8335B14-28CF-459D-A1BC-A9748FBEAD2C}" type="presParOf" srcId="{483D28F9-94FE-43A8-8C55-78B9F6DA04A4}" destId="{888BD3B8-F46D-44B4-B4D8-31F7E6DAD256}" srcOrd="1" destOrd="0" presId="urn:microsoft.com/office/officeart/2005/8/layout/list1"/>
    <dgm:cxn modelId="{3046B5DC-9A0F-47EC-9A7D-BCEACD454482}" type="presParOf" srcId="{3B73B3A6-127C-473B-B67E-4FC4318380C8}" destId="{7D0A6384-5AF1-486C-B189-22712ABB8AFB}" srcOrd="1" destOrd="0" presId="urn:microsoft.com/office/officeart/2005/8/layout/list1"/>
    <dgm:cxn modelId="{B9A3188D-D410-478E-BDA3-694A1CC1C2C4}" type="presParOf" srcId="{3B73B3A6-127C-473B-B67E-4FC4318380C8}" destId="{3BD24938-296B-4769-86EA-FAD40FE77B8A}" srcOrd="2" destOrd="0" presId="urn:microsoft.com/office/officeart/2005/8/layout/list1"/>
    <dgm:cxn modelId="{83D196C9-36A7-42B6-AFF5-062058CD28AE}" type="presParOf" srcId="{3B73B3A6-127C-473B-B67E-4FC4318380C8}" destId="{3212B34D-8576-4944-8A2C-374116FD9D44}" srcOrd="3" destOrd="0" presId="urn:microsoft.com/office/officeart/2005/8/layout/list1"/>
    <dgm:cxn modelId="{91A12F54-9B7F-4733-885D-B8796E47DC65}" type="presParOf" srcId="{3B73B3A6-127C-473B-B67E-4FC4318380C8}" destId="{4081D051-7D52-4BD8-9DA2-39E684BA0015}" srcOrd="4" destOrd="0" presId="urn:microsoft.com/office/officeart/2005/8/layout/list1"/>
    <dgm:cxn modelId="{E0FA2726-D75C-43FB-BD95-4340EF32D8BF}" type="presParOf" srcId="{4081D051-7D52-4BD8-9DA2-39E684BA0015}" destId="{8417C591-B136-4295-B4F8-59629931FA27}" srcOrd="0" destOrd="0" presId="urn:microsoft.com/office/officeart/2005/8/layout/list1"/>
    <dgm:cxn modelId="{769182DB-8D55-4E19-83D2-3AC8C914D719}" type="presParOf" srcId="{4081D051-7D52-4BD8-9DA2-39E684BA0015}" destId="{888A7015-C529-421D-849A-4E6C5BBEA183}" srcOrd="1" destOrd="0" presId="urn:microsoft.com/office/officeart/2005/8/layout/list1"/>
    <dgm:cxn modelId="{2D0A151A-975B-4DE3-9003-B518E5B71B07}" type="presParOf" srcId="{3B73B3A6-127C-473B-B67E-4FC4318380C8}" destId="{376CFA4A-623B-4A5F-B1FB-580A635DBC90}" srcOrd="5" destOrd="0" presId="urn:microsoft.com/office/officeart/2005/8/layout/list1"/>
    <dgm:cxn modelId="{8D598F93-05C4-4CBF-A23D-048C60AC6DA9}" type="presParOf" srcId="{3B73B3A6-127C-473B-B67E-4FC4318380C8}" destId="{FB42C873-E7E9-4776-A3F3-51EFF85B326B}" srcOrd="6" destOrd="0" presId="urn:microsoft.com/office/officeart/2005/8/layout/list1"/>
    <dgm:cxn modelId="{43336E46-42CB-4C84-9EAB-4CDCA8C1065D}" type="presParOf" srcId="{3B73B3A6-127C-473B-B67E-4FC4318380C8}" destId="{9EF5E817-A446-4AFD-ACCF-88D9F26AD1AB}" srcOrd="7" destOrd="0" presId="urn:microsoft.com/office/officeart/2005/8/layout/list1"/>
    <dgm:cxn modelId="{3C6F0926-A148-4CB9-BF71-306D3838D5CD}" type="presParOf" srcId="{3B73B3A6-127C-473B-B67E-4FC4318380C8}" destId="{27C386CA-A127-40DA-8235-6C4779775568}" srcOrd="8" destOrd="0" presId="urn:microsoft.com/office/officeart/2005/8/layout/list1"/>
    <dgm:cxn modelId="{E02C827D-ECD6-407C-B1F8-5BFC96A37898}" type="presParOf" srcId="{27C386CA-A127-40DA-8235-6C4779775568}" destId="{8D1BF78E-F206-4556-8628-F21C5AE6A570}" srcOrd="0" destOrd="0" presId="urn:microsoft.com/office/officeart/2005/8/layout/list1"/>
    <dgm:cxn modelId="{E02BCE9F-4DDC-48C6-A658-65A679F6C6CB}" type="presParOf" srcId="{27C386CA-A127-40DA-8235-6C4779775568}" destId="{6B97D1EE-0DA9-408D-AF75-D3C35AD6C8E0}" srcOrd="1" destOrd="0" presId="urn:microsoft.com/office/officeart/2005/8/layout/list1"/>
    <dgm:cxn modelId="{33BBE1B9-D3A7-4FEF-8DDC-00E634B98F98}" type="presParOf" srcId="{3B73B3A6-127C-473B-B67E-4FC4318380C8}" destId="{0FC72C1A-D498-4A20-BFC5-CE82EA32F076}" srcOrd="9" destOrd="0" presId="urn:microsoft.com/office/officeart/2005/8/layout/list1"/>
    <dgm:cxn modelId="{BF01C0D6-1E0A-42A9-A45D-4F15317D9D93}" type="presParOf" srcId="{3B73B3A6-127C-473B-B67E-4FC4318380C8}" destId="{6664B608-CCCE-4FCD-AD20-7E91457D358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C9322B-FA71-45AC-9E4F-B0BFB7FB6309}" type="doc">
      <dgm:prSet loTypeId="urn:microsoft.com/office/officeart/2005/8/layout/pList2" loCatId="list" qsTypeId="urn:microsoft.com/office/officeart/2005/8/quickstyle/simple1" qsCatId="simple" csTypeId="urn:microsoft.com/office/officeart/2005/8/colors/accent1_2" csCatId="accent1" phldr="1"/>
      <dgm:spPr/>
    </dgm:pt>
    <dgm:pt modelId="{0429BD91-6647-4933-9345-36D4AEAF2E99}">
      <dgm:prSet phldrT="[Text]" custT="1"/>
      <dgm:spPr>
        <a:ln w="57150">
          <a:solidFill>
            <a:schemeClr val="tx1"/>
          </a:solidFill>
        </a:ln>
      </dgm:spPr>
      <dgm:t>
        <a:bodyPr/>
        <a:lstStyle/>
        <a:p>
          <a:r>
            <a:rPr lang="en-US" sz="2400">
              <a:solidFill>
                <a:schemeClr val="tx1"/>
              </a:solidFill>
            </a:rPr>
            <a:t>Insufficient or sooty markings</a:t>
          </a:r>
        </a:p>
      </dgm:t>
    </dgm:pt>
    <dgm:pt modelId="{040344B6-CD13-49B5-A6D4-9B44D742E011}" type="parTrans" cxnId="{6698AFA8-25A9-4F6C-A794-97FF85843300}">
      <dgm:prSet/>
      <dgm:spPr/>
      <dgm:t>
        <a:bodyPr/>
        <a:lstStyle/>
        <a:p>
          <a:endParaRPr lang="en-US"/>
        </a:p>
      </dgm:t>
    </dgm:pt>
    <dgm:pt modelId="{084552EE-644E-46BE-B3BF-953429E74350}" type="sibTrans" cxnId="{6698AFA8-25A9-4F6C-A794-97FF85843300}">
      <dgm:prSet/>
      <dgm:spPr/>
      <dgm:t>
        <a:bodyPr/>
        <a:lstStyle/>
        <a:p>
          <a:endParaRPr lang="en-US"/>
        </a:p>
      </dgm:t>
    </dgm:pt>
    <dgm:pt modelId="{16F7414C-FDF1-4F54-A96D-C165B95FC712}">
      <dgm:prSet phldrT="[Text]" custT="1"/>
      <dgm:spPr>
        <a:ln w="57150">
          <a:solidFill>
            <a:schemeClr val="tx1"/>
          </a:solidFill>
        </a:ln>
      </dgm:spPr>
      <dgm:t>
        <a:bodyPr/>
        <a:lstStyle/>
        <a:p>
          <a:r>
            <a:rPr lang="en-US" sz="2400">
              <a:solidFill>
                <a:schemeClr val="tx1"/>
              </a:solidFill>
            </a:rPr>
            <a:t>White Markings</a:t>
          </a:r>
        </a:p>
      </dgm:t>
    </dgm:pt>
    <dgm:pt modelId="{9948A667-9368-4752-AD16-1107D84374ED}" type="parTrans" cxnId="{C4AAF561-744D-4C6F-8A58-7CA6A00ED82B}">
      <dgm:prSet/>
      <dgm:spPr/>
      <dgm:t>
        <a:bodyPr/>
        <a:lstStyle/>
        <a:p>
          <a:endParaRPr lang="en-US"/>
        </a:p>
      </dgm:t>
    </dgm:pt>
    <dgm:pt modelId="{4BBD3515-9527-4210-A469-377A88C35952}" type="sibTrans" cxnId="{C4AAF561-744D-4C6F-8A58-7CA6A00ED82B}">
      <dgm:prSet/>
      <dgm:spPr/>
      <dgm:t>
        <a:bodyPr/>
        <a:lstStyle/>
        <a:p>
          <a:endParaRPr lang="en-US"/>
        </a:p>
      </dgm:t>
    </dgm:pt>
    <dgm:pt modelId="{0607AE1A-80EC-41AF-8431-2983DDDED55C}">
      <dgm:prSet phldrT="[Text]" custT="1"/>
      <dgm:spPr>
        <a:ln w="57150">
          <a:solidFill>
            <a:schemeClr val="tx1"/>
          </a:solidFill>
        </a:ln>
      </dgm:spPr>
      <dgm:t>
        <a:bodyPr/>
        <a:lstStyle/>
        <a:p>
          <a:r>
            <a:rPr lang="en-US" sz="2400">
              <a:solidFill>
                <a:schemeClr val="tx1"/>
              </a:solidFill>
            </a:rPr>
            <a:t>Excessive markings</a:t>
          </a:r>
        </a:p>
      </dgm:t>
    </dgm:pt>
    <dgm:pt modelId="{405307CD-8F88-4F9D-87C8-BFF2D13AAFE1}" type="parTrans" cxnId="{41F41403-BA5A-42C4-A9A6-E492176D0BFA}">
      <dgm:prSet/>
      <dgm:spPr/>
      <dgm:t>
        <a:bodyPr/>
        <a:lstStyle/>
        <a:p>
          <a:endParaRPr lang="en-US"/>
        </a:p>
      </dgm:t>
    </dgm:pt>
    <dgm:pt modelId="{92D817D8-1822-4000-8B33-8150B05AE3DE}" type="sibTrans" cxnId="{41F41403-BA5A-42C4-A9A6-E492176D0BFA}">
      <dgm:prSet/>
      <dgm:spPr/>
      <dgm:t>
        <a:bodyPr/>
        <a:lstStyle/>
        <a:p>
          <a:endParaRPr lang="en-US"/>
        </a:p>
      </dgm:t>
    </dgm:pt>
    <dgm:pt modelId="{6EEF5F51-DDB2-4853-8114-42E27AE714B5}" type="pres">
      <dgm:prSet presAssocID="{C8C9322B-FA71-45AC-9E4F-B0BFB7FB6309}" presName="Name0" presStyleCnt="0">
        <dgm:presLayoutVars>
          <dgm:dir/>
          <dgm:resizeHandles val="exact"/>
        </dgm:presLayoutVars>
      </dgm:prSet>
      <dgm:spPr/>
    </dgm:pt>
    <dgm:pt modelId="{AFB3A4A5-11D6-4581-A4F7-764738CEEC9F}" type="pres">
      <dgm:prSet presAssocID="{C8C9322B-FA71-45AC-9E4F-B0BFB7FB6309}" presName="bkgdShp" presStyleLbl="alignAccFollowNode1" presStyleIdx="0" presStyleCnt="1" custLinFactNeighborX="1825" custLinFactNeighborY="14258"/>
      <dgm:spPr/>
    </dgm:pt>
    <dgm:pt modelId="{9D5F3A58-9843-42E3-A6B5-292447F09032}" type="pres">
      <dgm:prSet presAssocID="{C8C9322B-FA71-45AC-9E4F-B0BFB7FB6309}" presName="linComp" presStyleCnt="0"/>
      <dgm:spPr/>
    </dgm:pt>
    <dgm:pt modelId="{4EBB19D3-1E65-4E91-907D-D8DB8DA81FCE}" type="pres">
      <dgm:prSet presAssocID="{0429BD91-6647-4933-9345-36D4AEAF2E99}" presName="compNode" presStyleCnt="0"/>
      <dgm:spPr/>
    </dgm:pt>
    <dgm:pt modelId="{C0D58DFD-1988-4A2E-BF14-716E8CDD35ED}" type="pres">
      <dgm:prSet presAssocID="{0429BD91-6647-4933-9345-36D4AEAF2E99}" presName="node" presStyleLbl="node1" presStyleIdx="0" presStyleCnt="3" custScaleX="101632" custScaleY="96771" custLinFactNeighborX="11506" custLinFactNeighborY="-22549">
        <dgm:presLayoutVars>
          <dgm:bulletEnabled val="1"/>
        </dgm:presLayoutVars>
      </dgm:prSet>
      <dgm:spPr/>
    </dgm:pt>
    <dgm:pt modelId="{26065695-411F-434F-9E0A-2AE33417E6A5}" type="pres">
      <dgm:prSet presAssocID="{0429BD91-6647-4933-9345-36D4AEAF2E99}" presName="invisiNode" presStyleLbl="node1" presStyleIdx="0" presStyleCnt="3"/>
      <dgm:spPr/>
    </dgm:pt>
    <dgm:pt modelId="{06E16EF8-EDAE-4D88-941B-AC3360ACB015}" type="pres">
      <dgm:prSet presAssocID="{0429BD91-6647-4933-9345-36D4AEAF2E99}" presName="imagNode" presStyleLbl="fgImgPlace1" presStyleIdx="0" presStyleCnt="3" custScaleX="112383" custLinFactNeighborX="14216" custLinFactNeighborY="-109"/>
      <dgm:spPr>
        <a:blipFill rotWithShape="1">
          <a:blip xmlns:r="http://schemas.openxmlformats.org/officeDocument/2006/relationships" r:embed="rId1"/>
          <a:srcRect/>
          <a:stretch>
            <a:fillRect t="-11000" b="-11000"/>
          </a:stretch>
        </a:blipFill>
      </dgm:spPr>
    </dgm:pt>
    <dgm:pt modelId="{013D33BC-8253-4F40-ABAD-A9D26EF073EF}" type="pres">
      <dgm:prSet presAssocID="{084552EE-644E-46BE-B3BF-953429E74350}" presName="sibTrans" presStyleLbl="sibTrans2D1" presStyleIdx="0" presStyleCnt="0"/>
      <dgm:spPr/>
    </dgm:pt>
    <dgm:pt modelId="{5A9E8446-F9C5-4BE3-9183-AA1CCA997876}" type="pres">
      <dgm:prSet presAssocID="{16F7414C-FDF1-4F54-A96D-C165B95FC712}" presName="compNode" presStyleCnt="0"/>
      <dgm:spPr/>
    </dgm:pt>
    <dgm:pt modelId="{C6AADF0C-FF75-4BC7-8A2A-5A17E4D66563}" type="pres">
      <dgm:prSet presAssocID="{16F7414C-FDF1-4F54-A96D-C165B95FC712}" presName="node" presStyleLbl="node1" presStyleIdx="1" presStyleCnt="3" custScaleX="98057" custScaleY="97479" custLinFactNeighborX="2380" custLinFactNeighborY="-24439">
        <dgm:presLayoutVars>
          <dgm:bulletEnabled val="1"/>
        </dgm:presLayoutVars>
      </dgm:prSet>
      <dgm:spPr/>
    </dgm:pt>
    <dgm:pt modelId="{3DF94EF4-AD35-48D9-B9AF-AA09D49E9B63}" type="pres">
      <dgm:prSet presAssocID="{16F7414C-FDF1-4F54-A96D-C165B95FC712}" presName="invisiNode" presStyleLbl="node1" presStyleIdx="1" presStyleCnt="3"/>
      <dgm:spPr/>
    </dgm:pt>
    <dgm:pt modelId="{D58BA746-9601-4363-B0FD-26190B69B13B}" type="pres">
      <dgm:prSet presAssocID="{16F7414C-FDF1-4F54-A96D-C165B95FC712}" presName="imagNode" presStyleLbl="fgImgPlace1" presStyleIdx="1" presStyleCnt="3" custLinFactNeighborX="1966" custLinFactNeighborY="-1160"/>
      <dgm:spPr>
        <a:blipFill rotWithShape="1">
          <a:blip xmlns:r="http://schemas.openxmlformats.org/officeDocument/2006/relationships" r:embed="rId2"/>
          <a:srcRect/>
          <a:stretch>
            <a:fillRect t="-5000" b="-5000"/>
          </a:stretch>
        </a:blipFill>
      </dgm:spPr>
    </dgm:pt>
    <dgm:pt modelId="{4EC9181F-AD97-45BD-8108-3F92D6391B53}" type="pres">
      <dgm:prSet presAssocID="{4BBD3515-9527-4210-A469-377A88C35952}" presName="sibTrans" presStyleLbl="sibTrans2D1" presStyleIdx="0" presStyleCnt="0"/>
      <dgm:spPr/>
    </dgm:pt>
    <dgm:pt modelId="{BEA9DCB2-CA8B-40DD-9524-9E93A347CAF6}" type="pres">
      <dgm:prSet presAssocID="{0607AE1A-80EC-41AF-8431-2983DDDED55C}" presName="compNode" presStyleCnt="0"/>
      <dgm:spPr/>
    </dgm:pt>
    <dgm:pt modelId="{4653CD18-A4A0-483D-86FD-DC0CECCFEE5A}" type="pres">
      <dgm:prSet presAssocID="{0607AE1A-80EC-41AF-8431-2983DDDED55C}" presName="node" presStyleLbl="node1" presStyleIdx="2" presStyleCnt="3" custLinFactNeighborX="-2902" custLinFactNeighborY="-26705">
        <dgm:presLayoutVars>
          <dgm:bulletEnabled val="1"/>
        </dgm:presLayoutVars>
      </dgm:prSet>
      <dgm:spPr/>
    </dgm:pt>
    <dgm:pt modelId="{6FC75643-E266-49A3-A5C7-BBBC0A1C4F82}" type="pres">
      <dgm:prSet presAssocID="{0607AE1A-80EC-41AF-8431-2983DDDED55C}" presName="invisiNode" presStyleLbl="node1" presStyleIdx="2" presStyleCnt="3"/>
      <dgm:spPr/>
    </dgm:pt>
    <dgm:pt modelId="{FD7A2BAF-66EF-40C7-9068-894086478B90}" type="pres">
      <dgm:prSet presAssocID="{0607AE1A-80EC-41AF-8431-2983DDDED55C}" presName="imagNode" presStyleLbl="fgImgPlace1" presStyleIdx="2" presStyleCnt="3" custLinFactX="29514" custLinFactNeighborX="100000" custLinFactNeighborY="21544"/>
      <dgm:spPr/>
    </dgm:pt>
  </dgm:ptLst>
  <dgm:cxnLst>
    <dgm:cxn modelId="{41F41403-BA5A-42C4-A9A6-E492176D0BFA}" srcId="{C8C9322B-FA71-45AC-9E4F-B0BFB7FB6309}" destId="{0607AE1A-80EC-41AF-8431-2983DDDED55C}" srcOrd="2" destOrd="0" parTransId="{405307CD-8F88-4F9D-87C8-BFF2D13AAFE1}" sibTransId="{92D817D8-1822-4000-8B33-8150B05AE3DE}"/>
    <dgm:cxn modelId="{984B8629-C645-4C32-8895-105746B831EE}" type="presOf" srcId="{0607AE1A-80EC-41AF-8431-2983DDDED55C}" destId="{4653CD18-A4A0-483D-86FD-DC0CECCFEE5A}" srcOrd="0" destOrd="0" presId="urn:microsoft.com/office/officeart/2005/8/layout/pList2"/>
    <dgm:cxn modelId="{C4AAF561-744D-4C6F-8A58-7CA6A00ED82B}" srcId="{C8C9322B-FA71-45AC-9E4F-B0BFB7FB6309}" destId="{16F7414C-FDF1-4F54-A96D-C165B95FC712}" srcOrd="1" destOrd="0" parTransId="{9948A667-9368-4752-AD16-1107D84374ED}" sibTransId="{4BBD3515-9527-4210-A469-377A88C35952}"/>
    <dgm:cxn modelId="{6D1C5C6A-884D-4090-8CA4-EEEB6E658C1B}" type="presOf" srcId="{C8C9322B-FA71-45AC-9E4F-B0BFB7FB6309}" destId="{6EEF5F51-DDB2-4853-8114-42E27AE714B5}" srcOrd="0" destOrd="0" presId="urn:microsoft.com/office/officeart/2005/8/layout/pList2"/>
    <dgm:cxn modelId="{1EAA277E-9603-4039-B740-62CC5363310C}" type="presOf" srcId="{4BBD3515-9527-4210-A469-377A88C35952}" destId="{4EC9181F-AD97-45BD-8108-3F92D6391B53}" srcOrd="0" destOrd="0" presId="urn:microsoft.com/office/officeart/2005/8/layout/pList2"/>
    <dgm:cxn modelId="{6698AFA8-25A9-4F6C-A794-97FF85843300}" srcId="{C8C9322B-FA71-45AC-9E4F-B0BFB7FB6309}" destId="{0429BD91-6647-4933-9345-36D4AEAF2E99}" srcOrd="0" destOrd="0" parTransId="{040344B6-CD13-49B5-A6D4-9B44D742E011}" sibTransId="{084552EE-644E-46BE-B3BF-953429E74350}"/>
    <dgm:cxn modelId="{513AFABE-4305-4D95-9B63-A30C675D2636}" type="presOf" srcId="{084552EE-644E-46BE-B3BF-953429E74350}" destId="{013D33BC-8253-4F40-ABAD-A9D26EF073EF}" srcOrd="0" destOrd="0" presId="urn:microsoft.com/office/officeart/2005/8/layout/pList2"/>
    <dgm:cxn modelId="{32A155FA-185C-4A82-9FB8-7F33EEA7B082}" type="presOf" srcId="{0429BD91-6647-4933-9345-36D4AEAF2E99}" destId="{C0D58DFD-1988-4A2E-BF14-716E8CDD35ED}" srcOrd="0" destOrd="0" presId="urn:microsoft.com/office/officeart/2005/8/layout/pList2"/>
    <dgm:cxn modelId="{59B7D1FC-2FFB-45EC-8DCF-45B1F97A6B80}" type="presOf" srcId="{16F7414C-FDF1-4F54-A96D-C165B95FC712}" destId="{C6AADF0C-FF75-4BC7-8A2A-5A17E4D66563}" srcOrd="0" destOrd="0" presId="urn:microsoft.com/office/officeart/2005/8/layout/pList2"/>
    <dgm:cxn modelId="{4AE3066D-6F2B-48C9-9137-092AB1D64AAC}" type="presParOf" srcId="{6EEF5F51-DDB2-4853-8114-42E27AE714B5}" destId="{AFB3A4A5-11D6-4581-A4F7-764738CEEC9F}" srcOrd="0" destOrd="0" presId="urn:microsoft.com/office/officeart/2005/8/layout/pList2"/>
    <dgm:cxn modelId="{5A45D127-2AA7-4CC3-8CF2-B56F95355DAF}" type="presParOf" srcId="{6EEF5F51-DDB2-4853-8114-42E27AE714B5}" destId="{9D5F3A58-9843-42E3-A6B5-292447F09032}" srcOrd="1" destOrd="0" presId="urn:microsoft.com/office/officeart/2005/8/layout/pList2"/>
    <dgm:cxn modelId="{9DD4EF84-E3A3-4643-A737-AE9ACB067220}" type="presParOf" srcId="{9D5F3A58-9843-42E3-A6B5-292447F09032}" destId="{4EBB19D3-1E65-4E91-907D-D8DB8DA81FCE}" srcOrd="0" destOrd="0" presId="urn:microsoft.com/office/officeart/2005/8/layout/pList2"/>
    <dgm:cxn modelId="{29106147-7FA5-433C-98D9-A1B5B8B475B1}" type="presParOf" srcId="{4EBB19D3-1E65-4E91-907D-D8DB8DA81FCE}" destId="{C0D58DFD-1988-4A2E-BF14-716E8CDD35ED}" srcOrd="0" destOrd="0" presId="urn:microsoft.com/office/officeart/2005/8/layout/pList2"/>
    <dgm:cxn modelId="{8FC3323A-9202-4EA8-B516-E5D35332F651}" type="presParOf" srcId="{4EBB19D3-1E65-4E91-907D-D8DB8DA81FCE}" destId="{26065695-411F-434F-9E0A-2AE33417E6A5}" srcOrd="1" destOrd="0" presId="urn:microsoft.com/office/officeart/2005/8/layout/pList2"/>
    <dgm:cxn modelId="{7D6F792F-FEE3-4F66-A638-1F7247EDAD5F}" type="presParOf" srcId="{4EBB19D3-1E65-4E91-907D-D8DB8DA81FCE}" destId="{06E16EF8-EDAE-4D88-941B-AC3360ACB015}" srcOrd="2" destOrd="0" presId="urn:microsoft.com/office/officeart/2005/8/layout/pList2"/>
    <dgm:cxn modelId="{9D6C57EF-5B17-4272-B767-9C08BBFDB95F}" type="presParOf" srcId="{9D5F3A58-9843-42E3-A6B5-292447F09032}" destId="{013D33BC-8253-4F40-ABAD-A9D26EF073EF}" srcOrd="1" destOrd="0" presId="urn:microsoft.com/office/officeart/2005/8/layout/pList2"/>
    <dgm:cxn modelId="{29EE03F7-6C0D-4259-9917-56D23C180E50}" type="presParOf" srcId="{9D5F3A58-9843-42E3-A6B5-292447F09032}" destId="{5A9E8446-F9C5-4BE3-9183-AA1CCA997876}" srcOrd="2" destOrd="0" presId="urn:microsoft.com/office/officeart/2005/8/layout/pList2"/>
    <dgm:cxn modelId="{BD076CB4-55C0-4711-8E1C-1B5F42542723}" type="presParOf" srcId="{5A9E8446-F9C5-4BE3-9183-AA1CCA997876}" destId="{C6AADF0C-FF75-4BC7-8A2A-5A17E4D66563}" srcOrd="0" destOrd="0" presId="urn:microsoft.com/office/officeart/2005/8/layout/pList2"/>
    <dgm:cxn modelId="{B4A07D91-8285-4A8B-B317-56BA8B4F9D68}" type="presParOf" srcId="{5A9E8446-F9C5-4BE3-9183-AA1CCA997876}" destId="{3DF94EF4-AD35-48D9-B9AF-AA09D49E9B63}" srcOrd="1" destOrd="0" presId="urn:microsoft.com/office/officeart/2005/8/layout/pList2"/>
    <dgm:cxn modelId="{94416A7F-2AB5-4B56-A750-A153E65113B1}" type="presParOf" srcId="{5A9E8446-F9C5-4BE3-9183-AA1CCA997876}" destId="{D58BA746-9601-4363-B0FD-26190B69B13B}" srcOrd="2" destOrd="0" presId="urn:microsoft.com/office/officeart/2005/8/layout/pList2"/>
    <dgm:cxn modelId="{A1566384-BA0C-4C55-B534-3A5637762605}" type="presParOf" srcId="{9D5F3A58-9843-42E3-A6B5-292447F09032}" destId="{4EC9181F-AD97-45BD-8108-3F92D6391B53}" srcOrd="3" destOrd="0" presId="urn:microsoft.com/office/officeart/2005/8/layout/pList2"/>
    <dgm:cxn modelId="{74D619AA-1A1B-4E00-A9CB-8487FB15DF49}" type="presParOf" srcId="{9D5F3A58-9843-42E3-A6B5-292447F09032}" destId="{BEA9DCB2-CA8B-40DD-9524-9E93A347CAF6}" srcOrd="4" destOrd="0" presId="urn:microsoft.com/office/officeart/2005/8/layout/pList2"/>
    <dgm:cxn modelId="{7230E4A3-845F-4571-8401-7A6C81E5D0A7}" type="presParOf" srcId="{BEA9DCB2-CA8B-40DD-9524-9E93A347CAF6}" destId="{4653CD18-A4A0-483D-86FD-DC0CECCFEE5A}" srcOrd="0" destOrd="0" presId="urn:microsoft.com/office/officeart/2005/8/layout/pList2"/>
    <dgm:cxn modelId="{BBE9F3DA-7255-4347-BDE0-AC8030463094}" type="presParOf" srcId="{BEA9DCB2-CA8B-40DD-9524-9E93A347CAF6}" destId="{6FC75643-E266-49A3-A5C7-BBBC0A1C4F82}" srcOrd="1" destOrd="0" presId="urn:microsoft.com/office/officeart/2005/8/layout/pList2"/>
    <dgm:cxn modelId="{39190A7D-EC64-46EC-846C-BD3B4C6D9C7C}" type="presParOf" srcId="{BEA9DCB2-CA8B-40DD-9524-9E93A347CAF6}" destId="{FD7A2BAF-66EF-40C7-9068-894086478B9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14BF4-F52E-4C08-BD11-4CC1BDC81140}">
      <dsp:nvSpPr>
        <dsp:cNvPr id="0" name=""/>
        <dsp:cNvSpPr/>
      </dsp:nvSpPr>
      <dsp:spPr>
        <a:xfrm>
          <a:off x="1" y="5073"/>
          <a:ext cx="3736100" cy="2326910"/>
        </a:xfrm>
        <a:prstGeom prst="rect">
          <a:avLst/>
        </a:prstGeom>
        <a:solidFill>
          <a:schemeClr val="accent1">
            <a:hueOff val="0"/>
            <a:satOff val="0"/>
            <a:lumOff val="0"/>
            <a:alphaOff val="0"/>
          </a:schemeClr>
        </a:solidFill>
        <a:ln w="57150" cap="rnd"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Font typeface="Arial" panose="020B0604020202020204" pitchFamily="34" charset="0"/>
            <a:buNone/>
          </a:pPr>
          <a:r>
            <a:rPr lang="en-US" sz="1800" kern="1200" dirty="0">
              <a:solidFill>
                <a:schemeClr val="tx1"/>
              </a:solidFill>
            </a:rPr>
            <a:t> As </a:t>
          </a:r>
          <a:r>
            <a:rPr lang="en-US" sz="1800" kern="1200" dirty="0">
              <a:solidFill>
                <a:schemeClr val="tx1"/>
              </a:solidFill>
              <a:latin typeface="Trebuchet MS" panose="020B0603020202020204"/>
            </a:rPr>
            <a:t>breeders</a:t>
          </a:r>
          <a:r>
            <a:rPr lang="en-US" sz="1800" kern="1200" dirty="0">
              <a:solidFill>
                <a:schemeClr val="tx1"/>
              </a:solidFill>
            </a:rPr>
            <a:t>, it is our responsibility to strive for total soundness</a:t>
          </a:r>
          <a:r>
            <a:rPr lang="en-US" sz="1800" kern="1200" dirty="0">
              <a:solidFill>
                <a:schemeClr val="tx1"/>
              </a:solidFill>
              <a:latin typeface="Trebuchet MS" panose="020B0603020202020204"/>
            </a:rPr>
            <a:t>.</a:t>
          </a:r>
          <a:r>
            <a:rPr lang="en-US" sz="1800" kern="1200" dirty="0">
              <a:solidFill>
                <a:schemeClr val="tx1"/>
              </a:solidFill>
            </a:rPr>
            <a:t> </a:t>
          </a:r>
          <a:r>
            <a:rPr lang="en-US" sz="1800" kern="1200" dirty="0">
              <a:solidFill>
                <a:schemeClr val="tx1"/>
              </a:solidFill>
              <a:latin typeface="Trebuchet MS" panose="020B0603020202020204"/>
            </a:rPr>
            <a:t>Remember,</a:t>
          </a:r>
          <a:r>
            <a:rPr lang="en-US" sz="1800" kern="1200" dirty="0">
              <a:solidFill>
                <a:schemeClr val="tx1"/>
              </a:solidFill>
            </a:rPr>
            <a:t> we are breeding for the quality of each </a:t>
          </a:r>
          <a:r>
            <a:rPr lang="en-US" sz="1800" kern="1200" dirty="0">
              <a:solidFill>
                <a:schemeClr val="tx1"/>
              </a:solidFill>
              <a:latin typeface="Trebuchet MS" panose="020B0603020202020204"/>
            </a:rPr>
            <a:t>dog's</a:t>
          </a:r>
          <a:r>
            <a:rPr lang="en-US" sz="1800" kern="1200" dirty="0">
              <a:solidFill>
                <a:schemeClr val="tx1"/>
              </a:solidFill>
            </a:rPr>
            <a:t> life as </a:t>
          </a:r>
          <a:r>
            <a:rPr lang="en-US" sz="1800" kern="1200" dirty="0">
              <a:solidFill>
                <a:schemeClr val="tx1"/>
              </a:solidFill>
              <a:latin typeface="Trebuchet MS" panose="020B0603020202020204"/>
            </a:rPr>
            <a:t>much as </a:t>
          </a:r>
          <a:r>
            <a:rPr lang="en-US" sz="1800" kern="1200" dirty="0">
              <a:solidFill>
                <a:schemeClr val="tx1"/>
              </a:solidFill>
            </a:rPr>
            <a:t>for the integrity of</a:t>
          </a:r>
          <a:r>
            <a:rPr lang="en-US" sz="1800" kern="1200" dirty="0">
              <a:solidFill>
                <a:schemeClr val="tx1"/>
              </a:solidFill>
              <a:latin typeface="Trebuchet MS" panose="020B0603020202020204"/>
            </a:rPr>
            <a:t> all future</a:t>
          </a:r>
          <a:r>
            <a:rPr lang="en-US" sz="1800" kern="1200" dirty="0">
              <a:solidFill>
                <a:schemeClr val="tx1"/>
              </a:solidFill>
            </a:rPr>
            <a:t> </a:t>
          </a:r>
          <a:r>
            <a:rPr lang="en-US" sz="1800" kern="1200" dirty="0">
              <a:solidFill>
                <a:schemeClr val="tx1"/>
              </a:solidFill>
              <a:latin typeface="Trebuchet MS" panose="020B0603020202020204"/>
            </a:rPr>
            <a:t>Rottweilers</a:t>
          </a:r>
          <a:r>
            <a:rPr lang="en-US" sz="1800" kern="1200" dirty="0">
              <a:solidFill>
                <a:schemeClr val="tx1"/>
              </a:solidFill>
            </a:rPr>
            <a:t>.</a:t>
          </a:r>
        </a:p>
      </dsp:txBody>
      <dsp:txXfrm>
        <a:off x="1" y="5073"/>
        <a:ext cx="3736100" cy="2326910"/>
      </dsp:txXfrm>
    </dsp:sp>
    <dsp:sp modelId="{A0D7FBAD-1531-4CD0-A057-CD05801E0271}">
      <dsp:nvSpPr>
        <dsp:cNvPr id="0" name=""/>
        <dsp:cNvSpPr/>
      </dsp:nvSpPr>
      <dsp:spPr>
        <a:xfrm>
          <a:off x="4205169" y="0"/>
          <a:ext cx="3736100" cy="2336370"/>
        </a:xfrm>
        <a:prstGeom prst="rect">
          <a:avLst/>
        </a:prstGeom>
        <a:solidFill>
          <a:schemeClr val="accent1">
            <a:hueOff val="0"/>
            <a:satOff val="0"/>
            <a:lumOff val="0"/>
            <a:alphaOff val="0"/>
          </a:schemeClr>
        </a:solidFill>
        <a:ln w="57150" cap="rnd"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dirty="0">
              <a:solidFill>
                <a:schemeClr val="tx1"/>
              </a:solidFill>
              <a:latin typeface="Trebuchet MS" panose="020B0603020202020204"/>
            </a:rPr>
            <a:t>Championships</a:t>
          </a:r>
          <a:r>
            <a:rPr lang="en-US" sz="1800" kern="1200" dirty="0">
              <a:solidFill>
                <a:schemeClr val="tx1"/>
              </a:solidFill>
            </a:rPr>
            <a:t> and show points are meaningless if we breed structural</a:t>
          </a:r>
          <a:r>
            <a:rPr lang="en-US" sz="1800" kern="1200" dirty="0">
              <a:solidFill>
                <a:schemeClr val="tx1"/>
              </a:solidFill>
              <a:latin typeface="Trebuchet MS" panose="020B0603020202020204"/>
            </a:rPr>
            <a:t> faults</a:t>
          </a:r>
          <a:r>
            <a:rPr lang="en-US" sz="1800" kern="1200" dirty="0">
              <a:solidFill>
                <a:schemeClr val="tx1"/>
              </a:solidFill>
            </a:rPr>
            <a:t> into our dogs.</a:t>
          </a:r>
          <a:r>
            <a:rPr lang="en-US" sz="1800" kern="1200" dirty="0">
              <a:solidFill>
                <a:schemeClr val="tx1"/>
              </a:solidFill>
              <a:latin typeface="Trebuchet MS" panose="020B0603020202020204"/>
            </a:rPr>
            <a:t> </a:t>
          </a:r>
          <a:endParaRPr lang="en-US" sz="1800" kern="1200" dirty="0">
            <a:solidFill>
              <a:schemeClr val="tx1"/>
            </a:solidFill>
          </a:endParaRPr>
        </a:p>
        <a:p>
          <a:pPr marL="0" lvl="0" indent="0" algn="l" defTabSz="800100" rtl="0">
            <a:lnSpc>
              <a:spcPct val="90000"/>
            </a:lnSpc>
            <a:spcBef>
              <a:spcPct val="0"/>
            </a:spcBef>
            <a:spcAft>
              <a:spcPct val="35000"/>
            </a:spcAft>
            <a:buNone/>
          </a:pPr>
          <a:r>
            <a:rPr lang="en-US" sz="1800" kern="1200" dirty="0">
              <a:solidFill>
                <a:schemeClr val="tx1"/>
              </a:solidFill>
              <a:latin typeface="Trebuchet MS" panose="020B0603020202020204"/>
            </a:rPr>
            <a:t>Working</a:t>
          </a:r>
          <a:r>
            <a:rPr lang="en-US" sz="1800" kern="1200" dirty="0">
              <a:solidFill>
                <a:schemeClr val="tx1"/>
              </a:solidFill>
            </a:rPr>
            <a:t> and performance dogs require the soundest possible structure</a:t>
          </a:r>
          <a:r>
            <a:rPr lang="en-US" sz="1800" kern="1200" dirty="0">
              <a:solidFill>
                <a:schemeClr val="tx1"/>
              </a:solidFill>
              <a:latin typeface="Trebuchet MS" panose="020B0603020202020204"/>
            </a:rPr>
            <a:t>, and we must adhere to the standard as to the structure of our breed.</a:t>
          </a:r>
          <a:endParaRPr lang="en-US" sz="1800" kern="1200" dirty="0">
            <a:solidFill>
              <a:schemeClr val="tx1"/>
            </a:solidFill>
          </a:endParaRPr>
        </a:p>
      </dsp:txBody>
      <dsp:txXfrm>
        <a:off x="4205169" y="0"/>
        <a:ext cx="3736100" cy="2336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68B6DB-E79A-4992-B2AB-36EACC035E11}">
      <dsp:nvSpPr>
        <dsp:cNvPr id="0" name=""/>
        <dsp:cNvSpPr/>
      </dsp:nvSpPr>
      <dsp:spPr>
        <a:xfrm>
          <a:off x="5369" y="1069294"/>
          <a:ext cx="2319005" cy="1731088"/>
        </a:xfrm>
        <a:prstGeom prst="round2SameRect">
          <a:avLst>
            <a:gd name="adj1" fmla="val 8000"/>
            <a:gd name="adj2" fmla="val 0"/>
          </a:avLst>
        </a:prstGeom>
        <a:blipFill rotWithShape="0">
          <a:blip xmlns:r="http://schemas.openxmlformats.org/officeDocument/2006/relationships" r:embed="rId1"/>
          <a:srcRect/>
          <a:stretch>
            <a:fillRect t="-17000" b="-17000"/>
          </a:stretch>
        </a:blip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AD045C-B1CC-4C83-BF79-46BDA481AD46}">
      <dsp:nvSpPr>
        <dsp:cNvPr id="0" name=""/>
        <dsp:cNvSpPr/>
      </dsp:nvSpPr>
      <dsp:spPr>
        <a:xfrm>
          <a:off x="5369" y="2800383"/>
          <a:ext cx="2319005" cy="744368"/>
        </a:xfrm>
        <a:prstGeom prst="rect">
          <a:avLst/>
        </a:prstGeom>
        <a:solidFill>
          <a:schemeClr val="accent1">
            <a:hueOff val="0"/>
            <a:satOff val="0"/>
            <a:lumOff val="0"/>
            <a:alphaOff val="0"/>
          </a:schemeClr>
        </a:solidFill>
        <a:ln w="38100" cap="rnd"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marL="0" lvl="0" indent="0" algn="l" defTabSz="1066800">
            <a:lnSpc>
              <a:spcPct val="90000"/>
            </a:lnSpc>
            <a:spcBef>
              <a:spcPct val="0"/>
            </a:spcBef>
            <a:spcAft>
              <a:spcPct val="35000"/>
            </a:spcAft>
            <a:buNone/>
          </a:pPr>
          <a:r>
            <a:rPr lang="en-US" sz="2400" kern="1200">
              <a:solidFill>
                <a:schemeClr val="tx1"/>
              </a:solidFill>
            </a:rPr>
            <a:t>Overdone</a:t>
          </a:r>
        </a:p>
      </dsp:txBody>
      <dsp:txXfrm>
        <a:off x="5369" y="2800383"/>
        <a:ext cx="1633102" cy="744368"/>
      </dsp:txXfrm>
    </dsp:sp>
    <dsp:sp modelId="{5E4673CD-4912-4126-88F4-5C406ACC30C0}">
      <dsp:nvSpPr>
        <dsp:cNvPr id="0" name=""/>
        <dsp:cNvSpPr/>
      </dsp:nvSpPr>
      <dsp:spPr>
        <a:xfrm>
          <a:off x="1704072" y="2918619"/>
          <a:ext cx="811651" cy="81165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62FAAF0-D5A9-4521-9E2D-9AE6B86FE347}">
      <dsp:nvSpPr>
        <dsp:cNvPr id="0" name=""/>
        <dsp:cNvSpPr/>
      </dsp:nvSpPr>
      <dsp:spPr>
        <a:xfrm>
          <a:off x="2716806" y="1069294"/>
          <a:ext cx="2319005" cy="173108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122026-64B9-40CF-B267-3CE71A14804C}">
      <dsp:nvSpPr>
        <dsp:cNvPr id="0" name=""/>
        <dsp:cNvSpPr/>
      </dsp:nvSpPr>
      <dsp:spPr>
        <a:xfrm>
          <a:off x="2653126" y="2861518"/>
          <a:ext cx="2319005" cy="744368"/>
        </a:xfrm>
        <a:prstGeom prst="rect">
          <a:avLst/>
        </a:prstGeom>
        <a:solidFill>
          <a:schemeClr val="accent1">
            <a:hueOff val="0"/>
            <a:satOff val="0"/>
            <a:lumOff val="0"/>
            <a:alphaOff val="0"/>
          </a:schemeClr>
        </a:solidFill>
        <a:ln w="38100" cap="rnd"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Lacks fill</a:t>
          </a:r>
        </a:p>
      </dsp:txBody>
      <dsp:txXfrm>
        <a:off x="2653126" y="2861518"/>
        <a:ext cx="1633102" cy="744368"/>
      </dsp:txXfrm>
    </dsp:sp>
    <dsp:sp modelId="{A0E398C9-95AF-4DE6-9D51-542CAC3A8A40}">
      <dsp:nvSpPr>
        <dsp:cNvPr id="0" name=""/>
        <dsp:cNvSpPr/>
      </dsp:nvSpPr>
      <dsp:spPr>
        <a:xfrm>
          <a:off x="4415509" y="2918619"/>
          <a:ext cx="811651" cy="81165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FB3D3E-3642-4BF2-B115-755C08379A48}">
      <dsp:nvSpPr>
        <dsp:cNvPr id="0" name=""/>
        <dsp:cNvSpPr/>
      </dsp:nvSpPr>
      <dsp:spPr>
        <a:xfrm>
          <a:off x="5428243" y="1069294"/>
          <a:ext cx="2319005" cy="1731088"/>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743C4C-052B-4D10-B413-4CD744188B32}">
      <dsp:nvSpPr>
        <dsp:cNvPr id="0" name=""/>
        <dsp:cNvSpPr/>
      </dsp:nvSpPr>
      <dsp:spPr>
        <a:xfrm rot="10800000" flipV="1">
          <a:off x="5356273" y="2976735"/>
          <a:ext cx="1936578" cy="733552"/>
        </a:xfrm>
        <a:prstGeom prst="rect">
          <a:avLst/>
        </a:prstGeom>
        <a:solidFill>
          <a:schemeClr val="accent1">
            <a:hueOff val="0"/>
            <a:satOff val="0"/>
            <a:lumOff val="0"/>
            <a:alphaOff val="0"/>
          </a:schemeClr>
        </a:solidFill>
        <a:ln w="38100" cap="rnd" cmpd="sng" algn="ctr">
          <a:solidFill>
            <a:schemeClr val="accent6">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1"/>
              </a:solidFill>
            </a:rPr>
            <a:t>Snipy, poor ear set, light eye</a:t>
          </a:r>
        </a:p>
      </dsp:txBody>
      <dsp:txXfrm rot="-10800000">
        <a:off x="5929065" y="2976735"/>
        <a:ext cx="1363787" cy="733552"/>
      </dsp:txXfrm>
    </dsp:sp>
    <dsp:sp modelId="{9D9817EE-CC74-4DD8-BC80-DC64F6740881}">
      <dsp:nvSpPr>
        <dsp:cNvPr id="0" name=""/>
        <dsp:cNvSpPr/>
      </dsp:nvSpPr>
      <dsp:spPr>
        <a:xfrm>
          <a:off x="7126946" y="2918619"/>
          <a:ext cx="811651" cy="81165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FBADEE-8AFE-4390-A0A0-04719F1B2C8F}">
      <dsp:nvSpPr>
        <dsp:cNvPr id="0" name=""/>
        <dsp:cNvSpPr/>
      </dsp:nvSpPr>
      <dsp:spPr>
        <a:xfrm>
          <a:off x="0" y="78601"/>
          <a:ext cx="8276077" cy="1635865"/>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ACAB4B-D44F-40FC-991E-B0B1AACB676D}">
      <dsp:nvSpPr>
        <dsp:cNvPr id="0" name=""/>
        <dsp:cNvSpPr/>
      </dsp:nvSpPr>
      <dsp:spPr>
        <a:xfrm>
          <a:off x="478551" y="399410"/>
          <a:ext cx="3001020" cy="1906219"/>
        </a:xfrm>
        <a:prstGeom prst="roundRect">
          <a:avLst>
            <a:gd name="adj" fmla="val 10000"/>
          </a:avLst>
        </a:prstGeom>
        <a:blipFill rotWithShape="1">
          <a:blip xmlns:r="http://schemas.openxmlformats.org/officeDocument/2006/relationships" r:embed="rId1"/>
          <a:srcRect/>
          <a:stretch>
            <a:fillRect t="-3000" b="-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1C29DF-97AB-445D-8B68-55AD34EBAE1D}">
      <dsp:nvSpPr>
        <dsp:cNvPr id="0" name=""/>
        <dsp:cNvSpPr/>
      </dsp:nvSpPr>
      <dsp:spPr>
        <a:xfrm rot="10800000">
          <a:off x="510842" y="2314292"/>
          <a:ext cx="2871576" cy="988418"/>
        </a:xfrm>
        <a:prstGeom prst="round2SameRect">
          <a:avLst>
            <a:gd name="adj1" fmla="val 10500"/>
            <a:gd name="adj2" fmla="val 0"/>
          </a:avLst>
        </a:prstGeom>
        <a:solidFill>
          <a:schemeClr val="accent6">
            <a:lumMod val="60000"/>
            <a:lumOff val="4000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Medium Brown</a:t>
          </a:r>
        </a:p>
      </dsp:txBody>
      <dsp:txXfrm rot="10800000">
        <a:off x="541239" y="2314292"/>
        <a:ext cx="2810782" cy="958021"/>
      </dsp:txXfrm>
    </dsp:sp>
    <dsp:sp modelId="{1918C897-C83E-42C3-BB91-BA47030DB6F9}">
      <dsp:nvSpPr>
        <dsp:cNvPr id="0" name=""/>
        <dsp:cNvSpPr/>
      </dsp:nvSpPr>
      <dsp:spPr>
        <a:xfrm>
          <a:off x="3487557" y="409953"/>
          <a:ext cx="4039420" cy="2034544"/>
        </a:xfrm>
        <a:prstGeom prst="roundRect">
          <a:avLst>
            <a:gd name="adj" fmla="val 10000"/>
          </a:avLst>
        </a:prstGeom>
        <a:blipFill rotWithShape="1">
          <a:blip xmlns:r="http://schemas.openxmlformats.org/officeDocument/2006/relationships" r:embed="rId2"/>
          <a:srcRect/>
          <a:stretch>
            <a:fillRect l="-18000" r="-18000"/>
          </a:stretch>
        </a:blipFill>
        <a:ln w="57150" cap="rnd"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13038A4A-A671-4826-A0F5-40F101AE4602}">
      <dsp:nvSpPr>
        <dsp:cNvPr id="0" name=""/>
        <dsp:cNvSpPr/>
      </dsp:nvSpPr>
      <dsp:spPr>
        <a:xfrm rot="10800000">
          <a:off x="3371127" y="2313793"/>
          <a:ext cx="4165698" cy="971903"/>
        </a:xfrm>
        <a:prstGeom prst="round2SameRect">
          <a:avLst>
            <a:gd name="adj1" fmla="val 10500"/>
            <a:gd name="adj2" fmla="val 0"/>
          </a:avLst>
        </a:prstGeom>
        <a:solidFill>
          <a:schemeClr val="accent6">
            <a:lumMod val="60000"/>
            <a:lumOff val="4000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accent2"/>
              </a:solidFill>
            </a:rPr>
            <a:t>Dark brown, almond shaped</a:t>
          </a:r>
        </a:p>
      </dsp:txBody>
      <dsp:txXfrm rot="10800000">
        <a:off x="3401016" y="2313793"/>
        <a:ext cx="4105920" cy="9420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3AA05-8944-47AB-9174-A47E3B65E411}">
      <dsp:nvSpPr>
        <dsp:cNvPr id="0" name=""/>
        <dsp:cNvSpPr/>
      </dsp:nvSpPr>
      <dsp:spPr>
        <a:xfrm>
          <a:off x="0" y="0"/>
          <a:ext cx="2655093" cy="5419387"/>
        </a:xfrm>
        <a:prstGeom prst="roundRect">
          <a:avLst>
            <a:gd name="adj" fmla="val 10000"/>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Hairless Eye Rim</a:t>
          </a:r>
        </a:p>
      </dsp:txBody>
      <dsp:txXfrm>
        <a:off x="0" y="2167754"/>
        <a:ext cx="2655093" cy="2167754"/>
      </dsp:txXfrm>
    </dsp:sp>
    <dsp:sp modelId="{8822A9AB-60D3-47A4-A828-8B43D6C1B96E}">
      <dsp:nvSpPr>
        <dsp:cNvPr id="0" name=""/>
        <dsp:cNvSpPr/>
      </dsp:nvSpPr>
      <dsp:spPr>
        <a:xfrm>
          <a:off x="608618" y="497832"/>
          <a:ext cx="1804655" cy="1804655"/>
        </a:xfrm>
        <a:prstGeom prst="ellipse">
          <a:avLst/>
        </a:prstGeom>
        <a:blipFill rotWithShape="1">
          <a:blip xmlns:r="http://schemas.openxmlformats.org/officeDocument/2006/relationships" r:embed="rId1"/>
          <a:srcRect/>
          <a:stretch>
            <a:fillRect l="-26000" r="-2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13814D-0A41-4243-9A17-A9355EBDD52F}">
      <dsp:nvSpPr>
        <dsp:cNvPr id="0" name=""/>
        <dsp:cNvSpPr/>
      </dsp:nvSpPr>
      <dsp:spPr>
        <a:xfrm>
          <a:off x="2740754" y="0"/>
          <a:ext cx="2655093" cy="5419387"/>
        </a:xfrm>
        <a:prstGeom prst="roundRect">
          <a:avLst>
            <a:gd name="adj" fmla="val 10000"/>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Yellow (Bird of Prey) eye</a:t>
          </a:r>
        </a:p>
      </dsp:txBody>
      <dsp:txXfrm>
        <a:off x="2740754" y="2167754"/>
        <a:ext cx="2655093" cy="2167754"/>
      </dsp:txXfrm>
    </dsp:sp>
    <dsp:sp modelId="{2F5CE59C-3197-42AA-B744-BE4812DF9F0E}">
      <dsp:nvSpPr>
        <dsp:cNvPr id="0" name=""/>
        <dsp:cNvSpPr/>
      </dsp:nvSpPr>
      <dsp:spPr>
        <a:xfrm>
          <a:off x="3161672" y="325163"/>
          <a:ext cx="1804655" cy="1804655"/>
        </a:xfrm>
        <a:prstGeom prst="ellipse">
          <a:avLst/>
        </a:prstGeom>
        <a:blipFill rotWithShape="1">
          <a:blip xmlns:r="http://schemas.openxmlformats.org/officeDocument/2006/relationships" r:embed="rId2"/>
          <a:srcRect/>
          <a:stretch>
            <a:fillRect l="-26000" r="-26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005977-4C4E-4FD1-9B09-06FA7A577F02}">
      <dsp:nvSpPr>
        <dsp:cNvPr id="0" name=""/>
        <dsp:cNvSpPr/>
      </dsp:nvSpPr>
      <dsp:spPr>
        <a:xfrm>
          <a:off x="5471199" y="0"/>
          <a:ext cx="2655093" cy="5419387"/>
        </a:xfrm>
        <a:prstGeom prst="roundRect">
          <a:avLst>
            <a:gd name="adj" fmla="val 10000"/>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Different color eye</a:t>
          </a:r>
        </a:p>
      </dsp:txBody>
      <dsp:txXfrm>
        <a:off x="5471199" y="2167754"/>
        <a:ext cx="2655093" cy="2167754"/>
      </dsp:txXfrm>
    </dsp:sp>
    <dsp:sp modelId="{1B74BB44-53D9-46E4-B288-B4222C46EAB4}">
      <dsp:nvSpPr>
        <dsp:cNvPr id="0" name=""/>
        <dsp:cNvSpPr/>
      </dsp:nvSpPr>
      <dsp:spPr>
        <a:xfrm>
          <a:off x="5896418" y="325163"/>
          <a:ext cx="1804655" cy="1804655"/>
        </a:xfrm>
        <a:prstGeom prst="ellipse">
          <a:avLst/>
        </a:prstGeom>
        <a:blipFill rotWithShape="1">
          <a:blip xmlns:r="http://schemas.openxmlformats.org/officeDocument/2006/relationships" r:embed="rId3"/>
          <a:srcRect/>
          <a:stretch>
            <a:fillRect l="-9000" r="-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5008DA-5D98-4654-9470-C22AD2926E2B}">
      <dsp:nvSpPr>
        <dsp:cNvPr id="0" name=""/>
        <dsp:cNvSpPr/>
      </dsp:nvSpPr>
      <dsp:spPr>
        <a:xfrm>
          <a:off x="325119" y="4335509"/>
          <a:ext cx="7477760" cy="812908"/>
        </a:xfrm>
        <a:prstGeom prst="leftRightArrow">
          <a:avLst/>
        </a:prstGeom>
        <a:solidFill>
          <a:schemeClr val="accent1">
            <a:tint val="6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F29F6-6F06-497F-8FAA-39266E021136}">
      <dsp:nvSpPr>
        <dsp:cNvPr id="0" name=""/>
        <dsp:cNvSpPr/>
      </dsp:nvSpPr>
      <dsp:spPr>
        <a:xfrm>
          <a:off x="0" y="0"/>
          <a:ext cx="5025517" cy="3462581"/>
        </a:xfrm>
        <a:prstGeom prst="roundRect">
          <a:avLst/>
        </a:prstGeom>
        <a:blipFill rotWithShape="1">
          <a:blip xmlns:r="http://schemas.openxmlformats.org/officeDocument/2006/relationships" r:embed="rId1"/>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BC87AE-D790-458A-A04A-EDD1E6247664}">
      <dsp:nvSpPr>
        <dsp:cNvPr id="0" name=""/>
        <dsp:cNvSpPr/>
      </dsp:nvSpPr>
      <dsp:spPr>
        <a:xfrm>
          <a:off x="0" y="2952518"/>
          <a:ext cx="5025517" cy="1864467"/>
        </a:xfrm>
        <a:prstGeom prst="rect">
          <a:avLst/>
        </a:prstGeom>
        <a:solidFill>
          <a:schemeClr val="accent6">
            <a:lumMod val="60000"/>
            <a:lumOff val="40000"/>
          </a:schemeClr>
        </a:solidFill>
        <a:ln w="5715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391160" tIns="391160" rIns="391160" bIns="0" numCol="1" spcCol="1270" anchor="t" anchorCtr="0">
          <a:noAutofit/>
        </a:bodyPr>
        <a:lstStyle/>
        <a:p>
          <a:pPr marL="0" lvl="0" indent="0" algn="ctr" defTabSz="2444750">
            <a:lnSpc>
              <a:spcPct val="90000"/>
            </a:lnSpc>
            <a:spcBef>
              <a:spcPct val="0"/>
            </a:spcBef>
            <a:spcAft>
              <a:spcPct val="35000"/>
            </a:spcAft>
            <a:buNone/>
          </a:pPr>
          <a:r>
            <a:rPr lang="en-US" sz="5500" kern="1200"/>
            <a:t>Adult:  42 teeth</a:t>
          </a:r>
        </a:p>
      </dsp:txBody>
      <dsp:txXfrm>
        <a:off x="0" y="2952518"/>
        <a:ext cx="5025517" cy="1864467"/>
      </dsp:txXfrm>
    </dsp:sp>
    <dsp:sp modelId="{454E9A08-CF08-4EEE-8D9E-2E3977325C23}">
      <dsp:nvSpPr>
        <dsp:cNvPr id="0" name=""/>
        <dsp:cNvSpPr/>
      </dsp:nvSpPr>
      <dsp:spPr>
        <a:xfrm flipH="1">
          <a:off x="5443003" y="2064394"/>
          <a:ext cx="44978" cy="335427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56BBE9-3355-40AE-82F4-8335D281FA3E}">
      <dsp:nvSpPr>
        <dsp:cNvPr id="0" name=""/>
        <dsp:cNvSpPr/>
      </dsp:nvSpPr>
      <dsp:spPr>
        <a:xfrm>
          <a:off x="5203914" y="757434"/>
          <a:ext cx="3253319" cy="1397436"/>
        </a:xfrm>
        <a:prstGeom prst="rect">
          <a:avLst/>
        </a:prstGeom>
        <a:solidFill>
          <a:schemeClr val="accent6">
            <a:lumMod val="60000"/>
            <a:lumOff val="40000"/>
          </a:schemeClr>
        </a:solidFill>
        <a:ln w="57150">
          <a:solidFill>
            <a:schemeClr val="accent2"/>
          </a:solid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a:solidFill>
                <a:schemeClr val="tx1"/>
              </a:solidFill>
            </a:rPr>
            <a:t>The puppy dentition contains a total of 28 baby teeth</a:t>
          </a:r>
        </a:p>
      </dsp:txBody>
      <dsp:txXfrm>
        <a:off x="5203914" y="757434"/>
        <a:ext cx="3253319" cy="13974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886F3-1937-4D82-8BE2-700B469E127E}">
      <dsp:nvSpPr>
        <dsp:cNvPr id="0" name=""/>
        <dsp:cNvSpPr/>
      </dsp:nvSpPr>
      <dsp:spPr>
        <a:xfrm>
          <a:off x="215107" y="26767"/>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B73A0D19-4516-4851-B2DD-6C7A46220B43}">
      <dsp:nvSpPr>
        <dsp:cNvPr id="0" name=""/>
        <dsp:cNvSpPr/>
      </dsp:nvSpPr>
      <dsp:spPr>
        <a:xfrm>
          <a:off x="255500" y="1506424"/>
          <a:ext cx="2380249" cy="1150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Overshot</a:t>
          </a:r>
        </a:p>
      </dsp:txBody>
      <dsp:txXfrm>
        <a:off x="255500" y="1506424"/>
        <a:ext cx="2380249" cy="1150838"/>
      </dsp:txXfrm>
    </dsp:sp>
    <dsp:sp modelId="{424A0B86-D151-40B8-A229-CD30B21168F5}">
      <dsp:nvSpPr>
        <dsp:cNvPr id="0" name=""/>
        <dsp:cNvSpPr/>
      </dsp:nvSpPr>
      <dsp:spPr>
        <a:xfrm>
          <a:off x="2841765" y="66075"/>
          <a:ext cx="2380249" cy="1639992"/>
        </a:xfrm>
        <a:prstGeom prst="roundRect">
          <a:avLst/>
        </a:prstGeom>
        <a:blipFill rotWithShape="1">
          <a:blip xmlns:r="http://schemas.openxmlformats.org/officeDocument/2006/relationships" r:embed="rId2"/>
          <a:srcRect/>
          <a:stretch>
            <a:fillRect t="-32000" b="-32000"/>
          </a:stretch>
        </a:blip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C1CA6BBE-273A-4AF2-ADBE-8586D196BA03}">
      <dsp:nvSpPr>
        <dsp:cNvPr id="0" name=""/>
        <dsp:cNvSpPr/>
      </dsp:nvSpPr>
      <dsp:spPr>
        <a:xfrm>
          <a:off x="2873875" y="1707248"/>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Wry</a:t>
          </a:r>
        </a:p>
      </dsp:txBody>
      <dsp:txXfrm>
        <a:off x="2873875" y="1707248"/>
        <a:ext cx="2380249" cy="883072"/>
      </dsp:txXfrm>
    </dsp:sp>
    <dsp:sp modelId="{3B950C3E-6F84-49A7-948C-958FE56E23A0}">
      <dsp:nvSpPr>
        <dsp:cNvPr id="0" name=""/>
        <dsp:cNvSpPr/>
      </dsp:nvSpPr>
      <dsp:spPr>
        <a:xfrm>
          <a:off x="5492249" y="67256"/>
          <a:ext cx="2380249" cy="1639992"/>
        </a:xfrm>
        <a:prstGeom prst="roundRect">
          <a:avLst/>
        </a:prstGeom>
        <a:blipFill rotWithShape="1">
          <a:blip xmlns:r="http://schemas.openxmlformats.org/officeDocument/2006/relationships" r:embed="rId3"/>
          <a:srcRect/>
          <a:stretch>
            <a:fillRect l="-8000" r="-8000"/>
          </a:stretch>
        </a:blip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9335E99F-3E18-4FFD-AA97-396D04C5C783}">
      <dsp:nvSpPr>
        <dsp:cNvPr id="0" name=""/>
        <dsp:cNvSpPr/>
      </dsp:nvSpPr>
      <dsp:spPr>
        <a:xfrm>
          <a:off x="5492249" y="1707248"/>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Undershot</a:t>
          </a:r>
        </a:p>
      </dsp:txBody>
      <dsp:txXfrm>
        <a:off x="5492249" y="1707248"/>
        <a:ext cx="2380249" cy="883072"/>
      </dsp:txXfrm>
    </dsp:sp>
    <dsp:sp modelId="{DC27D87D-D57F-4456-B95D-5EAEE1A91D5C}">
      <dsp:nvSpPr>
        <dsp:cNvPr id="0" name=""/>
        <dsp:cNvSpPr/>
      </dsp:nvSpPr>
      <dsp:spPr>
        <a:xfrm>
          <a:off x="5507478" y="2379968"/>
          <a:ext cx="2380249" cy="1639992"/>
        </a:xfrm>
        <a:prstGeom prst="roundRect">
          <a:avLst/>
        </a:prstGeom>
        <a:blipFill rotWithShape="1">
          <a:blip xmlns:r="http://schemas.openxmlformats.org/officeDocument/2006/relationships" r:embed="rId4"/>
          <a:srcRect/>
          <a:stretch>
            <a:fillRect t="-6000" b="-6000"/>
          </a:stretch>
        </a:blip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sp>
    <dsp:sp modelId="{0C8A1BD9-D39F-4604-91CB-0CB100BC405E}">
      <dsp:nvSpPr>
        <dsp:cNvPr id="0" name=""/>
        <dsp:cNvSpPr/>
      </dsp:nvSpPr>
      <dsp:spPr>
        <a:xfrm>
          <a:off x="5636131" y="3961547"/>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Malocclusion</a:t>
          </a:r>
        </a:p>
      </dsp:txBody>
      <dsp:txXfrm>
        <a:off x="5636131" y="3961547"/>
        <a:ext cx="2380249" cy="8830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40C5D-77F9-493C-B31A-DDE7383B5D2D}">
      <dsp:nvSpPr>
        <dsp:cNvPr id="0" name=""/>
        <dsp:cNvSpPr/>
      </dsp:nvSpPr>
      <dsp:spPr>
        <a:xfrm>
          <a:off x="0" y="0"/>
          <a:ext cx="3835864" cy="5070340"/>
        </a:xfrm>
        <a:prstGeom prst="roundRect">
          <a:avLst>
            <a:gd name="adj" fmla="val 10000"/>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Dark gums</a:t>
          </a:r>
        </a:p>
        <a:p>
          <a:pPr marL="0" lvl="0" indent="0" algn="ctr" defTabSz="1066800">
            <a:lnSpc>
              <a:spcPct val="90000"/>
            </a:lnSpc>
            <a:spcBef>
              <a:spcPct val="0"/>
            </a:spcBef>
            <a:spcAft>
              <a:spcPct val="35000"/>
            </a:spcAft>
            <a:buNone/>
          </a:pPr>
          <a:r>
            <a:rPr lang="en-US" sz="2400" kern="1200">
              <a:solidFill>
                <a:schemeClr val="tx1"/>
              </a:solidFill>
            </a:rPr>
            <a:t>Preferred</a:t>
          </a:r>
        </a:p>
      </dsp:txBody>
      <dsp:txXfrm>
        <a:off x="0" y="2028136"/>
        <a:ext cx="3835864" cy="2028136"/>
      </dsp:txXfrm>
    </dsp:sp>
    <dsp:sp modelId="{1E4FAC5B-0563-4D6C-9658-331EF966933F}">
      <dsp:nvSpPr>
        <dsp:cNvPr id="0" name=""/>
        <dsp:cNvSpPr/>
      </dsp:nvSpPr>
      <dsp:spPr>
        <a:xfrm>
          <a:off x="270374" y="591416"/>
          <a:ext cx="3514554" cy="38821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EB5DAB-4EC3-4342-B13A-B43DB2079535}">
      <dsp:nvSpPr>
        <dsp:cNvPr id="0" name=""/>
        <dsp:cNvSpPr/>
      </dsp:nvSpPr>
      <dsp:spPr>
        <a:xfrm>
          <a:off x="3957626" y="14056"/>
          <a:ext cx="3835864" cy="5070340"/>
        </a:xfrm>
        <a:prstGeom prst="roundRect">
          <a:avLst>
            <a:gd name="adj" fmla="val 10000"/>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tx1"/>
              </a:solidFill>
            </a:rPr>
            <a:t>Pink gums</a:t>
          </a:r>
        </a:p>
        <a:p>
          <a:pPr marL="0" lvl="0" indent="0" algn="ctr" defTabSz="1066800">
            <a:lnSpc>
              <a:spcPct val="90000"/>
            </a:lnSpc>
            <a:spcBef>
              <a:spcPct val="0"/>
            </a:spcBef>
            <a:spcAft>
              <a:spcPct val="35000"/>
            </a:spcAft>
            <a:buNone/>
          </a:pPr>
          <a:r>
            <a:rPr lang="en-US" sz="2400" kern="1200">
              <a:solidFill>
                <a:srgbClr val="C00000"/>
              </a:solidFill>
            </a:rPr>
            <a:t>Serious Fault</a:t>
          </a:r>
        </a:p>
      </dsp:txBody>
      <dsp:txXfrm>
        <a:off x="3957626" y="2042192"/>
        <a:ext cx="3835864" cy="2028136"/>
      </dsp:txXfrm>
    </dsp:sp>
    <dsp:sp modelId="{BB006D5A-4801-4DEC-8950-CB3B6BAB1C5A}">
      <dsp:nvSpPr>
        <dsp:cNvPr id="0" name=""/>
        <dsp:cNvSpPr/>
      </dsp:nvSpPr>
      <dsp:spPr>
        <a:xfrm>
          <a:off x="4170788" y="322075"/>
          <a:ext cx="3295278" cy="4174558"/>
        </a:xfrm>
        <a:prstGeom prst="ellipse">
          <a:avLst/>
        </a:prstGeom>
        <a:blipFill>
          <a:blip xmlns:r="http://schemas.openxmlformats.org/officeDocument/2006/relationships" r:embed="rId2"/>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69857C-991F-4C1B-8065-0783FC5E9FAD}">
      <dsp:nvSpPr>
        <dsp:cNvPr id="0" name=""/>
        <dsp:cNvSpPr/>
      </dsp:nvSpPr>
      <dsp:spPr>
        <a:xfrm>
          <a:off x="255455" y="3784960"/>
          <a:ext cx="7170021" cy="760551"/>
        </a:xfrm>
        <a:prstGeom prst="leftRightArrow">
          <a:avLst/>
        </a:prstGeom>
        <a:solidFill>
          <a:srgbClr val="92D050"/>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24938-296B-4769-86EA-FAD40FE77B8A}">
      <dsp:nvSpPr>
        <dsp:cNvPr id="0" name=""/>
        <dsp:cNvSpPr/>
      </dsp:nvSpPr>
      <dsp:spPr>
        <a:xfrm>
          <a:off x="0" y="558385"/>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8BD3B8-F46D-44B4-B4D8-31F7E6DAD256}">
      <dsp:nvSpPr>
        <dsp:cNvPr id="0" name=""/>
        <dsp:cNvSpPr/>
      </dsp:nvSpPr>
      <dsp:spPr>
        <a:xfrm>
          <a:off x="273204" y="340442"/>
          <a:ext cx="7739054" cy="1125065"/>
        </a:xfrm>
        <a:prstGeom prst="roundRect">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The power of the jaws and strength of grip come from the lower jaw since that is the jaw that moves.</a:t>
          </a:r>
        </a:p>
      </dsp:txBody>
      <dsp:txXfrm>
        <a:off x="328125" y="395363"/>
        <a:ext cx="7629212" cy="1015223"/>
      </dsp:txXfrm>
    </dsp:sp>
    <dsp:sp modelId="{FB42C873-E7E9-4776-A3F3-51EFF85B326B}">
      <dsp:nvSpPr>
        <dsp:cNvPr id="0" name=""/>
        <dsp:cNvSpPr/>
      </dsp:nvSpPr>
      <dsp:spPr>
        <a:xfrm>
          <a:off x="0" y="2418145"/>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8A7015-C529-421D-849A-4E6C5BBEA183}">
      <dsp:nvSpPr>
        <dsp:cNvPr id="0" name=""/>
        <dsp:cNvSpPr/>
      </dsp:nvSpPr>
      <dsp:spPr>
        <a:xfrm>
          <a:off x="299215" y="1812985"/>
          <a:ext cx="7739054" cy="1210320"/>
        </a:xfrm>
        <a:prstGeom prst="roundRect">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Many breeds are losing their underjaw since breeders are not selecting for it.</a:t>
          </a:r>
        </a:p>
      </dsp:txBody>
      <dsp:txXfrm>
        <a:off x="358298" y="1872068"/>
        <a:ext cx="7620888" cy="1092154"/>
      </dsp:txXfrm>
    </dsp:sp>
    <dsp:sp modelId="{6664B608-CCCE-4FCD-AD20-7E91457D358B}">
      <dsp:nvSpPr>
        <dsp:cNvPr id="0" name=""/>
        <dsp:cNvSpPr/>
      </dsp:nvSpPr>
      <dsp:spPr>
        <a:xfrm>
          <a:off x="0" y="4291974"/>
          <a:ext cx="8128000" cy="1033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97D1EE-0DA9-408D-AF75-D3C35AD6C8E0}">
      <dsp:nvSpPr>
        <dsp:cNvPr id="0" name=""/>
        <dsp:cNvSpPr/>
      </dsp:nvSpPr>
      <dsp:spPr>
        <a:xfrm>
          <a:off x="299215" y="3658100"/>
          <a:ext cx="7739054" cy="1210320"/>
        </a:xfrm>
        <a:prstGeom prst="roundRect">
          <a:avLst/>
        </a:prstGeom>
        <a:solidFill>
          <a:schemeClr val="accent1">
            <a:hueOff val="0"/>
            <a:satOff val="0"/>
            <a:lumOff val="0"/>
            <a:alphaOff val="0"/>
          </a:schemeClr>
        </a:solidFill>
        <a:ln w="57150" cap="rnd"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US" sz="1800" kern="1200" dirty="0">
              <a:solidFill>
                <a:schemeClr val="tx1"/>
              </a:solidFill>
            </a:rPr>
            <a:t>Teeth are getting smaller.  If we breed for the correct length of underjaw, we will retain correct sized teeth.</a:t>
          </a:r>
        </a:p>
      </dsp:txBody>
      <dsp:txXfrm>
        <a:off x="358298" y="3717183"/>
        <a:ext cx="7620888" cy="10921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B3A4A5-11D6-4581-A4F7-764738CEEC9F}">
      <dsp:nvSpPr>
        <dsp:cNvPr id="0" name=""/>
        <dsp:cNvSpPr/>
      </dsp:nvSpPr>
      <dsp:spPr>
        <a:xfrm>
          <a:off x="0" y="347667"/>
          <a:ext cx="8128000" cy="2438400"/>
        </a:xfrm>
        <a:prstGeom prst="roundRect">
          <a:avLst>
            <a:gd name="adj" fmla="val 10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E16EF8-EDAE-4D88-941B-AC3360ACB015}">
      <dsp:nvSpPr>
        <dsp:cNvPr id="0" name=""/>
        <dsp:cNvSpPr/>
      </dsp:nvSpPr>
      <dsp:spPr>
        <a:xfrm>
          <a:off x="571504" y="347229"/>
          <a:ext cx="2582634" cy="1788160"/>
        </a:xfrm>
        <a:prstGeom prst="roundRect">
          <a:avLst>
            <a:gd name="adj" fmla="val 10000"/>
          </a:avLst>
        </a:prstGeom>
        <a:blipFill rotWithShape="1">
          <a:blip xmlns:r="http://schemas.openxmlformats.org/officeDocument/2006/relationships" r:embed="rId1"/>
          <a:srcRect/>
          <a:stretch>
            <a:fillRect t="-11000" b="-1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D58DFD-1988-4A2E-BF14-716E8CDD35ED}">
      <dsp:nvSpPr>
        <dsp:cNvPr id="0" name=""/>
        <dsp:cNvSpPr/>
      </dsp:nvSpPr>
      <dsp:spPr>
        <a:xfrm rot="10800000">
          <a:off x="632759" y="1838554"/>
          <a:ext cx="2335569" cy="2884034"/>
        </a:xfrm>
        <a:prstGeom prst="round2SameRect">
          <a:avLst>
            <a:gd name="adj1" fmla="val 10500"/>
            <a:gd name="adj2" fmla="val 0"/>
          </a:avLst>
        </a:prstGeom>
        <a:solidFill>
          <a:schemeClr val="accent1">
            <a:hueOff val="0"/>
            <a:satOff val="0"/>
            <a:lumOff val="0"/>
            <a:alphaOff val="0"/>
          </a:schemeClr>
        </a:solidFill>
        <a:ln w="571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Insufficient or sooty markings</a:t>
          </a:r>
        </a:p>
      </dsp:txBody>
      <dsp:txXfrm rot="10800000">
        <a:off x="704586" y="1838554"/>
        <a:ext cx="2191915" cy="2812207"/>
      </dsp:txXfrm>
    </dsp:sp>
    <dsp:sp modelId="{D58BA746-9601-4363-B0FD-26190B69B13B}">
      <dsp:nvSpPr>
        <dsp:cNvPr id="0" name=""/>
        <dsp:cNvSpPr/>
      </dsp:nvSpPr>
      <dsp:spPr>
        <a:xfrm>
          <a:off x="3102432" y="323160"/>
          <a:ext cx="2298065" cy="1788160"/>
        </a:xfrm>
        <a:prstGeom prst="roundRect">
          <a:avLst>
            <a:gd name="adj" fmla="val 10000"/>
          </a:avLst>
        </a:prstGeom>
        <a:blipFill rotWithShape="1">
          <a:blip xmlns:r="http://schemas.openxmlformats.org/officeDocument/2006/relationships" r:embed="rId2"/>
          <a:srcRect/>
          <a:stretch>
            <a:fillRect t="-5000" b="-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AADF0C-FF75-4BC7-8A2A-5A17E4D66563}">
      <dsp:nvSpPr>
        <dsp:cNvPr id="0" name=""/>
        <dsp:cNvSpPr/>
      </dsp:nvSpPr>
      <dsp:spPr>
        <a:xfrm rot="10800000">
          <a:off x="3134271" y="1766402"/>
          <a:ext cx="2253413" cy="2905134"/>
        </a:xfrm>
        <a:prstGeom prst="round2SameRect">
          <a:avLst>
            <a:gd name="adj1" fmla="val 10500"/>
            <a:gd name="adj2" fmla="val 0"/>
          </a:avLst>
        </a:prstGeom>
        <a:solidFill>
          <a:schemeClr val="accent1">
            <a:hueOff val="0"/>
            <a:satOff val="0"/>
            <a:lumOff val="0"/>
            <a:alphaOff val="0"/>
          </a:schemeClr>
        </a:solidFill>
        <a:ln w="571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White Markings</a:t>
          </a:r>
        </a:p>
      </dsp:txBody>
      <dsp:txXfrm rot="10800000">
        <a:off x="3203571" y="1766402"/>
        <a:ext cx="2114813" cy="2835834"/>
      </dsp:txXfrm>
    </dsp:sp>
    <dsp:sp modelId="{FD7A2BAF-66EF-40C7-9068-894086478B90}">
      <dsp:nvSpPr>
        <dsp:cNvPr id="0" name=""/>
        <dsp:cNvSpPr/>
      </dsp:nvSpPr>
      <dsp:spPr>
        <a:xfrm>
          <a:off x="5829935" y="710361"/>
          <a:ext cx="2298065" cy="1788160"/>
        </a:xfrm>
        <a:prstGeom prst="roundRect">
          <a:avLst>
            <a:gd name="adj" fmla="val 1000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53CD18-A4A0-483D-86FD-DC0CECCFEE5A}">
      <dsp:nvSpPr>
        <dsp:cNvPr id="0" name=""/>
        <dsp:cNvSpPr/>
      </dsp:nvSpPr>
      <dsp:spPr>
        <a:xfrm rot="10800000">
          <a:off x="5518433" y="1642519"/>
          <a:ext cx="2298065" cy="2980266"/>
        </a:xfrm>
        <a:prstGeom prst="round2SameRect">
          <a:avLst>
            <a:gd name="adj1" fmla="val 10500"/>
            <a:gd name="adj2" fmla="val 0"/>
          </a:avLst>
        </a:prstGeom>
        <a:solidFill>
          <a:schemeClr val="accent1">
            <a:hueOff val="0"/>
            <a:satOff val="0"/>
            <a:lumOff val="0"/>
            <a:alphaOff val="0"/>
          </a:schemeClr>
        </a:solidFill>
        <a:ln w="571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solidFill>
                <a:schemeClr val="tx1"/>
              </a:solidFill>
            </a:rPr>
            <a:t>Excessive markings</a:t>
          </a:r>
        </a:p>
      </dsp:txBody>
      <dsp:txXfrm rot="10800000">
        <a:off x="5589106" y="1642519"/>
        <a:ext cx="2156719" cy="290959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25"/>
    </inkml:context>
    <inkml:brush xml:id="br0">
      <inkml:brushProperty name="width" value="0.1" units="cm"/>
      <inkml:brushProperty name="height" value="0.1" units="cm"/>
    </inkml:brush>
  </inkml:definitions>
  <inkml:trace contextRef="#ctx0" brushRef="#br0">21325 11033 16383 0 0,'4'0'0'0'0,"6"0"0"0"0,4 0 0 0 0,5 0 0 0 0,-2 4 0 0 0,1 1 0 0 0,1 1 0 0 0,1-2 0 0 0,-2 3 0 0 0,-1 0 0 0 0,-3-1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5"/>
    </inkml:context>
    <inkml:brush xml:id="br0">
      <inkml:brushProperty name="width" value="0.2" units="cm"/>
      <inkml:brushProperty name="height" value="0.2" units="cm"/>
    </inkml:brush>
  </inkml:definitions>
  <inkml:trace contextRef="#ctx0" brushRef="#br0">7620 13995 16383 0 0,'0'-4'0'0'0,"0"-1"0"0"0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6"/>
    </inkml:context>
    <inkml:brush xml:id="br0">
      <inkml:brushProperty name="width" value="0.2" units="cm"/>
      <inkml:brushProperty name="height" value="0.2" units="cm"/>
    </inkml:brush>
  </inkml:definitions>
  <inkml:trace contextRef="#ctx0" brushRef="#br0">7250 14076 16383 0 0,'0'4'0'0'0,"4"1"0"0"0,5 0 0 0 0,1 3 0 0 0,3 1 0 0 0,4-3 0 0 0,-2 3 0 0 0,1 0 0 0 0,-3 2 0 0 0,2-1 0 0 0,-3 2 0 0 0,1-1 0 0 0,2-2 0 0 0,-2 1 0 0 0,2-1 0 0 0,2-2 0 0 0,-3 1 0 0 0,2 0 0 0 0,1-1 0 0 0,2 1 0 0 0,2 4 0 0 0,1 0 0 0 0,-3-2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7"/>
    </inkml:context>
    <inkml:brush xml:id="br0">
      <inkml:brushProperty name="width" value="0.2" units="cm"/>
      <inkml:brushProperty name="height" value="0.2" units="cm"/>
    </inkml:brush>
  </inkml:definitions>
  <inkml:trace contextRef="#ctx0" brushRef="#br0">17872 10530 16383 0 0,'0'4'0'0'0,"-4"14"0"0"0,-5 11 0 0 0,-6 13 0 0 0,1 7 0 0 0,2 3 0 0 0,-1 2 0 0 0,2-6 0 0 0,3-2 0 0 0,-2-5 0 0 0,2-6 0 0 0,1-8 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8"/>
    </inkml:context>
    <inkml:brush xml:id="br0">
      <inkml:brushProperty name="width" value="0.2" units="cm"/>
      <inkml:brushProperty name="height" value="0.2" units="cm"/>
    </inkml:brush>
  </inkml:definitions>
  <inkml:trace contextRef="#ctx0" brushRef="#br0">17533 10795 16383 0 0,'-4'0'0'0'0,"-5"4"0"0"0,-6 1 0 0 0,-3 4 0 0 0,-4 1 0 0 0,-1-2 0 0 0,3 2 0 0 0,1-1 0 0 0,-1-2 0 0 0,0-2 0 0 0,3 2 0 0 0,0 0 0 0 0,-1-1 0 0 0,3 2 0 0 0,0 0 0 0 0,-2-2 0 0 0,2-1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9"/>
    </inkml:context>
    <inkml:brush xml:id="br0">
      <inkml:brushProperty name="width" value="0.2" units="cm"/>
      <inkml:brushProperty name="height" value="0.2" units="cm"/>
    </inkml:brush>
  </inkml:definitions>
  <inkml:trace contextRef="#ctx0" brushRef="#br0">17642 10292 16383 0 0,'0'4'0'0'0,"-8"6"0"0"0,-3 4 0 0 0,-3 0 0 0 0,1 7 0 0 0,-2-2 0 0 0,-2 1 0 0 0,2 0 0 0 0,-1 2 0 0 0,-1 0 0 0 0,-2 1 0 0 0,2 1 0 0 0,0-5 0 0 0,3-1 0 0 0,0-3 0 0 0,-2-1 0 0 0,-2 2 0 0 0,-2 2 0 0 0,-1-3 0 0 0,2 1 0 0 0,1-2 0 0 0,3 0 0 0 0,0-2 0 0 0,-1-4 0 0 0,3 2 0 0 0,-2-2 0 0 0,3 3 0 0 0,-2-1 0 0 0,-1 1 0 0 0,-3 0 0 0 0,2-3 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91"/>
    </inkml:context>
    <inkml:brush xml:id="br0">
      <inkml:brushProperty name="width" value="0.2" units="cm"/>
      <inkml:brushProperty name="height" value="0.2" units="cm"/>
    </inkml:brush>
  </inkml:definitions>
  <inkml:trace contextRef="#ctx0" brushRef="#br0">16854 10954 16383 0 0,'4'0'0'0'0,"5"0"0"0"0,6 0 0 0 0,3 0 0 0 0,4 0 0 0 0,1 0 0 0 0,-3 0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8T00:08:47.013"/>
    </inkml:context>
    <inkml:brush xml:id="br0">
      <inkml:brushProperty name="width" value="0.025" units="cm"/>
      <inkml:brushProperty name="height" value="0.025" units="cm"/>
      <inkml:brushProperty name="color" value="#E71224"/>
    </inkml:brush>
  </inkml:definitions>
  <inkml:trace contextRef="#ctx0" brushRef="#br0">1 1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28T00:08:53.665"/>
    </inkml:context>
    <inkml:brush xml:id="br0">
      <inkml:brushProperty name="width" value="0.025" units="cm"/>
      <inkml:brushProperty name="height" value="0.025" units="cm"/>
      <inkml:brushProperty name="color" value="#E71224"/>
    </inkml:brush>
  </inkml:definitions>
  <inkml:trace contextRef="#ctx0" brushRef="#br0">1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20.722"/>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21.591"/>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30"/>
    </inkml:context>
    <inkml:brush xml:id="br0">
      <inkml:brushProperty name="width" value="0.1" units="cm"/>
      <inkml:brushProperty name="height" value="0.1" units="cm"/>
    </inkml:brush>
  </inkml:definitions>
  <inkml:trace contextRef="#ctx0" brushRef="#br0">1058 12806 16383 0 0,'0'0'0'0'0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23.414"/>
    </inkml:context>
    <inkml:brush xml:id="br0">
      <inkml:brushProperty name="width" value="0.05" units="cm"/>
      <inkml:brushProperty name="height" value="0.05" units="cm"/>
      <inkml:brushProperty name="color" value="#E71224"/>
    </inkml:brush>
  </inkml:definitions>
  <inkml:trace contextRef="#ctx0" brushRef="#br0">1 1 24575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25.07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29.11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30.74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31.554"/>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34.897"/>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08T20:51:36.23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48"/>
    </inkml:context>
    <inkml:brush xml:id="br0">
      <inkml:brushProperty name="width" value="0.1" units="cm"/>
      <inkml:brushProperty name="height" value="0.1" units="cm"/>
    </inkml:brush>
  </inkml:definitions>
  <inkml:trace contextRef="#ctx0" brushRef="#br0">10980 10530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79"/>
    </inkml:context>
    <inkml:brush xml:id="br0">
      <inkml:brushProperty name="width" value="0.2" units="cm"/>
      <inkml:brushProperty name="height" value="0.2" units="cm"/>
    </inkml:brush>
  </inkml:definitions>
  <inkml:trace contextRef="#ctx0" brushRef="#br0">8440 14114 16383 0 0,'8'0'0'0'0,"7"0"0"0"0,4 0 0 0 0,4 0 0 0 0,1 0 0 0 0,1 0 0 0 0,0-4 0 0 0,0-1 0 0 0,-4-4 0 0 0,-2 0 0 0 0,-1 1 0 0 0,-2-2 0 0 0,-1 1 0 0 0,-2-3 0 0 0,-4-2 0 0 0,-3-3 0 0 0,-3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0"/>
    </inkml:context>
    <inkml:brush xml:id="br0">
      <inkml:brushProperty name="width" value="0.2" units="cm"/>
      <inkml:brushProperty name="height" value="0.2" units="cm"/>
    </inkml:brush>
  </inkml:definitions>
  <inkml:trace contextRef="#ctx0" brushRef="#br0">8808 13811 16383 0 0,'0'4'0'0'0,"0"6"0"0"0,0 4 0 0 0,0 4 0 0 0,0 4 0 0 0,0 1 0 0 0,-4-3 0 0 0,-1-1 0 0 0,0 1 0 0 0,1 0 0 0 0,5 1 0 0 0,2 1 0 0 0,6-3 0 0 0,0-1 0 0 0,3-3 0 0 0,-1-1 0 0 0,2-2 0 0 0,3-4 0 0 0,-2 2 0 0 0,2-2 0 0 0,-3-2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1"/>
    </inkml:context>
    <inkml:brush xml:id="br0">
      <inkml:brushProperty name="width" value="0.2" units="cm"/>
      <inkml:brushProperty name="height" value="0.2" units="cm"/>
    </inkml:brush>
  </inkml:definitions>
  <inkml:trace contextRef="#ctx0" brushRef="#br0">8017 14055 16383 0 0,'4'0'0'0'0,"5"0"0"0"0,6 0 0 0 0,3 0 0 0 0,3 0 0 0 0,3 0 0 0 0,-4-4 0 0 0,-1-1 0 0 0,0-4 0 0 0,2-1 0 0 0,0-2 0 0 0,1 1 0 0 0,-3-2 0 0 0,-1 2 0 0 0,0-2 0 0 0,2 1 0 0 0,-3-1 0 0 0,-1 2 0 0 0,2 3 0 0 0,-3-2 0 0 0,0 1 0 0 0,2 2 0 0 0,2 3 0 0 0,1 1 0 0 0,2 2 0 0 0,-3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2"/>
    </inkml:context>
    <inkml:brush xml:id="br0">
      <inkml:brushProperty name="width" value="0.2" units="cm"/>
      <inkml:brushProperty name="height" value="0.2" units="cm"/>
    </inkml:brush>
  </inkml:definitions>
  <inkml:trace contextRef="#ctx0" brushRef="#br0">8599 13811 16383 0 0,'0'4'0'0'0,"0"6"0"0"0,0 4 0 0 0,0 4 0 0 0,0 4 0 0 0,-4-3 0 0 0,-1 0 0 0 0,-4-4 0 0 0,-5-4 0 0 0,1 1 0 0 0,-2-3 0 0 0,-2-3 0 0 0,-3-1 0 0 0,3 1 0 0 0,4 4 0 0 0,0 1 0 0 0,2 2 0 0 0,0-2 0 0 0,-3 3 0 0 0,-3-2 0 0 0,1-3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3"/>
    </inkml:context>
    <inkml:brush xml:id="br0">
      <inkml:brushProperty name="width" value="0.2" units="cm"/>
      <inkml:brushProperty name="height" value="0.2" units="cm"/>
    </inkml:brush>
  </inkml:definitions>
  <inkml:trace contextRef="#ctx0" brushRef="#br0">8361 14102 16383 0 0,'0'4'0'0'0,"0"6"0"0"0,4 0 0 0 0,5 3 0 0 0,6-1 0 0 0,-1 2 0 0 0,2-2 0 0 0,2-2 0 0 0,2 0 0 0 0,-2 3 0 0 0,-1-1 0 0 0,2-2 0 0 0,0-3 0 0 0,-2-7 0 0 0,0-3 0 0 0,-3-5 0 0 0,0-2 0 0 0,2 2 0 0 0,1 1 0 0 0,3 3 0 0 0,2 1 0 0 0,1 2 0 0 0,-4 5 0 0 0,0 1 0 0 0,-5 0 0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5-27T23:43:28.784"/>
    </inkml:context>
    <inkml:brush xml:id="br0">
      <inkml:brushProperty name="width" value="0.2" units="cm"/>
      <inkml:brushProperty name="height" value="0.2" units="cm"/>
    </inkml:brush>
  </inkml:definitions>
  <inkml:trace contextRef="#ctx0" brushRef="#br0">7514 14096 16383 0 0,'4'0'0'0'0,"1"4"0"0"0,5 2 0 0 0,3-1 0 0 0,4-1 0 0 0,0 3 0 0 0,-4-4 0 0 0,-4-11 0 0 0,-4-11 0 0 0,-2-7 0 0 0,-1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7A7F45-832F-41D2-847D-FB4B07ED2600}"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D871A-72F5-4517-A8B6-3BD05D970758}" type="slidenum">
              <a:rPr lang="en-US" smtClean="0"/>
              <a:t>‹#›</a:t>
            </a:fld>
            <a:endParaRPr lang="en-US"/>
          </a:p>
        </p:txBody>
      </p:sp>
    </p:spTree>
    <p:extLst>
      <p:ext uri="{BB962C8B-B14F-4D97-AF65-F5344CB8AC3E}">
        <p14:creationId xmlns:p14="http://schemas.microsoft.com/office/powerpoint/2010/main" val="271921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Breeders should not be capitalized (such as, you wouldn't say Plumbers), but I understand if you want it to stand out and be special</a:t>
            </a:r>
          </a:p>
          <a:p>
            <a:r>
              <a:rPr lang="en-US">
                <a:cs typeface="Calibri"/>
              </a:rPr>
              <a:t>Note: this is a bit small and would be better if enlarged for presentation</a:t>
            </a:r>
          </a:p>
        </p:txBody>
      </p:sp>
      <p:sp>
        <p:nvSpPr>
          <p:cNvPr id="4" name="Slide Number Placeholder 3"/>
          <p:cNvSpPr>
            <a:spLocks noGrp="1"/>
          </p:cNvSpPr>
          <p:nvPr>
            <p:ph type="sldNum" sz="quarter" idx="5"/>
          </p:nvPr>
        </p:nvSpPr>
        <p:spPr/>
        <p:txBody>
          <a:bodyPr/>
          <a:lstStyle/>
          <a:p>
            <a:fld id="{06AD871A-72F5-4517-A8B6-3BD05D970758}" type="slidenum">
              <a:rPr lang="en-US" smtClean="0"/>
              <a:t>3</a:t>
            </a:fld>
            <a:endParaRPr lang="en-US"/>
          </a:p>
        </p:txBody>
      </p:sp>
    </p:spTree>
    <p:extLst>
      <p:ext uri="{BB962C8B-B14F-4D97-AF65-F5344CB8AC3E}">
        <p14:creationId xmlns:p14="http://schemas.microsoft.com/office/powerpoint/2010/main" val="1682327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19</a:t>
            </a:fld>
            <a:endParaRPr lang="en-US"/>
          </a:p>
        </p:txBody>
      </p:sp>
    </p:spTree>
    <p:extLst>
      <p:ext uri="{BB962C8B-B14F-4D97-AF65-F5344CB8AC3E}">
        <p14:creationId xmlns:p14="http://schemas.microsoft.com/office/powerpoint/2010/main" val="4122111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6AD871A-72F5-4517-A8B6-3BD05D970758}" type="slidenum">
              <a:rPr lang="en-US" smtClean="0"/>
              <a:t>21</a:t>
            </a:fld>
            <a:endParaRPr lang="en-US"/>
          </a:p>
        </p:txBody>
      </p:sp>
    </p:spTree>
    <p:extLst>
      <p:ext uri="{BB962C8B-B14F-4D97-AF65-F5344CB8AC3E}">
        <p14:creationId xmlns:p14="http://schemas.microsoft.com/office/powerpoint/2010/main" val="129673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Enlarge! </a:t>
            </a:r>
          </a:p>
        </p:txBody>
      </p:sp>
      <p:sp>
        <p:nvSpPr>
          <p:cNvPr id="4" name="Slide Number Placeholder 3"/>
          <p:cNvSpPr>
            <a:spLocks noGrp="1"/>
          </p:cNvSpPr>
          <p:nvPr>
            <p:ph type="sldNum" sz="quarter" idx="5"/>
          </p:nvPr>
        </p:nvSpPr>
        <p:spPr/>
        <p:txBody>
          <a:bodyPr/>
          <a:lstStyle/>
          <a:p>
            <a:fld id="{06AD871A-72F5-4517-A8B6-3BD05D970758}" type="slidenum">
              <a:rPr lang="en-US" smtClean="0"/>
              <a:t>27</a:t>
            </a:fld>
            <a:endParaRPr lang="en-US"/>
          </a:p>
        </p:txBody>
      </p:sp>
    </p:spTree>
    <p:extLst>
      <p:ext uri="{BB962C8B-B14F-4D97-AF65-F5344CB8AC3E}">
        <p14:creationId xmlns:p14="http://schemas.microsoft.com/office/powerpoint/2010/main" val="3364687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LOVE THIS</a:t>
            </a:r>
          </a:p>
        </p:txBody>
      </p:sp>
      <p:sp>
        <p:nvSpPr>
          <p:cNvPr id="4" name="Slide Number Placeholder 3"/>
          <p:cNvSpPr>
            <a:spLocks noGrp="1"/>
          </p:cNvSpPr>
          <p:nvPr>
            <p:ph type="sldNum" sz="quarter" idx="5"/>
          </p:nvPr>
        </p:nvSpPr>
        <p:spPr/>
        <p:txBody>
          <a:bodyPr/>
          <a:lstStyle/>
          <a:p>
            <a:fld id="{06AD871A-72F5-4517-A8B6-3BD05D970758}" type="slidenum">
              <a:rPr lang="en-US" smtClean="0"/>
              <a:t>29</a:t>
            </a:fld>
            <a:endParaRPr lang="en-US"/>
          </a:p>
        </p:txBody>
      </p:sp>
    </p:spTree>
    <p:extLst>
      <p:ext uri="{BB962C8B-B14F-4D97-AF65-F5344CB8AC3E}">
        <p14:creationId xmlns:p14="http://schemas.microsoft.com/office/powerpoint/2010/main" val="1360805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6AD871A-72F5-4517-A8B6-3BD05D970758}" type="slidenum">
              <a:rPr lang="en-US" smtClean="0"/>
              <a:t>30</a:t>
            </a:fld>
            <a:endParaRPr lang="en-US"/>
          </a:p>
        </p:txBody>
      </p:sp>
    </p:spTree>
    <p:extLst>
      <p:ext uri="{BB962C8B-B14F-4D97-AF65-F5344CB8AC3E}">
        <p14:creationId xmlns:p14="http://schemas.microsoft.com/office/powerpoint/2010/main" val="2295725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35</a:t>
            </a:fld>
            <a:endParaRPr lang="en-US"/>
          </a:p>
        </p:txBody>
      </p:sp>
    </p:spTree>
    <p:extLst>
      <p:ext uri="{BB962C8B-B14F-4D97-AF65-F5344CB8AC3E}">
        <p14:creationId xmlns:p14="http://schemas.microsoft.com/office/powerpoint/2010/main" val="4043959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possible, I would make photos of dogs larger</a:t>
            </a:r>
          </a:p>
          <a:p>
            <a:endParaRPr lang="en-US">
              <a:cs typeface="Calibri"/>
            </a:endParaRPr>
          </a:p>
        </p:txBody>
      </p:sp>
      <p:sp>
        <p:nvSpPr>
          <p:cNvPr id="4" name="Slide Number Placeholder 3"/>
          <p:cNvSpPr>
            <a:spLocks noGrp="1"/>
          </p:cNvSpPr>
          <p:nvPr>
            <p:ph type="sldNum" sz="quarter" idx="5"/>
          </p:nvPr>
        </p:nvSpPr>
        <p:spPr/>
        <p:txBody>
          <a:bodyPr/>
          <a:lstStyle/>
          <a:p>
            <a:fld id="{06AD871A-72F5-4517-A8B6-3BD05D970758}" type="slidenum">
              <a:rPr lang="en-US" smtClean="0"/>
              <a:t>36</a:t>
            </a:fld>
            <a:endParaRPr lang="en-US"/>
          </a:p>
        </p:txBody>
      </p:sp>
    </p:spTree>
    <p:extLst>
      <p:ext uri="{BB962C8B-B14F-4D97-AF65-F5344CB8AC3E}">
        <p14:creationId xmlns:p14="http://schemas.microsoft.com/office/powerpoint/2010/main" val="308511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 sorry, I can't seem to get the blue outline on the box</a:t>
            </a:r>
          </a:p>
        </p:txBody>
      </p:sp>
      <p:sp>
        <p:nvSpPr>
          <p:cNvPr id="4" name="Slide Number Placeholder 3"/>
          <p:cNvSpPr>
            <a:spLocks noGrp="1"/>
          </p:cNvSpPr>
          <p:nvPr>
            <p:ph type="sldNum" sz="quarter" idx="5"/>
          </p:nvPr>
        </p:nvSpPr>
        <p:spPr/>
        <p:txBody>
          <a:bodyPr/>
          <a:lstStyle/>
          <a:p>
            <a:fld id="{06AD871A-72F5-4517-A8B6-3BD05D970758}" type="slidenum">
              <a:rPr lang="en-US" smtClean="0"/>
              <a:t>37</a:t>
            </a:fld>
            <a:endParaRPr lang="en-US"/>
          </a:p>
        </p:txBody>
      </p:sp>
    </p:spTree>
    <p:extLst>
      <p:ext uri="{BB962C8B-B14F-4D97-AF65-F5344CB8AC3E}">
        <p14:creationId xmlns:p14="http://schemas.microsoft.com/office/powerpoint/2010/main" val="3558632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Crap! I was doing an edit when text disappeared. I wrote from memory but it may need to be fixed.</a:t>
            </a:r>
          </a:p>
        </p:txBody>
      </p:sp>
      <p:sp>
        <p:nvSpPr>
          <p:cNvPr id="4" name="Slide Number Placeholder 3"/>
          <p:cNvSpPr>
            <a:spLocks noGrp="1"/>
          </p:cNvSpPr>
          <p:nvPr>
            <p:ph type="sldNum" sz="quarter" idx="5"/>
          </p:nvPr>
        </p:nvSpPr>
        <p:spPr/>
        <p:txBody>
          <a:bodyPr/>
          <a:lstStyle/>
          <a:p>
            <a:fld id="{06AD871A-72F5-4517-A8B6-3BD05D970758}" type="slidenum">
              <a:rPr lang="en-US" smtClean="0"/>
              <a:t>39</a:t>
            </a:fld>
            <a:endParaRPr lang="en-US"/>
          </a:p>
        </p:txBody>
      </p:sp>
    </p:spTree>
    <p:extLst>
      <p:ext uri="{BB962C8B-B14F-4D97-AF65-F5344CB8AC3E}">
        <p14:creationId xmlns:p14="http://schemas.microsoft.com/office/powerpoint/2010/main" val="165888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Not sure why there's a frame on the one photo?</a:t>
            </a:r>
          </a:p>
        </p:txBody>
      </p:sp>
      <p:sp>
        <p:nvSpPr>
          <p:cNvPr id="4" name="Slide Number Placeholder 3"/>
          <p:cNvSpPr>
            <a:spLocks noGrp="1"/>
          </p:cNvSpPr>
          <p:nvPr>
            <p:ph type="sldNum" sz="quarter" idx="5"/>
          </p:nvPr>
        </p:nvSpPr>
        <p:spPr/>
        <p:txBody>
          <a:bodyPr/>
          <a:lstStyle/>
          <a:p>
            <a:fld id="{06AD871A-72F5-4517-A8B6-3BD05D970758}" type="slidenum">
              <a:rPr lang="en-US" smtClean="0"/>
              <a:t>48</a:t>
            </a:fld>
            <a:endParaRPr lang="en-US"/>
          </a:p>
        </p:txBody>
      </p:sp>
    </p:spTree>
    <p:extLst>
      <p:ext uri="{BB962C8B-B14F-4D97-AF65-F5344CB8AC3E}">
        <p14:creationId xmlns:p14="http://schemas.microsoft.com/office/powerpoint/2010/main" val="309250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Again, the font was small for a projection screen if trying to read from the back of a room</a:t>
            </a:r>
          </a:p>
        </p:txBody>
      </p:sp>
      <p:sp>
        <p:nvSpPr>
          <p:cNvPr id="4" name="Slide Number Placeholder 3"/>
          <p:cNvSpPr>
            <a:spLocks noGrp="1"/>
          </p:cNvSpPr>
          <p:nvPr>
            <p:ph type="sldNum" sz="quarter" idx="5"/>
          </p:nvPr>
        </p:nvSpPr>
        <p:spPr/>
        <p:txBody>
          <a:bodyPr/>
          <a:lstStyle/>
          <a:p>
            <a:fld id="{06AD871A-72F5-4517-A8B6-3BD05D970758}" type="slidenum">
              <a:rPr lang="en-US" smtClean="0"/>
              <a:t>5</a:t>
            </a:fld>
            <a:endParaRPr lang="en-US"/>
          </a:p>
        </p:txBody>
      </p:sp>
    </p:spTree>
    <p:extLst>
      <p:ext uri="{BB962C8B-B14F-4D97-AF65-F5344CB8AC3E}">
        <p14:creationId xmlns:p14="http://schemas.microsoft.com/office/powerpoint/2010/main" val="4176303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62</a:t>
            </a:fld>
            <a:endParaRPr lang="en-US"/>
          </a:p>
        </p:txBody>
      </p:sp>
    </p:spTree>
    <p:extLst>
      <p:ext uri="{BB962C8B-B14F-4D97-AF65-F5344CB8AC3E}">
        <p14:creationId xmlns:p14="http://schemas.microsoft.com/office/powerpoint/2010/main" val="3790163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92</a:t>
            </a:fld>
            <a:endParaRPr lang="en-US"/>
          </a:p>
        </p:txBody>
      </p:sp>
    </p:spTree>
    <p:extLst>
      <p:ext uri="{BB962C8B-B14F-4D97-AF65-F5344CB8AC3E}">
        <p14:creationId xmlns:p14="http://schemas.microsoft.com/office/powerpoint/2010/main" val="2130570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AD871A-72F5-4517-A8B6-3BD05D970758}" type="slidenum">
              <a:rPr lang="en-US" smtClean="0"/>
              <a:t>99</a:t>
            </a:fld>
            <a:endParaRPr lang="en-US"/>
          </a:p>
        </p:txBody>
      </p:sp>
    </p:spTree>
    <p:extLst>
      <p:ext uri="{BB962C8B-B14F-4D97-AF65-F5344CB8AC3E}">
        <p14:creationId xmlns:p14="http://schemas.microsoft.com/office/powerpoint/2010/main" val="2580487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Again, I enlarged the type</a:t>
            </a:r>
          </a:p>
        </p:txBody>
      </p:sp>
      <p:sp>
        <p:nvSpPr>
          <p:cNvPr id="4" name="Slide Number Placeholder 3"/>
          <p:cNvSpPr>
            <a:spLocks noGrp="1"/>
          </p:cNvSpPr>
          <p:nvPr>
            <p:ph type="sldNum" sz="quarter" idx="5"/>
          </p:nvPr>
        </p:nvSpPr>
        <p:spPr/>
        <p:txBody>
          <a:bodyPr/>
          <a:lstStyle/>
          <a:p>
            <a:fld id="{06AD871A-72F5-4517-A8B6-3BD05D970758}" type="slidenum">
              <a:rPr lang="en-US" smtClean="0"/>
              <a:t>7</a:t>
            </a:fld>
            <a:endParaRPr lang="en-US"/>
          </a:p>
        </p:txBody>
      </p:sp>
    </p:spTree>
    <p:extLst>
      <p:ext uri="{BB962C8B-B14F-4D97-AF65-F5344CB8AC3E}">
        <p14:creationId xmlns:p14="http://schemas.microsoft.com/office/powerpoint/2010/main" val="1881864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suggest breaking this into 2 slides and increasing font size. Could also do it as bullet points rather than sentences.</a:t>
            </a:r>
          </a:p>
        </p:txBody>
      </p:sp>
      <p:sp>
        <p:nvSpPr>
          <p:cNvPr id="4" name="Slide Number Placeholder 3"/>
          <p:cNvSpPr>
            <a:spLocks noGrp="1"/>
          </p:cNvSpPr>
          <p:nvPr>
            <p:ph type="sldNum" sz="quarter" idx="5"/>
          </p:nvPr>
        </p:nvSpPr>
        <p:spPr/>
        <p:txBody>
          <a:bodyPr/>
          <a:lstStyle/>
          <a:p>
            <a:fld id="{06AD871A-72F5-4517-A8B6-3BD05D970758}" type="slidenum">
              <a:rPr lang="en-US" smtClean="0"/>
              <a:t>8</a:t>
            </a:fld>
            <a:endParaRPr lang="en-US"/>
          </a:p>
        </p:txBody>
      </p:sp>
    </p:spTree>
    <p:extLst>
      <p:ext uri="{BB962C8B-B14F-4D97-AF65-F5344CB8AC3E}">
        <p14:creationId xmlns:p14="http://schemas.microsoft.com/office/powerpoint/2010/main" val="1159125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12</a:t>
            </a:fld>
            <a:endParaRPr lang="en-US"/>
          </a:p>
        </p:txBody>
      </p:sp>
    </p:spTree>
    <p:extLst>
      <p:ext uri="{BB962C8B-B14F-4D97-AF65-F5344CB8AC3E}">
        <p14:creationId xmlns:p14="http://schemas.microsoft.com/office/powerpoint/2010/main" val="814157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Dang it I lost the text here!!</a:t>
            </a:r>
          </a:p>
        </p:txBody>
      </p:sp>
      <p:sp>
        <p:nvSpPr>
          <p:cNvPr id="4" name="Slide Number Placeholder 3"/>
          <p:cNvSpPr>
            <a:spLocks noGrp="1"/>
          </p:cNvSpPr>
          <p:nvPr>
            <p:ph type="sldNum" sz="quarter" idx="5"/>
          </p:nvPr>
        </p:nvSpPr>
        <p:spPr/>
        <p:txBody>
          <a:bodyPr/>
          <a:lstStyle/>
          <a:p>
            <a:fld id="{06AD871A-72F5-4517-A8B6-3BD05D970758}" type="slidenum">
              <a:rPr lang="en-US" smtClean="0"/>
              <a:t>13</a:t>
            </a:fld>
            <a:endParaRPr lang="en-US"/>
          </a:p>
        </p:txBody>
      </p:sp>
    </p:spTree>
    <p:extLst>
      <p:ext uri="{BB962C8B-B14F-4D97-AF65-F5344CB8AC3E}">
        <p14:creationId xmlns:p14="http://schemas.microsoft.com/office/powerpoint/2010/main" val="2854462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ENLARGE THESE PHOTOS </a:t>
            </a:r>
          </a:p>
        </p:txBody>
      </p:sp>
      <p:sp>
        <p:nvSpPr>
          <p:cNvPr id="4" name="Slide Number Placeholder 3"/>
          <p:cNvSpPr>
            <a:spLocks noGrp="1"/>
          </p:cNvSpPr>
          <p:nvPr>
            <p:ph type="sldNum" sz="quarter" idx="5"/>
          </p:nvPr>
        </p:nvSpPr>
        <p:spPr/>
        <p:txBody>
          <a:bodyPr/>
          <a:lstStyle/>
          <a:p>
            <a:fld id="{06AD871A-72F5-4517-A8B6-3BD05D970758}" type="slidenum">
              <a:rPr lang="en-US" smtClean="0"/>
              <a:t>14</a:t>
            </a:fld>
            <a:endParaRPr lang="en-US"/>
          </a:p>
        </p:txBody>
      </p:sp>
    </p:spTree>
    <p:extLst>
      <p:ext uri="{BB962C8B-B14F-4D97-AF65-F5344CB8AC3E}">
        <p14:creationId xmlns:p14="http://schemas.microsoft.com/office/powerpoint/2010/main" val="305003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15</a:t>
            </a:fld>
            <a:endParaRPr lang="en-US"/>
          </a:p>
        </p:txBody>
      </p:sp>
    </p:spTree>
    <p:extLst>
      <p:ext uri="{BB962C8B-B14F-4D97-AF65-F5344CB8AC3E}">
        <p14:creationId xmlns:p14="http://schemas.microsoft.com/office/powerpoint/2010/main" val="116302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AD871A-72F5-4517-A8B6-3BD05D970758}" type="slidenum">
              <a:rPr lang="en-US" smtClean="0"/>
              <a:t>18</a:t>
            </a:fld>
            <a:endParaRPr lang="en-US"/>
          </a:p>
        </p:txBody>
      </p:sp>
    </p:spTree>
    <p:extLst>
      <p:ext uri="{BB962C8B-B14F-4D97-AF65-F5344CB8AC3E}">
        <p14:creationId xmlns:p14="http://schemas.microsoft.com/office/powerpoint/2010/main" val="860031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695636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4082618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81581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2627360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08469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48137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2101617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1945846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3422605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FF9A6A-A9E7-466D-AE04-D4246D2B2826}" type="datetimeFigureOut">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2930146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8FF9A6A-A9E7-466D-AE04-D4246D2B282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287110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8FF9A6A-A9E7-466D-AE04-D4246D2B2826}" type="datetimeFigureOut">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3090531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8FF9A6A-A9E7-466D-AE04-D4246D2B2826}" type="datetimeFigureOut">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1662220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FF9A6A-A9E7-466D-AE04-D4246D2B2826}" type="datetimeFigureOut">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243763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FF9A6A-A9E7-466D-AE04-D4246D2B2826}" type="datetimeFigureOut">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414BB-BDD8-4FE9-BEF4-5D8BDB65BFA7}" type="slidenum">
              <a:rPr lang="en-US" smtClean="0"/>
              <a:t>‹#›</a:t>
            </a:fld>
            <a:endParaRPr lang="en-US"/>
          </a:p>
        </p:txBody>
      </p:sp>
    </p:spTree>
    <p:extLst>
      <p:ext uri="{BB962C8B-B14F-4D97-AF65-F5344CB8AC3E}">
        <p14:creationId xmlns:p14="http://schemas.microsoft.com/office/powerpoint/2010/main" val="336689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5414BB-BDD8-4FE9-BEF4-5D8BDB65BFA7}" type="slidenum">
              <a:rPr lang="en-US" smtClean="0"/>
              <a:t>‹#›</a:t>
            </a:fld>
            <a:endParaRPr lang="en-US"/>
          </a:p>
        </p:txBody>
      </p:sp>
      <p:sp>
        <p:nvSpPr>
          <p:cNvPr id="5" name="Date Placeholder 4"/>
          <p:cNvSpPr>
            <a:spLocks noGrp="1"/>
          </p:cNvSpPr>
          <p:nvPr>
            <p:ph type="dt" sz="half" idx="10"/>
          </p:nvPr>
        </p:nvSpPr>
        <p:spPr/>
        <p:txBody>
          <a:bodyPr/>
          <a:lstStyle/>
          <a:p>
            <a:fld id="{B8FF9A6A-A9E7-466D-AE04-D4246D2B2826}" type="datetimeFigureOut">
              <a:rPr lang="en-US" smtClean="0"/>
              <a:t>2/9/2023</a:t>
            </a:fld>
            <a:endParaRPr lang="en-US"/>
          </a:p>
        </p:txBody>
      </p:sp>
    </p:spTree>
    <p:extLst>
      <p:ext uri="{BB962C8B-B14F-4D97-AF65-F5344CB8AC3E}">
        <p14:creationId xmlns:p14="http://schemas.microsoft.com/office/powerpoint/2010/main" val="328830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FF9A6A-A9E7-466D-AE04-D4246D2B2826}" type="datetimeFigureOut">
              <a:rPr lang="en-US" smtClean="0"/>
              <a:t>2/9/2023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65414BB-BDD8-4FE9-BEF4-5D8BDB65BFA7}" type="slidenum">
              <a:rPr lang="en-US" smtClean="0"/>
              <a:t>‹#›</a:t>
            </a:fld>
            <a:endParaRPr lang="en-US"/>
          </a:p>
        </p:txBody>
      </p:sp>
    </p:spTree>
    <p:extLst>
      <p:ext uri="{BB962C8B-B14F-4D97-AF65-F5344CB8AC3E}">
        <p14:creationId xmlns:p14="http://schemas.microsoft.com/office/powerpoint/2010/main" val="395436209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2.xml"/><Relationship Id="rId7" Type="http://schemas.openxmlformats.org/officeDocument/2006/relationships/image" Target="../media/image24.jpe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6.jpeg"/><Relationship Id="rId3" Type="http://schemas.openxmlformats.org/officeDocument/2006/relationships/image" Target="../media/image32.jpeg"/><Relationship Id="rId7" Type="http://schemas.openxmlformats.org/officeDocument/2006/relationships/customXml" Target="../ink/ink2.xml"/><Relationship Id="rId12"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5.jpeg"/><Relationship Id="rId5" Type="http://schemas.openxmlformats.org/officeDocument/2006/relationships/customXml" Target="../ink/ink1.xml"/><Relationship Id="rId10"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customXml" Target="../ink/ink3.xml"/><Relationship Id="rId14" Type="http://schemas.openxmlformats.org/officeDocument/2006/relationships/image" Target="../media/image3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9.jpe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4.jpe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customXml" Target="../ink/ink9.xml"/><Relationship Id="rId18" Type="http://schemas.openxmlformats.org/officeDocument/2006/relationships/image" Target="../media/image62.png"/><Relationship Id="rId26" Type="http://schemas.openxmlformats.org/officeDocument/2006/relationships/image" Target="../media/image66.png"/><Relationship Id="rId3" Type="http://schemas.openxmlformats.org/officeDocument/2006/relationships/customXml" Target="../ink/ink4.xml"/><Relationship Id="rId21" Type="http://schemas.openxmlformats.org/officeDocument/2006/relationships/customXml" Target="../ink/ink13.xml"/><Relationship Id="rId7" Type="http://schemas.openxmlformats.org/officeDocument/2006/relationships/customXml" Target="../ink/ink6.xml"/><Relationship Id="rId12" Type="http://schemas.openxmlformats.org/officeDocument/2006/relationships/image" Target="../media/image59.png"/><Relationship Id="rId17" Type="http://schemas.openxmlformats.org/officeDocument/2006/relationships/customXml" Target="../ink/ink11.xml"/><Relationship Id="rId25" Type="http://schemas.openxmlformats.org/officeDocument/2006/relationships/customXml" Target="../ink/ink15.xml"/><Relationship Id="rId2" Type="http://schemas.openxmlformats.org/officeDocument/2006/relationships/notesSlide" Target="../notesSlides/notesSlide15.xml"/><Relationship Id="rId16" Type="http://schemas.openxmlformats.org/officeDocument/2006/relationships/image" Target="../media/image61.png"/><Relationship Id="rId20" Type="http://schemas.openxmlformats.org/officeDocument/2006/relationships/image" Target="../media/image63.png"/><Relationship Id="rId29"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customXml" Target="../ink/ink8.xml"/><Relationship Id="rId24" Type="http://schemas.openxmlformats.org/officeDocument/2006/relationships/image" Target="../media/image65.png"/><Relationship Id="rId5" Type="http://schemas.openxmlformats.org/officeDocument/2006/relationships/customXml" Target="../ink/ink5.xml"/><Relationship Id="rId15" Type="http://schemas.openxmlformats.org/officeDocument/2006/relationships/customXml" Target="../ink/ink10.xml"/><Relationship Id="rId23" Type="http://schemas.openxmlformats.org/officeDocument/2006/relationships/customXml" Target="../ink/ink14.xml"/><Relationship Id="rId28" Type="http://schemas.openxmlformats.org/officeDocument/2006/relationships/image" Target="../media/image54.jpeg"/><Relationship Id="rId10" Type="http://schemas.openxmlformats.org/officeDocument/2006/relationships/image" Target="../media/image58.png"/><Relationship Id="rId19" Type="http://schemas.openxmlformats.org/officeDocument/2006/relationships/customXml" Target="../ink/ink12.xml"/><Relationship Id="rId4" Type="http://schemas.openxmlformats.org/officeDocument/2006/relationships/image" Target="../media/image55.png"/><Relationship Id="rId9" Type="http://schemas.openxmlformats.org/officeDocument/2006/relationships/customXml" Target="../ink/ink7.xml"/><Relationship Id="rId14" Type="http://schemas.openxmlformats.org/officeDocument/2006/relationships/image" Target="../media/image60.png"/><Relationship Id="rId22" Type="http://schemas.openxmlformats.org/officeDocument/2006/relationships/image" Target="../media/image64.png"/><Relationship Id="rId27" Type="http://schemas.openxmlformats.org/officeDocument/2006/relationships/image" Target="../media/image20.jpe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microsoft.com/office/2017/06/relationships/model3d" Target="../media/model3d1.glb"/><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3.jpeg"/><Relationship Id="rId7"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png"/><Relationship Id="rId9" Type="http://schemas.openxmlformats.org/officeDocument/2006/relationships/image" Target="../media/image113.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customXml" Target="../ink/ink16.xml"/><Relationship Id="rId7"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customXml" Target="../ink/ink17.xml"/><Relationship Id="rId5" Type="http://schemas.openxmlformats.org/officeDocument/2006/relationships/image" Target="../media/image1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customXml" Target="../ink/ink18.xml"/><Relationship Id="rId7" Type="http://schemas.openxmlformats.org/officeDocument/2006/relationships/customXml" Target="../ink/ink21.xml"/><Relationship Id="rId12" Type="http://schemas.openxmlformats.org/officeDocument/2006/relationships/customXml" Target="../ink/ink26.xml"/><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customXml" Target="../ink/ink20.xml"/><Relationship Id="rId11" Type="http://schemas.openxmlformats.org/officeDocument/2006/relationships/customXml" Target="../ink/ink25.xml"/><Relationship Id="rId5" Type="http://schemas.openxmlformats.org/officeDocument/2006/relationships/customXml" Target="../ink/ink19.xml"/><Relationship Id="rId10" Type="http://schemas.openxmlformats.org/officeDocument/2006/relationships/customXml" Target="../ink/ink24.xml"/><Relationship Id="rId4" Type="http://schemas.openxmlformats.org/officeDocument/2006/relationships/image" Target="../media/image129.png"/><Relationship Id="rId9" Type="http://schemas.openxmlformats.org/officeDocument/2006/relationships/customXml" Target="../ink/ink23.xml"/></Relationships>
</file>

<file path=ppt/slides/_rels/slide7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13.jpg"/><Relationship Id="rId1" Type="http://schemas.openxmlformats.org/officeDocument/2006/relationships/slideLayout" Target="../slideLayouts/slideLayout6.xml"/><Relationship Id="rId4" Type="http://schemas.openxmlformats.org/officeDocument/2006/relationships/image" Target="../media/image134.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8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8.xml"/><Relationship Id="rId4" Type="http://schemas.openxmlformats.org/officeDocument/2006/relationships/image" Target="../media/image144.jpg"/></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0.jpeg"/><Relationship Id="rId7" Type="http://schemas.openxmlformats.org/officeDocument/2006/relationships/image" Target="../media/image154.png"/><Relationship Id="rId2" Type="http://schemas.openxmlformats.org/officeDocument/2006/relationships/image" Target="../media/image150.png"/><Relationship Id="rId1" Type="http://schemas.openxmlformats.org/officeDocument/2006/relationships/slideLayout" Target="../slideLayouts/slideLayout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7.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6CE69-7316-4F9B-883A-8056FC46DB45}"/>
              </a:ext>
            </a:extLst>
          </p:cNvPr>
          <p:cNvSpPr>
            <a:spLocks noGrp="1"/>
          </p:cNvSpPr>
          <p:nvPr>
            <p:ph type="ctrTitle"/>
          </p:nvPr>
        </p:nvSpPr>
        <p:spPr/>
        <p:txBody>
          <a:bodyPr/>
          <a:lstStyle/>
          <a:p>
            <a:r>
              <a:rPr lang="en-US">
                <a:solidFill>
                  <a:schemeClr val="accent2"/>
                </a:solidFill>
              </a:rPr>
              <a:t>Welcome to the Rottweiler Education Seminar</a:t>
            </a:r>
          </a:p>
        </p:txBody>
      </p:sp>
      <p:sp>
        <p:nvSpPr>
          <p:cNvPr id="3" name="Subtitle 2">
            <a:extLst>
              <a:ext uri="{FF2B5EF4-FFF2-40B4-BE49-F238E27FC236}">
                <a16:creationId xmlns:a16="http://schemas.microsoft.com/office/drawing/2014/main" id="{1CE956C7-2D00-4C8D-B539-669E8889E894}"/>
              </a:ext>
            </a:extLst>
          </p:cNvPr>
          <p:cNvSpPr>
            <a:spLocks noGrp="1"/>
          </p:cNvSpPr>
          <p:nvPr>
            <p:ph type="subTitle" idx="1"/>
          </p:nvPr>
        </p:nvSpPr>
        <p:spPr/>
        <p:txBody>
          <a:bodyPr>
            <a:normAutofit/>
          </a:bodyPr>
          <a:lstStyle/>
          <a:p>
            <a:pPr algn="ctr"/>
            <a:r>
              <a:rPr lang="en-US">
                <a:solidFill>
                  <a:schemeClr val="accent2"/>
                </a:solidFill>
              </a:rPr>
              <a:t>“</a:t>
            </a:r>
            <a:r>
              <a:rPr lang="en-US" sz="2000">
                <a:solidFill>
                  <a:schemeClr val="accent2"/>
                </a:solidFill>
              </a:rPr>
              <a:t>A Study Guide for Rottweiler Structure”</a:t>
            </a:r>
          </a:p>
          <a:p>
            <a:pPr algn="ctr"/>
            <a:r>
              <a:rPr lang="en-US" sz="2000">
                <a:solidFill>
                  <a:schemeClr val="accent2"/>
                </a:solidFill>
              </a:rPr>
              <a:t> </a:t>
            </a:r>
            <a:endParaRPr lang="en-US">
              <a:solidFill>
                <a:schemeClr val="accent2"/>
              </a:solidFill>
            </a:endParaRPr>
          </a:p>
        </p:txBody>
      </p:sp>
      <p:sp>
        <p:nvSpPr>
          <p:cNvPr id="6" name="TextBox 5">
            <a:extLst>
              <a:ext uri="{FF2B5EF4-FFF2-40B4-BE49-F238E27FC236}">
                <a16:creationId xmlns:a16="http://schemas.microsoft.com/office/drawing/2014/main" id="{61ABB781-4380-6524-5E70-C7D987298207}"/>
              </a:ext>
            </a:extLst>
          </p:cNvPr>
          <p:cNvSpPr txBox="1"/>
          <p:nvPr/>
        </p:nvSpPr>
        <p:spPr>
          <a:xfrm>
            <a:off x="11256264" y="6126480"/>
            <a:ext cx="671979" cy="646331"/>
          </a:xfrm>
          <a:prstGeom prst="rect">
            <a:avLst/>
          </a:prstGeom>
          <a:noFill/>
        </p:spPr>
        <p:txBody>
          <a:bodyPr wrap="none" rtlCol="0">
            <a:spAutoFit/>
          </a:bodyPr>
          <a:lstStyle/>
          <a:p>
            <a:r>
              <a:rPr lang="en-US" dirty="0"/>
              <a:t>EPS</a:t>
            </a:r>
          </a:p>
          <a:p>
            <a:r>
              <a:rPr lang="en-US" dirty="0"/>
              <a:t>2022</a:t>
            </a:r>
          </a:p>
        </p:txBody>
      </p:sp>
    </p:spTree>
    <p:extLst>
      <p:ext uri="{BB962C8B-B14F-4D97-AF65-F5344CB8AC3E}">
        <p14:creationId xmlns:p14="http://schemas.microsoft.com/office/powerpoint/2010/main" val="2442803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F8EB81-300A-40E5-9B29-850F7467500B}"/>
              </a:ext>
            </a:extLst>
          </p:cNvPr>
          <p:cNvSpPr txBox="1"/>
          <p:nvPr/>
        </p:nvSpPr>
        <p:spPr>
          <a:xfrm>
            <a:off x="4587228" y="1753084"/>
            <a:ext cx="957313" cy="369332"/>
          </a:xfrm>
          <a:prstGeom prst="rect">
            <a:avLst/>
          </a:prstGeom>
          <a:noFill/>
          <a:ln w="57150">
            <a:solidFill>
              <a:schemeClr val="accent2"/>
            </a:solidFill>
          </a:ln>
        </p:spPr>
        <p:txBody>
          <a:bodyPr wrap="none" rtlCol="0">
            <a:spAutoFit/>
          </a:bodyPr>
          <a:lstStyle/>
          <a:p>
            <a:r>
              <a:rPr lang="en-US"/>
              <a:t>Correct</a:t>
            </a:r>
          </a:p>
        </p:txBody>
      </p:sp>
      <p:sp>
        <p:nvSpPr>
          <p:cNvPr id="3" name="TextBox 2">
            <a:extLst>
              <a:ext uri="{FF2B5EF4-FFF2-40B4-BE49-F238E27FC236}">
                <a16:creationId xmlns:a16="http://schemas.microsoft.com/office/drawing/2014/main" id="{93B685D7-D996-4265-9B1A-B49342EAF6EE}"/>
              </a:ext>
            </a:extLst>
          </p:cNvPr>
          <p:cNvSpPr txBox="1"/>
          <p:nvPr/>
        </p:nvSpPr>
        <p:spPr>
          <a:xfrm>
            <a:off x="9570545" y="3505199"/>
            <a:ext cx="1423788" cy="369332"/>
          </a:xfrm>
          <a:prstGeom prst="rect">
            <a:avLst/>
          </a:prstGeom>
          <a:noFill/>
          <a:ln w="57150">
            <a:solidFill>
              <a:schemeClr val="accent2"/>
            </a:solidFill>
          </a:ln>
        </p:spPr>
        <p:txBody>
          <a:bodyPr wrap="none" rtlCol="0">
            <a:spAutoFit/>
          </a:bodyPr>
          <a:lstStyle/>
          <a:p>
            <a:r>
              <a:rPr lang="en-US"/>
              <a:t>Short on leg</a:t>
            </a:r>
          </a:p>
        </p:txBody>
      </p:sp>
      <p:sp>
        <p:nvSpPr>
          <p:cNvPr id="4" name="TextBox 3">
            <a:extLst>
              <a:ext uri="{FF2B5EF4-FFF2-40B4-BE49-F238E27FC236}">
                <a16:creationId xmlns:a16="http://schemas.microsoft.com/office/drawing/2014/main" id="{FE7FB99F-49BD-48C7-BBB5-F766D4B00914}"/>
              </a:ext>
            </a:extLst>
          </p:cNvPr>
          <p:cNvSpPr txBox="1"/>
          <p:nvPr/>
        </p:nvSpPr>
        <p:spPr>
          <a:xfrm>
            <a:off x="4396287" y="4583555"/>
            <a:ext cx="877376" cy="369332"/>
          </a:xfrm>
          <a:prstGeom prst="rect">
            <a:avLst/>
          </a:prstGeom>
          <a:noFill/>
          <a:ln w="57150">
            <a:solidFill>
              <a:schemeClr val="accent2"/>
            </a:solidFill>
          </a:ln>
        </p:spPr>
        <p:txBody>
          <a:bodyPr wrap="square" rtlCol="0">
            <a:spAutoFit/>
          </a:bodyPr>
          <a:lstStyle/>
          <a:p>
            <a:pPr algn="ctr"/>
            <a:r>
              <a:rPr lang="en-US"/>
              <a:t>long</a:t>
            </a:r>
          </a:p>
        </p:txBody>
      </p:sp>
      <p:pic>
        <p:nvPicPr>
          <p:cNvPr id="8" name="Picture 7" descr="A dog on a leash on grass&#10;&#10;Description automatically generated with medium confidence">
            <a:extLst>
              <a:ext uri="{FF2B5EF4-FFF2-40B4-BE49-F238E27FC236}">
                <a16:creationId xmlns:a16="http://schemas.microsoft.com/office/drawing/2014/main" id="{2B0FD555-1D5D-4F80-950A-032A56603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43" y="3828158"/>
            <a:ext cx="4016890" cy="2249458"/>
          </a:xfrm>
          <a:prstGeom prst="rect">
            <a:avLst/>
          </a:prstGeom>
          <a:ln w="57150">
            <a:solidFill>
              <a:schemeClr val="accent2"/>
            </a:solidFill>
          </a:ln>
        </p:spPr>
      </p:pic>
      <p:pic>
        <p:nvPicPr>
          <p:cNvPr id="7" name="Picture 6" descr="A black dog standing on grass&#10;&#10;Description automatically generated with medium confidence">
            <a:extLst>
              <a:ext uri="{FF2B5EF4-FFF2-40B4-BE49-F238E27FC236}">
                <a16:creationId xmlns:a16="http://schemas.microsoft.com/office/drawing/2014/main" id="{42AE1A74-9885-4E53-AE3F-83108905C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5069" y="2194561"/>
            <a:ext cx="3169122" cy="2899170"/>
          </a:xfrm>
          <a:prstGeom prst="rect">
            <a:avLst/>
          </a:prstGeom>
          <a:ln w="57150">
            <a:solidFill>
              <a:schemeClr val="accent2"/>
            </a:solidFill>
          </a:ln>
        </p:spPr>
      </p:pic>
      <p:pic>
        <p:nvPicPr>
          <p:cNvPr id="9" name="Picture 8" descr="A dog standing on a platform&#10;&#10;Description automatically generated with low confidence">
            <a:extLst>
              <a:ext uri="{FF2B5EF4-FFF2-40B4-BE49-F238E27FC236}">
                <a16:creationId xmlns:a16="http://schemas.microsoft.com/office/drawing/2014/main" id="{71DC8DD0-7ADA-DB25-69F6-2B7B24368B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964" y="190499"/>
            <a:ext cx="4016669" cy="3494502"/>
          </a:xfrm>
          <a:prstGeom prst="rect">
            <a:avLst/>
          </a:prstGeom>
          <a:solidFill>
            <a:schemeClr val="accent2"/>
          </a:solidFill>
          <a:ln w="57150">
            <a:solidFill>
              <a:schemeClr val="accent2"/>
            </a:solidFill>
          </a:ln>
        </p:spPr>
      </p:pic>
    </p:spTree>
    <p:extLst>
      <p:ext uri="{BB962C8B-B14F-4D97-AF65-F5344CB8AC3E}">
        <p14:creationId xmlns:p14="http://schemas.microsoft.com/office/powerpoint/2010/main" val="109232139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98148C-94C8-41FC-A422-4619C2D89CEE}"/>
              </a:ext>
            </a:extLst>
          </p:cNvPr>
          <p:cNvSpPr/>
          <p:nvPr/>
        </p:nvSpPr>
        <p:spPr>
          <a:xfrm>
            <a:off x="1515590" y="1223257"/>
            <a:ext cx="8555163" cy="5323801"/>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D486D-F89C-479D-8BC7-2FA10E27A762}"/>
              </a:ext>
            </a:extLst>
          </p:cNvPr>
          <p:cNvSpPr>
            <a:spLocks noGrp="1"/>
          </p:cNvSpPr>
          <p:nvPr>
            <p:ph type="title"/>
          </p:nvPr>
        </p:nvSpPr>
        <p:spPr>
          <a:xfrm>
            <a:off x="1507602" y="448097"/>
            <a:ext cx="8555164" cy="821635"/>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rgbClr val="C00000"/>
                </a:solidFill>
              </a:rPr>
              <a:t>Serious faults</a:t>
            </a:r>
          </a:p>
        </p:txBody>
      </p:sp>
      <p:sp>
        <p:nvSpPr>
          <p:cNvPr id="3" name="TextBox 2">
            <a:extLst>
              <a:ext uri="{FF2B5EF4-FFF2-40B4-BE49-F238E27FC236}">
                <a16:creationId xmlns:a16="http://schemas.microsoft.com/office/drawing/2014/main" id="{B5C995EF-43AD-4C2C-8651-CE0110CD5282}"/>
              </a:ext>
            </a:extLst>
          </p:cNvPr>
          <p:cNvSpPr txBox="1"/>
          <p:nvPr/>
        </p:nvSpPr>
        <p:spPr>
          <a:xfrm>
            <a:off x="1938130" y="1608589"/>
            <a:ext cx="8468139" cy="4801314"/>
          </a:xfrm>
          <a:prstGeom prst="rect">
            <a:avLst/>
          </a:prstGeom>
          <a:noFill/>
        </p:spPr>
        <p:txBody>
          <a:bodyPr wrap="square" lIns="91440" tIns="45720" rIns="91440" bIns="45720" rtlCol="0" anchor="t">
            <a:spAutoFit/>
          </a:bodyPr>
          <a:lstStyle/>
          <a:p>
            <a:r>
              <a:rPr lang="en-US" dirty="0"/>
              <a:t>Lack of proportion, undersized, oversized</a:t>
            </a:r>
          </a:p>
          <a:p>
            <a:r>
              <a:rPr lang="en-US" dirty="0"/>
              <a:t>Reversal of sex characteristics (doggy bitch, bitchy dog)</a:t>
            </a:r>
          </a:p>
          <a:p>
            <a:endParaRPr lang="en-US" dirty="0"/>
          </a:p>
          <a:p>
            <a:r>
              <a:rPr lang="en-US" dirty="0"/>
              <a:t>Level bite</a:t>
            </a:r>
          </a:p>
          <a:p>
            <a:r>
              <a:rPr lang="en-US" dirty="0"/>
              <a:t>Any missing tooth</a:t>
            </a:r>
          </a:p>
          <a:p>
            <a:endParaRPr lang="en-US" dirty="0"/>
          </a:p>
          <a:p>
            <a:r>
              <a:rPr lang="en-US" dirty="0"/>
              <a:t>Yellow (bird of prey) eyes, eyes of different color or size, hairless eye rim</a:t>
            </a:r>
          </a:p>
          <a:p>
            <a:endParaRPr lang="en-US" dirty="0"/>
          </a:p>
          <a:p>
            <a:r>
              <a:rPr lang="en-US" dirty="0"/>
              <a:t>Ear:  improper carriage, creased, folded or held away from cheek/head.</a:t>
            </a:r>
          </a:p>
          <a:p>
            <a:endParaRPr lang="en-US" dirty="0"/>
          </a:p>
          <a:p>
            <a:r>
              <a:rPr lang="en-US" dirty="0"/>
              <a:t>Total lack of mouth pigment (pink mouth)</a:t>
            </a:r>
          </a:p>
          <a:p>
            <a:endParaRPr lang="en-US" dirty="0"/>
          </a:p>
          <a:p>
            <a:r>
              <a:rPr lang="en-US" dirty="0"/>
              <a:t>Open coat, excessively short or curly coat, total lack of undercoat, any trimming that alters the length of the natural coat.</a:t>
            </a:r>
          </a:p>
          <a:p>
            <a:r>
              <a:rPr lang="en-US" dirty="0"/>
              <a:t>Straw colored, excessive, insufficient or sooty markings</a:t>
            </a:r>
          </a:p>
          <a:p>
            <a:r>
              <a:rPr lang="en-US" dirty="0"/>
              <a:t>Rust other than described in the standard.</a:t>
            </a:r>
          </a:p>
          <a:p>
            <a:r>
              <a:rPr lang="en-US" dirty="0"/>
              <a:t>White marking any place on dog.</a:t>
            </a:r>
          </a:p>
        </p:txBody>
      </p:sp>
    </p:spTree>
    <p:extLst>
      <p:ext uri="{BB962C8B-B14F-4D97-AF65-F5344CB8AC3E}">
        <p14:creationId xmlns:p14="http://schemas.microsoft.com/office/powerpoint/2010/main" val="6753496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46A03A-F7D1-4C2B-AA22-FF7E73C160B2}"/>
              </a:ext>
            </a:extLst>
          </p:cNvPr>
          <p:cNvSpPr/>
          <p:nvPr/>
        </p:nvSpPr>
        <p:spPr>
          <a:xfrm>
            <a:off x="1957646" y="2502044"/>
            <a:ext cx="6198433" cy="2472276"/>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35BABF-474F-4B51-A46D-AACE05675D37}"/>
              </a:ext>
            </a:extLst>
          </p:cNvPr>
          <p:cNvSpPr>
            <a:spLocks noGrp="1"/>
          </p:cNvSpPr>
          <p:nvPr>
            <p:ph type="title"/>
          </p:nvPr>
        </p:nvSpPr>
        <p:spPr>
          <a:xfrm>
            <a:off x="1957646" y="1769471"/>
            <a:ext cx="6198433" cy="79716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rgbClr val="FF0000"/>
                </a:solidFill>
              </a:rPr>
              <a:t>Faults</a:t>
            </a:r>
          </a:p>
        </p:txBody>
      </p:sp>
      <p:sp>
        <p:nvSpPr>
          <p:cNvPr id="3" name="TextBox 2">
            <a:extLst>
              <a:ext uri="{FF2B5EF4-FFF2-40B4-BE49-F238E27FC236}">
                <a16:creationId xmlns:a16="http://schemas.microsoft.com/office/drawing/2014/main" id="{271CFFA2-CADB-401C-A759-588B35AD85A5}"/>
              </a:ext>
            </a:extLst>
          </p:cNvPr>
          <p:cNvSpPr txBox="1"/>
          <p:nvPr/>
        </p:nvSpPr>
        <p:spPr>
          <a:xfrm>
            <a:off x="3036967" y="2832524"/>
            <a:ext cx="4625009" cy="1477328"/>
          </a:xfrm>
          <a:prstGeom prst="rect">
            <a:avLst/>
          </a:prstGeom>
          <a:noFill/>
        </p:spPr>
        <p:txBody>
          <a:bodyPr wrap="square" rtlCol="0">
            <a:spAutoFit/>
          </a:bodyPr>
          <a:lstStyle/>
          <a:p>
            <a:r>
              <a:rPr lang="en-US" dirty="0"/>
              <a:t>Wavy coat</a:t>
            </a:r>
          </a:p>
          <a:p>
            <a:endParaRPr lang="en-US" dirty="0"/>
          </a:p>
          <a:p>
            <a:r>
              <a:rPr lang="en-US" dirty="0"/>
              <a:t>Any structural fault that detracts from the described working dog must be penalized to the extent of the deviation.</a:t>
            </a:r>
          </a:p>
        </p:txBody>
      </p:sp>
    </p:spTree>
    <p:extLst>
      <p:ext uri="{BB962C8B-B14F-4D97-AF65-F5344CB8AC3E}">
        <p14:creationId xmlns:p14="http://schemas.microsoft.com/office/powerpoint/2010/main" val="23262596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F7B9B95C-B46D-ABE8-0F7E-61FAF60EB381}"/>
              </a:ext>
            </a:extLst>
          </p:cNvPr>
          <p:cNvSpPr/>
          <p:nvPr/>
        </p:nvSpPr>
        <p:spPr>
          <a:xfrm>
            <a:off x="8071723" y="5220985"/>
            <a:ext cx="457200" cy="4572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pic>
        <p:nvPicPr>
          <p:cNvPr id="4" name="Picture 3" descr="A dog with its tongue out&#10;&#10;Description automatically generated with low confidence">
            <a:extLst>
              <a:ext uri="{FF2B5EF4-FFF2-40B4-BE49-F238E27FC236}">
                <a16:creationId xmlns:a16="http://schemas.microsoft.com/office/drawing/2014/main" id="{5D759C6D-90D3-4E0A-8025-94FE53731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6841" y="-273971"/>
            <a:ext cx="1910986" cy="1910986"/>
          </a:xfrm>
          <a:prstGeom prst="rect">
            <a:avLst/>
          </a:prstGeom>
        </p:spPr>
      </p:pic>
      <p:sp>
        <p:nvSpPr>
          <p:cNvPr id="2" name="TextBox 1">
            <a:extLst>
              <a:ext uri="{FF2B5EF4-FFF2-40B4-BE49-F238E27FC236}">
                <a16:creationId xmlns:a16="http://schemas.microsoft.com/office/drawing/2014/main" id="{393D9570-0201-450A-B1AB-3C014D8B0814}"/>
              </a:ext>
            </a:extLst>
          </p:cNvPr>
          <p:cNvSpPr txBox="1"/>
          <p:nvPr/>
        </p:nvSpPr>
        <p:spPr>
          <a:xfrm>
            <a:off x="1815778" y="1637015"/>
            <a:ext cx="8203095" cy="3139321"/>
          </a:xfrm>
          <a:prstGeom prst="rect">
            <a:avLst/>
          </a:prstGeom>
          <a:noFill/>
          <a:ln>
            <a:solidFill>
              <a:schemeClr val="tx1"/>
            </a:solidFill>
          </a:ln>
        </p:spPr>
        <p:txBody>
          <a:bodyPr wrap="square" rtlCol="0">
            <a:spAutoFit/>
          </a:bodyPr>
          <a:lstStyle/>
          <a:p>
            <a:r>
              <a:rPr lang="en-US" dirty="0"/>
              <a:t>“Your entire selection process is aimed at selecting the very best of each  new generation while taking the lesser ones out of the gene pool.</a:t>
            </a:r>
          </a:p>
          <a:p>
            <a:endParaRPr lang="en-US" dirty="0"/>
          </a:p>
          <a:p>
            <a:r>
              <a:rPr lang="en-US" dirty="0"/>
              <a:t>Do not encourage people to show dogs of yours that do not measure up.</a:t>
            </a:r>
          </a:p>
          <a:p>
            <a:endParaRPr lang="en-US" dirty="0"/>
          </a:p>
          <a:p>
            <a:r>
              <a:rPr lang="en-US" dirty="0"/>
              <a:t>A breeding program is better when a few really  good dogs represent it in   the gene pool than when it is represented by a wide array of dogs—many of them mediocre—with all of them in the gene pool.</a:t>
            </a:r>
          </a:p>
          <a:p>
            <a:endParaRPr lang="en-US" dirty="0"/>
          </a:p>
          <a:p>
            <a:r>
              <a:rPr lang="en-US" dirty="0"/>
              <a:t>“</a:t>
            </a:r>
            <a:r>
              <a:rPr lang="en-US" i="1" dirty="0"/>
              <a:t>Your goal is not how many but how good</a:t>
            </a:r>
            <a:r>
              <a:rPr lang="en-US" dirty="0"/>
              <a:t>”!</a:t>
            </a:r>
          </a:p>
          <a:p>
            <a:r>
              <a:rPr lang="en-US" dirty="0"/>
              <a:t>Patricia </a:t>
            </a:r>
            <a:r>
              <a:rPr lang="en-US" dirty="0" err="1"/>
              <a:t>Craige’s</a:t>
            </a:r>
            <a:r>
              <a:rPr lang="en-US" dirty="0"/>
              <a:t> “Born to Win”</a:t>
            </a:r>
          </a:p>
        </p:txBody>
      </p:sp>
      <p:sp>
        <p:nvSpPr>
          <p:cNvPr id="7" name="TextBox 6">
            <a:extLst>
              <a:ext uri="{FF2B5EF4-FFF2-40B4-BE49-F238E27FC236}">
                <a16:creationId xmlns:a16="http://schemas.microsoft.com/office/drawing/2014/main" id="{DFDE4466-1BC6-56AF-6FBA-E190C13A689E}"/>
              </a:ext>
            </a:extLst>
          </p:cNvPr>
          <p:cNvSpPr txBox="1"/>
          <p:nvPr/>
        </p:nvSpPr>
        <p:spPr>
          <a:xfrm>
            <a:off x="8528923" y="5112460"/>
            <a:ext cx="671979" cy="646331"/>
          </a:xfrm>
          <a:prstGeom prst="rect">
            <a:avLst/>
          </a:prstGeom>
          <a:noFill/>
        </p:spPr>
        <p:txBody>
          <a:bodyPr wrap="none" rtlCol="0">
            <a:spAutoFit/>
          </a:bodyPr>
          <a:lstStyle/>
          <a:p>
            <a:r>
              <a:rPr lang="en-US" dirty="0"/>
              <a:t>EPS</a:t>
            </a:r>
          </a:p>
          <a:p>
            <a:r>
              <a:rPr lang="en-US" dirty="0"/>
              <a:t>2022</a:t>
            </a:r>
          </a:p>
        </p:txBody>
      </p:sp>
      <p:sp>
        <p:nvSpPr>
          <p:cNvPr id="5" name="TextBox 4">
            <a:extLst>
              <a:ext uri="{FF2B5EF4-FFF2-40B4-BE49-F238E27FC236}">
                <a16:creationId xmlns:a16="http://schemas.microsoft.com/office/drawing/2014/main" id="{1F395700-82EC-9AAF-B4D0-9C4E1A05B8F1}"/>
              </a:ext>
            </a:extLst>
          </p:cNvPr>
          <p:cNvSpPr txBox="1"/>
          <p:nvPr/>
        </p:nvSpPr>
        <p:spPr>
          <a:xfrm>
            <a:off x="8139061" y="5250960"/>
            <a:ext cx="322524" cy="369332"/>
          </a:xfrm>
          <a:prstGeom prst="rect">
            <a:avLst/>
          </a:prstGeom>
          <a:noFill/>
        </p:spPr>
        <p:txBody>
          <a:bodyPr wrap="none" rtlCol="0">
            <a:spAutoFit/>
          </a:bodyPr>
          <a:lstStyle/>
          <a:p>
            <a:r>
              <a:rPr lang="en-US" dirty="0"/>
              <a:t>C</a:t>
            </a:r>
          </a:p>
        </p:txBody>
      </p:sp>
    </p:spTree>
    <p:extLst>
      <p:ext uri="{BB962C8B-B14F-4D97-AF65-F5344CB8AC3E}">
        <p14:creationId xmlns:p14="http://schemas.microsoft.com/office/powerpoint/2010/main" val="242990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604EE0-BB6B-4094-BED7-C5F6C8F6C7CC}"/>
              </a:ext>
            </a:extLst>
          </p:cNvPr>
          <p:cNvSpPr/>
          <p:nvPr/>
        </p:nvSpPr>
        <p:spPr>
          <a:xfrm>
            <a:off x="1006129" y="1003790"/>
            <a:ext cx="9195284" cy="5360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B6B8C-CAFC-4F3C-8367-FE7981DE16D6}"/>
              </a:ext>
            </a:extLst>
          </p:cNvPr>
          <p:cNvSpPr>
            <a:spLocks noGrp="1"/>
          </p:cNvSpPr>
          <p:nvPr>
            <p:ph type="title"/>
          </p:nvPr>
        </p:nvSpPr>
        <p:spPr>
          <a:xfrm>
            <a:off x="1058887" y="132806"/>
            <a:ext cx="9142526" cy="870985"/>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The Rottweiler Head</a:t>
            </a:r>
          </a:p>
        </p:txBody>
      </p:sp>
      <p:sp>
        <p:nvSpPr>
          <p:cNvPr id="3" name="TextBox 2">
            <a:extLst>
              <a:ext uri="{FF2B5EF4-FFF2-40B4-BE49-F238E27FC236}">
                <a16:creationId xmlns:a16="http://schemas.microsoft.com/office/drawing/2014/main" id="{F1F1394A-CD30-4A88-8973-0F1BD061CADC}"/>
              </a:ext>
            </a:extLst>
          </p:cNvPr>
          <p:cNvSpPr txBox="1"/>
          <p:nvPr/>
        </p:nvSpPr>
        <p:spPr>
          <a:xfrm>
            <a:off x="1058888" y="1003791"/>
            <a:ext cx="9142526" cy="4524315"/>
          </a:xfrm>
          <a:prstGeom prst="rect">
            <a:avLst/>
          </a:prstGeom>
          <a:noFill/>
          <a:ln w="57150">
            <a:solidFill>
              <a:schemeClr val="accent2"/>
            </a:solidFill>
          </a:ln>
        </p:spPr>
        <p:txBody>
          <a:bodyPr wrap="square" lIns="91440" tIns="45720" rIns="91440" bIns="45720" rtlCol="0" anchor="t">
            <a:spAutoFit/>
          </a:bodyPr>
          <a:lstStyle/>
          <a:p>
            <a:pPr marL="285750" indent="-285750">
              <a:buFont typeface="Arial" panose="020B0604020202020204" pitchFamily="34" charset="0"/>
              <a:buChar char="•"/>
            </a:pPr>
            <a:r>
              <a:rPr lang="en-US" dirty="0"/>
              <a:t>Erect head carriage, held slightly ahead of the body when standing.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head is of normal proportions relative to the size of the dog and of normal shape, neither long and narrow nor short and wide overall.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Rottweiler should have a strong, powerful head with broad jaws.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skull is slightly longer than the muzzle, almost flat on top.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nose and lips must be black.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Rottweiler nose is well developed, broader than round, with relatively large nostrils and always black.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muzzle should appear neither elongated nor shortened in relation to the cranial region.  The nasal bridge is broad at the base and moderately tapered.</a:t>
            </a:r>
          </a:p>
        </p:txBody>
      </p:sp>
    </p:spTree>
    <p:extLst>
      <p:ext uri="{BB962C8B-B14F-4D97-AF65-F5344CB8AC3E}">
        <p14:creationId xmlns:p14="http://schemas.microsoft.com/office/powerpoint/2010/main" val="3045607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7C8005-15BA-444A-909E-190377388C61}"/>
              </a:ext>
            </a:extLst>
          </p:cNvPr>
          <p:cNvSpPr/>
          <p:nvPr/>
        </p:nvSpPr>
        <p:spPr>
          <a:xfrm>
            <a:off x="1177870" y="1449092"/>
            <a:ext cx="8767916" cy="1749158"/>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a:buChar char="•"/>
            </a:pPr>
            <a:r>
              <a:rPr lang="en-US" dirty="0">
                <a:solidFill>
                  <a:schemeClr val="tx1"/>
                </a:solidFill>
              </a:rPr>
              <a:t>Of medium length, broad between the ears </a:t>
            </a:r>
          </a:p>
          <a:p>
            <a:pPr marL="285750" indent="-285750">
              <a:buFont typeface="Arial"/>
              <a:buChar char="•"/>
            </a:pPr>
            <a:r>
              <a:rPr lang="en-US" dirty="0">
                <a:solidFill>
                  <a:schemeClr val="tx1"/>
                </a:solidFill>
              </a:rPr>
              <a:t>Forehead line seen in profile is moderately arched; </a:t>
            </a:r>
          </a:p>
          <a:p>
            <a:pPr marL="285750" indent="-285750">
              <a:buFont typeface="Arial"/>
              <a:buChar char="•"/>
            </a:pPr>
            <a:r>
              <a:rPr lang="en-US" dirty="0">
                <a:solidFill>
                  <a:schemeClr val="tx1"/>
                </a:solidFill>
              </a:rPr>
              <a:t>Zygomatic arch and well developed stop</a:t>
            </a:r>
          </a:p>
          <a:p>
            <a:pPr marL="285750" indent="-285750">
              <a:buFont typeface="Arial"/>
              <a:buChar char="•"/>
            </a:pPr>
            <a:r>
              <a:rPr lang="en-US" dirty="0">
                <a:solidFill>
                  <a:schemeClr val="tx1"/>
                </a:solidFill>
              </a:rPr>
              <a:t>Strong, broad upper and lower jaws</a:t>
            </a:r>
          </a:p>
        </p:txBody>
      </p:sp>
      <p:sp>
        <p:nvSpPr>
          <p:cNvPr id="5" name="Rectangle 4">
            <a:extLst>
              <a:ext uri="{FF2B5EF4-FFF2-40B4-BE49-F238E27FC236}">
                <a16:creationId xmlns:a16="http://schemas.microsoft.com/office/drawing/2014/main" id="{208BF2E7-2076-4F48-939A-7BA9164FAB6B}"/>
              </a:ext>
            </a:extLst>
          </p:cNvPr>
          <p:cNvSpPr/>
          <p:nvPr/>
        </p:nvSpPr>
        <p:spPr>
          <a:xfrm>
            <a:off x="1141852" y="3394881"/>
            <a:ext cx="8529081" cy="2105147"/>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dirty="0">
                <a:solidFill>
                  <a:schemeClr val="tx1"/>
                </a:solidFill>
              </a:rPr>
              <a:t>The desired ratio of back skull to muzzle is 3 to 2.  </a:t>
            </a:r>
            <a:endParaRPr lang="en-US" dirty="0"/>
          </a:p>
          <a:p>
            <a:pPr marL="342900" indent="-342900">
              <a:buFont typeface="Arial"/>
              <a:buChar char="•"/>
            </a:pPr>
            <a:r>
              <a:rPr lang="en-US" dirty="0">
                <a:solidFill>
                  <a:schemeClr val="tx1"/>
                </a:solidFill>
              </a:rPr>
              <a:t>Forehead is preferred dry; however, some wrinkling may occur when the dog is alert.  </a:t>
            </a:r>
          </a:p>
          <a:p>
            <a:pPr marL="342900" indent="-342900">
              <a:buFont typeface="Arial"/>
              <a:buChar char="•"/>
            </a:pPr>
            <a:r>
              <a:rPr lang="en-US" dirty="0">
                <a:solidFill>
                  <a:schemeClr val="tx1"/>
                </a:solidFill>
              </a:rPr>
              <a:t>Expression is noble, alert and self–assured.</a:t>
            </a:r>
          </a:p>
          <a:p>
            <a:endParaRPr lang="en-US" dirty="0">
              <a:solidFill>
                <a:schemeClr val="tx1">
                  <a:lumMod val="95000"/>
                  <a:lumOff val="5000"/>
                </a:schemeClr>
              </a:solidFill>
            </a:endParaRPr>
          </a:p>
        </p:txBody>
      </p:sp>
      <p:sp>
        <p:nvSpPr>
          <p:cNvPr id="2" name="Title 1">
            <a:extLst>
              <a:ext uri="{FF2B5EF4-FFF2-40B4-BE49-F238E27FC236}">
                <a16:creationId xmlns:a16="http://schemas.microsoft.com/office/drawing/2014/main" id="{6C872685-6ECD-4A07-9AFE-3B5BC300610B}"/>
              </a:ext>
            </a:extLst>
          </p:cNvPr>
          <p:cNvSpPr>
            <a:spLocks noGrp="1"/>
          </p:cNvSpPr>
          <p:nvPr>
            <p:ph type="title"/>
          </p:nvPr>
        </p:nvSpPr>
        <p:spPr>
          <a:xfrm>
            <a:off x="1175971" y="626650"/>
            <a:ext cx="8759325" cy="768626"/>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US">
                <a:solidFill>
                  <a:schemeClr val="accent2"/>
                </a:solidFill>
              </a:rPr>
              <a:t>The Rottweiler Head</a:t>
            </a:r>
            <a:br>
              <a:rPr lang="en-US"/>
            </a:br>
            <a:endParaRPr lang="en-US">
              <a:solidFill>
                <a:schemeClr val="accent2"/>
              </a:solidFill>
            </a:endParaRPr>
          </a:p>
        </p:txBody>
      </p:sp>
    </p:spTree>
    <p:extLst>
      <p:ext uri="{BB962C8B-B14F-4D97-AF65-F5344CB8AC3E}">
        <p14:creationId xmlns:p14="http://schemas.microsoft.com/office/powerpoint/2010/main" val="2274636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C1C0BA-5C75-4757-832A-0F02255207E7}"/>
              </a:ext>
            </a:extLst>
          </p:cNvPr>
          <p:cNvSpPr/>
          <p:nvPr/>
        </p:nvSpPr>
        <p:spPr>
          <a:xfrm>
            <a:off x="955520" y="2620403"/>
            <a:ext cx="9290360" cy="2849511"/>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dirty="0">
              <a:solidFill>
                <a:schemeClr val="tx1"/>
              </a:solidFill>
              <a:ea typeface="+mn-lt"/>
              <a:cs typeface="+mn-lt"/>
            </a:endParaRPr>
          </a:p>
          <a:p>
            <a:endParaRPr lang="en-US" dirty="0">
              <a:solidFill>
                <a:schemeClr val="tx1"/>
              </a:solidFill>
              <a:ea typeface="+mn-lt"/>
              <a:cs typeface="+mn-lt"/>
            </a:endParaRPr>
          </a:p>
          <a:p>
            <a:r>
              <a:rPr lang="en-US" dirty="0">
                <a:solidFill>
                  <a:schemeClr val="tx1"/>
                </a:solidFill>
                <a:ea typeface="+mn-lt"/>
                <a:cs typeface="+mn-lt"/>
              </a:rPr>
              <a:t>A head breed is a breed that has let the head become the most defining part of breed type. When a breed concentrates on heads to the exclusion of other qualities, those other qualities suffer. What results is a breed with a beautiful head, which his body usually has poor structure, proportions, and movement.  Observe other breeds; it will become obvious which ones are “head breeds”.</a:t>
            </a:r>
          </a:p>
          <a:p>
            <a:endParaRPr lang="en-US"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chemeClr val="tx1"/>
              </a:solidFill>
            </a:endParaRPr>
          </a:p>
          <a:p>
            <a:endParaRPr lang="en-US" sz="2000" dirty="0">
              <a:solidFill>
                <a:srgbClr val="000000"/>
              </a:solidFill>
              <a:ea typeface="+mn-lt"/>
              <a:cs typeface="+mn-lt"/>
            </a:endParaRPr>
          </a:p>
          <a:p>
            <a:endParaRPr lang="en-US" dirty="0"/>
          </a:p>
          <a:p>
            <a:endParaRPr lang="en-US" dirty="0"/>
          </a:p>
        </p:txBody>
      </p:sp>
      <p:sp>
        <p:nvSpPr>
          <p:cNvPr id="2" name="TextBox 1">
            <a:extLst>
              <a:ext uri="{FF2B5EF4-FFF2-40B4-BE49-F238E27FC236}">
                <a16:creationId xmlns:a16="http://schemas.microsoft.com/office/drawing/2014/main" id="{D3CE1F53-AA45-4090-9324-72627112B0EE}"/>
              </a:ext>
            </a:extLst>
          </p:cNvPr>
          <p:cNvSpPr txBox="1"/>
          <p:nvPr/>
        </p:nvSpPr>
        <p:spPr>
          <a:xfrm>
            <a:off x="955520" y="536567"/>
            <a:ext cx="9290360" cy="584775"/>
          </a:xfrm>
          <a:prstGeom prst="rect">
            <a:avLst/>
          </a:prstGeom>
          <a:noFill/>
          <a:ln w="57150">
            <a:solidFill>
              <a:schemeClr val="accent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C00000"/>
                </a:solidFill>
              </a:rPr>
              <a:t>The Rottweiler is Not a “Head Breed”!</a:t>
            </a:r>
            <a:r>
              <a:rPr lang="en-US" sz="3200"/>
              <a:t>​</a:t>
            </a:r>
          </a:p>
        </p:txBody>
      </p:sp>
      <p:sp>
        <p:nvSpPr>
          <p:cNvPr id="9" name="Rectangle 8">
            <a:extLst>
              <a:ext uri="{FF2B5EF4-FFF2-40B4-BE49-F238E27FC236}">
                <a16:creationId xmlns:a16="http://schemas.microsoft.com/office/drawing/2014/main" id="{9DDCE79A-CB9C-4A6A-B38B-F002CF03F1A2}"/>
              </a:ext>
            </a:extLst>
          </p:cNvPr>
          <p:cNvSpPr/>
          <p:nvPr/>
        </p:nvSpPr>
        <p:spPr>
          <a:xfrm>
            <a:off x="935680" y="1148157"/>
            <a:ext cx="9310200" cy="1418616"/>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rPr>
              <a:t>The importance of the Rottweiler head is to identify the Rottweiler as a Rottweiler.  Keep head conformation in proper perspective: the head is important and essential to breed type, but we are more than a pretty face.</a:t>
            </a:r>
          </a:p>
        </p:txBody>
      </p:sp>
      <p:sp>
        <p:nvSpPr>
          <p:cNvPr id="10" name="Rectangle 9">
            <a:extLst>
              <a:ext uri="{FF2B5EF4-FFF2-40B4-BE49-F238E27FC236}">
                <a16:creationId xmlns:a16="http://schemas.microsoft.com/office/drawing/2014/main" id="{097C7B2C-2DDA-4398-9EFF-D681169045FA}"/>
              </a:ext>
            </a:extLst>
          </p:cNvPr>
          <p:cNvSpPr/>
          <p:nvPr/>
        </p:nvSpPr>
        <p:spPr>
          <a:xfrm>
            <a:off x="955520" y="4520106"/>
            <a:ext cx="9290360" cy="916161"/>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800">
                <a:solidFill>
                  <a:schemeClr val="tx1"/>
                </a:solidFill>
              </a:rPr>
              <a:t>It is easier to correct head type in a breeding </a:t>
            </a:r>
            <a:endParaRPr lang="en-US">
              <a:solidFill>
                <a:schemeClr val="tx1"/>
              </a:solidFill>
            </a:endParaRPr>
          </a:p>
          <a:p>
            <a:pPr algn="ctr"/>
            <a:r>
              <a:rPr lang="en-US" sz="2800">
                <a:solidFill>
                  <a:schemeClr val="tx1"/>
                </a:solidFill>
              </a:rPr>
              <a:t>program than it is to correct structural faults.</a:t>
            </a:r>
            <a:endParaRPr lang="en-US">
              <a:solidFill>
                <a:schemeClr val="tx1"/>
              </a:solidFill>
            </a:endParaRPr>
          </a:p>
        </p:txBody>
      </p:sp>
    </p:spTree>
    <p:extLst>
      <p:ext uri="{BB962C8B-B14F-4D97-AF65-F5344CB8AC3E}">
        <p14:creationId xmlns:p14="http://schemas.microsoft.com/office/powerpoint/2010/main" val="4129970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CDFD9-322C-4511-9F0B-7C9B6F6C2374}"/>
              </a:ext>
            </a:extLst>
          </p:cNvPr>
          <p:cNvSpPr>
            <a:spLocks noGrp="1"/>
          </p:cNvSpPr>
          <p:nvPr>
            <p:ph type="title"/>
          </p:nvPr>
        </p:nvSpPr>
        <p:spPr>
          <a:xfrm>
            <a:off x="1256146" y="716841"/>
            <a:ext cx="7976298" cy="660400"/>
          </a:xfrm>
          <a:solidFill>
            <a:schemeClr val="accent6"/>
          </a:solidFill>
          <a:ln w="57150">
            <a:solidFill>
              <a:schemeClr val="accent2"/>
            </a:solidFill>
          </a:ln>
        </p:spPr>
        <p:txBody>
          <a:bodyPr/>
          <a:lstStyle/>
          <a:p>
            <a:pPr algn="ctr"/>
            <a:r>
              <a:rPr lang="en-US" dirty="0">
                <a:solidFill>
                  <a:schemeClr val="accent2"/>
                </a:solidFill>
              </a:rPr>
              <a:t>Bitch Heads</a:t>
            </a:r>
          </a:p>
        </p:txBody>
      </p:sp>
      <p:pic>
        <p:nvPicPr>
          <p:cNvPr id="4" name="Picture 3" descr="A person sitting next to a dog&#10;&#10;Description automatically generated with medium confidence">
            <a:extLst>
              <a:ext uri="{FF2B5EF4-FFF2-40B4-BE49-F238E27FC236}">
                <a16:creationId xmlns:a16="http://schemas.microsoft.com/office/drawing/2014/main" id="{8E60E064-2462-A432-6746-166A5DA7E5EE}"/>
              </a:ext>
            </a:extLst>
          </p:cNvPr>
          <p:cNvPicPr>
            <a:picLocks noChangeAspect="1"/>
          </p:cNvPicPr>
          <p:nvPr/>
        </p:nvPicPr>
        <p:blipFill rotWithShape="1">
          <a:blip r:embed="rId3">
            <a:extLst>
              <a:ext uri="{28A0092B-C50C-407E-A947-70E740481C1C}">
                <a14:useLocalDpi xmlns:a14="http://schemas.microsoft.com/office/drawing/2010/main" val="0"/>
              </a:ext>
            </a:extLst>
          </a:blip>
          <a:srcRect l="46133" t="16000" r="23772" b="48513"/>
          <a:stretch/>
        </p:blipFill>
        <p:spPr>
          <a:xfrm>
            <a:off x="1307162" y="1466581"/>
            <a:ext cx="2736868" cy="3179904"/>
          </a:xfrm>
          <a:prstGeom prst="rect">
            <a:avLst/>
          </a:prstGeom>
          <a:ln w="57150">
            <a:solidFill>
              <a:schemeClr val="accent2"/>
            </a:solidFill>
          </a:ln>
        </p:spPr>
      </p:pic>
      <p:pic>
        <p:nvPicPr>
          <p:cNvPr id="6" name="Picture 5" descr="A picture containing grass, dog, outdoor, person&#10;&#10;Description automatically generated">
            <a:extLst>
              <a:ext uri="{FF2B5EF4-FFF2-40B4-BE49-F238E27FC236}">
                <a16:creationId xmlns:a16="http://schemas.microsoft.com/office/drawing/2014/main" id="{BB685E23-D445-2BE5-816F-6142C6EA63E6}"/>
              </a:ext>
            </a:extLst>
          </p:cNvPr>
          <p:cNvPicPr>
            <a:picLocks noChangeAspect="1"/>
          </p:cNvPicPr>
          <p:nvPr/>
        </p:nvPicPr>
        <p:blipFill rotWithShape="1">
          <a:blip r:embed="rId4">
            <a:extLst>
              <a:ext uri="{28A0092B-C50C-407E-A947-70E740481C1C}">
                <a14:useLocalDpi xmlns:a14="http://schemas.microsoft.com/office/drawing/2010/main" val="0"/>
              </a:ext>
            </a:extLst>
          </a:blip>
          <a:srcRect l="56935" t="33889" r="19114" b="42769"/>
          <a:stretch/>
        </p:blipFill>
        <p:spPr>
          <a:xfrm>
            <a:off x="3748328" y="4162015"/>
            <a:ext cx="2293034" cy="2635639"/>
          </a:xfrm>
          <a:prstGeom prst="rect">
            <a:avLst/>
          </a:prstGeom>
          <a:solidFill>
            <a:schemeClr val="accent2"/>
          </a:solidFill>
          <a:ln w="57150">
            <a:solidFill>
              <a:schemeClr val="accent2"/>
            </a:solidFill>
          </a:ln>
        </p:spPr>
      </p:pic>
      <p:pic>
        <p:nvPicPr>
          <p:cNvPr id="1026" name="Picture 2" descr="No description available.">
            <a:extLst>
              <a:ext uri="{FF2B5EF4-FFF2-40B4-BE49-F238E27FC236}">
                <a16:creationId xmlns:a16="http://schemas.microsoft.com/office/drawing/2014/main" id="{A9303DDE-BC25-F5C4-7880-6455FEB121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277"/>
          <a:stretch/>
        </p:blipFill>
        <p:spPr bwMode="auto">
          <a:xfrm>
            <a:off x="6029989" y="1374960"/>
            <a:ext cx="4009946" cy="3320943"/>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725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og, grass, outdoor, black&#10;&#10;Description automatically generated">
            <a:extLst>
              <a:ext uri="{FF2B5EF4-FFF2-40B4-BE49-F238E27FC236}">
                <a16:creationId xmlns:a16="http://schemas.microsoft.com/office/drawing/2014/main" id="{7B6A1F0A-F315-CB61-08A2-3155E0508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38" y="1122214"/>
            <a:ext cx="3314842" cy="3270854"/>
          </a:xfrm>
          <a:prstGeom prst="rect">
            <a:avLst/>
          </a:prstGeom>
          <a:ln w="57150">
            <a:solidFill>
              <a:schemeClr val="accent2"/>
            </a:solidFill>
          </a:ln>
        </p:spPr>
      </p:pic>
      <p:sp>
        <p:nvSpPr>
          <p:cNvPr id="2" name="Title 1">
            <a:extLst>
              <a:ext uri="{FF2B5EF4-FFF2-40B4-BE49-F238E27FC236}">
                <a16:creationId xmlns:a16="http://schemas.microsoft.com/office/drawing/2014/main" id="{337CBDCA-7D19-4298-870B-4E2BCB7431AB}"/>
              </a:ext>
            </a:extLst>
          </p:cNvPr>
          <p:cNvSpPr>
            <a:spLocks noGrp="1"/>
          </p:cNvSpPr>
          <p:nvPr>
            <p:ph type="title"/>
          </p:nvPr>
        </p:nvSpPr>
        <p:spPr>
          <a:xfrm>
            <a:off x="-138545" y="929081"/>
            <a:ext cx="10934307" cy="1320800"/>
          </a:xfrm>
          <a:solidFill>
            <a:schemeClr val="accent6"/>
          </a:solidFill>
          <a:ln w="57150">
            <a:solidFill>
              <a:schemeClr val="accent2"/>
            </a:solidFill>
          </a:ln>
        </p:spPr>
        <p:txBody>
          <a:bodyPr/>
          <a:lstStyle/>
          <a:p>
            <a:pPr algn="ctr"/>
            <a:r>
              <a:rPr lang="en-US" dirty="0">
                <a:solidFill>
                  <a:schemeClr val="accent2"/>
                </a:solidFill>
              </a:rPr>
              <a:t>Dog Heads</a:t>
            </a:r>
          </a:p>
        </p:txBody>
      </p:sp>
      <p:pic>
        <p:nvPicPr>
          <p:cNvPr id="5" name="Picture 4" descr="A picture containing dog, water, outdoor, black&#10;&#10;Description automatically generated">
            <a:extLst>
              <a:ext uri="{FF2B5EF4-FFF2-40B4-BE49-F238E27FC236}">
                <a16:creationId xmlns:a16="http://schemas.microsoft.com/office/drawing/2014/main" id="{9DD7828C-804A-C6FC-DB56-7F3497070C72}"/>
              </a:ext>
            </a:extLst>
          </p:cNvPr>
          <p:cNvPicPr>
            <a:picLocks noChangeAspect="1"/>
          </p:cNvPicPr>
          <p:nvPr/>
        </p:nvPicPr>
        <p:blipFill rotWithShape="1">
          <a:blip r:embed="rId4">
            <a:extLst>
              <a:ext uri="{28A0092B-C50C-407E-A947-70E740481C1C}">
                <a14:useLocalDpi xmlns:a14="http://schemas.microsoft.com/office/drawing/2010/main" val="0"/>
              </a:ext>
            </a:extLst>
          </a:blip>
          <a:srcRect l="17487" t="16820" r="1085" b="21642"/>
          <a:stretch/>
        </p:blipFill>
        <p:spPr>
          <a:xfrm>
            <a:off x="-114827" y="2249881"/>
            <a:ext cx="3989802" cy="3371665"/>
          </a:xfrm>
          <a:prstGeom prst="rect">
            <a:avLst/>
          </a:prstGeom>
          <a:ln w="57150">
            <a:solidFill>
              <a:schemeClr val="accent2"/>
            </a:solidFill>
          </a:ln>
        </p:spPr>
      </p:pic>
      <p:pic>
        <p:nvPicPr>
          <p:cNvPr id="8" name="Picture 7" descr="A black dog with its tongue out&#10;&#10;Description automatically generated with medium confidence">
            <a:extLst>
              <a:ext uri="{FF2B5EF4-FFF2-40B4-BE49-F238E27FC236}">
                <a16:creationId xmlns:a16="http://schemas.microsoft.com/office/drawing/2014/main" id="{9B227CCC-95B4-B71E-F2C1-38BF36D37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150" y="2249881"/>
            <a:ext cx="3409612" cy="3409612"/>
          </a:xfrm>
          <a:prstGeom prst="rect">
            <a:avLst/>
          </a:prstGeom>
          <a:ln w="38100">
            <a:solidFill>
              <a:schemeClr val="accent2"/>
            </a:solidFill>
          </a:ln>
        </p:spPr>
      </p:pic>
      <p:pic>
        <p:nvPicPr>
          <p:cNvPr id="10" name="Picture 9" descr="A picture containing dog, sitting, black, indoor&#10;&#10;Description automatically generated">
            <a:extLst>
              <a:ext uri="{FF2B5EF4-FFF2-40B4-BE49-F238E27FC236}">
                <a16:creationId xmlns:a16="http://schemas.microsoft.com/office/drawing/2014/main" id="{DC0FE9D2-82BC-B3AC-7DF8-E73550EA41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2935" y="2199667"/>
            <a:ext cx="3989802" cy="3488757"/>
          </a:xfrm>
          <a:prstGeom prst="rect">
            <a:avLst/>
          </a:prstGeom>
          <a:ln w="38100">
            <a:solidFill>
              <a:schemeClr val="accent2"/>
            </a:solidFill>
          </a:ln>
        </p:spPr>
      </p:pic>
    </p:spTree>
    <p:extLst>
      <p:ext uri="{BB962C8B-B14F-4D97-AF65-F5344CB8AC3E}">
        <p14:creationId xmlns:p14="http://schemas.microsoft.com/office/powerpoint/2010/main" val="3448815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C0A7F61-0B17-40B2-9C4C-FA38794AB49F}"/>
              </a:ext>
            </a:extLst>
          </p:cNvPr>
          <p:cNvGraphicFramePr/>
          <p:nvPr>
            <p:extLst>
              <p:ext uri="{D42A27DB-BD31-4B8C-83A1-F6EECF244321}">
                <p14:modId xmlns:p14="http://schemas.microsoft.com/office/powerpoint/2010/main" val="1108906044"/>
              </p:ext>
            </p:extLst>
          </p:nvPr>
        </p:nvGraphicFramePr>
        <p:xfrm>
          <a:off x="1058715" y="1794885"/>
          <a:ext cx="7943968" cy="4799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dog, black, mammal&#10;&#10;Description automatically generated">
            <a:extLst>
              <a:ext uri="{FF2B5EF4-FFF2-40B4-BE49-F238E27FC236}">
                <a16:creationId xmlns:a16="http://schemas.microsoft.com/office/drawing/2014/main" id="{CAD18045-89C4-FE62-94D5-6B8E9F4583B2}"/>
              </a:ext>
            </a:extLst>
          </p:cNvPr>
          <p:cNvPicPr>
            <a:picLocks noChangeAspect="1"/>
          </p:cNvPicPr>
          <p:nvPr/>
        </p:nvPicPr>
        <p:blipFill rotWithShape="1">
          <a:blip r:embed="rId7">
            <a:extLst>
              <a:ext uri="{28A0092B-C50C-407E-A947-70E740481C1C}">
                <a14:useLocalDpi xmlns:a14="http://schemas.microsoft.com/office/drawing/2010/main" val="0"/>
              </a:ext>
            </a:extLst>
          </a:blip>
          <a:srcRect l="20850" t="11822" r="30520" b="42928"/>
          <a:stretch/>
        </p:blipFill>
        <p:spPr>
          <a:xfrm>
            <a:off x="4210312" y="2885672"/>
            <a:ext cx="1436400" cy="1770734"/>
          </a:xfrm>
          <a:prstGeom prst="rect">
            <a:avLst/>
          </a:prstGeom>
        </p:spPr>
      </p:pic>
      <p:sp>
        <p:nvSpPr>
          <p:cNvPr id="2" name="Title 1">
            <a:extLst>
              <a:ext uri="{FF2B5EF4-FFF2-40B4-BE49-F238E27FC236}">
                <a16:creationId xmlns:a16="http://schemas.microsoft.com/office/drawing/2014/main" id="{CFE22695-FFA2-4A34-89BD-73D31DD86908}"/>
              </a:ext>
            </a:extLst>
          </p:cNvPr>
          <p:cNvSpPr>
            <a:spLocks noGrp="1"/>
          </p:cNvSpPr>
          <p:nvPr>
            <p:ph type="title"/>
          </p:nvPr>
        </p:nvSpPr>
        <p:spPr>
          <a:xfrm>
            <a:off x="1058715" y="917637"/>
            <a:ext cx="7943968" cy="877248"/>
          </a:xfrm>
          <a:solidFill>
            <a:schemeClr val="accent6">
              <a:lumMod val="60000"/>
              <a:lumOff val="40000"/>
            </a:schemeClr>
          </a:solidFill>
          <a:ln w="57150">
            <a:solidFill>
              <a:schemeClr val="accent2"/>
            </a:solidFill>
          </a:ln>
        </p:spPr>
        <p:txBody>
          <a:bodyPr/>
          <a:lstStyle/>
          <a:p>
            <a:pPr algn="ctr"/>
            <a:r>
              <a:rPr lang="en-US">
                <a:solidFill>
                  <a:schemeClr val="accent2"/>
                </a:solidFill>
              </a:rPr>
              <a:t>Head Type:  Incorrect</a:t>
            </a:r>
          </a:p>
        </p:txBody>
      </p:sp>
      <p:pic>
        <p:nvPicPr>
          <p:cNvPr id="9" name="Picture 8" descr="A black dog with brown eyes&#10;&#10;Description automatically generated with medium confidence">
            <a:extLst>
              <a:ext uri="{FF2B5EF4-FFF2-40B4-BE49-F238E27FC236}">
                <a16:creationId xmlns:a16="http://schemas.microsoft.com/office/drawing/2014/main" id="{D2CD26A8-053D-4FE3-CE1F-2A8953ED93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4991" y="2885672"/>
            <a:ext cx="2428875" cy="1885950"/>
          </a:xfrm>
          <a:prstGeom prst="rect">
            <a:avLst/>
          </a:prstGeom>
        </p:spPr>
      </p:pic>
    </p:spTree>
    <p:extLst>
      <p:ext uri="{BB962C8B-B14F-4D97-AF65-F5344CB8AC3E}">
        <p14:creationId xmlns:p14="http://schemas.microsoft.com/office/powerpoint/2010/main" val="205353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0EA805-4870-4EF2-BA44-FB94A140FE68}"/>
              </a:ext>
            </a:extLst>
          </p:cNvPr>
          <p:cNvSpPr/>
          <p:nvPr/>
        </p:nvSpPr>
        <p:spPr>
          <a:xfrm>
            <a:off x="1767115" y="2106340"/>
            <a:ext cx="7186223"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FF2D72-3E8B-48DF-B9A5-441B4D427134}"/>
              </a:ext>
            </a:extLst>
          </p:cNvPr>
          <p:cNvSpPr>
            <a:spLocks noGrp="1"/>
          </p:cNvSpPr>
          <p:nvPr>
            <p:ph type="title"/>
          </p:nvPr>
        </p:nvSpPr>
        <p:spPr>
          <a:xfrm>
            <a:off x="1763311" y="1121137"/>
            <a:ext cx="7190027" cy="98520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Eyes</a:t>
            </a:r>
          </a:p>
        </p:txBody>
      </p:sp>
      <p:sp>
        <p:nvSpPr>
          <p:cNvPr id="6" name="TextBox 5">
            <a:extLst>
              <a:ext uri="{FF2B5EF4-FFF2-40B4-BE49-F238E27FC236}">
                <a16:creationId xmlns:a16="http://schemas.microsoft.com/office/drawing/2014/main" id="{D01BA937-FD72-40AD-847D-A446E744EF69}"/>
              </a:ext>
            </a:extLst>
          </p:cNvPr>
          <p:cNvSpPr txBox="1"/>
          <p:nvPr/>
        </p:nvSpPr>
        <p:spPr>
          <a:xfrm>
            <a:off x="1847932" y="2107758"/>
            <a:ext cx="7106339" cy="954107"/>
          </a:xfrm>
          <a:prstGeom prst="rect">
            <a:avLst/>
          </a:prstGeom>
          <a:noFill/>
        </p:spPr>
        <p:txBody>
          <a:bodyPr wrap="square" lIns="91440" tIns="45720" rIns="91440" bIns="45720" rtlCol="0" anchor="t">
            <a:spAutoFit/>
          </a:bodyPr>
          <a:lstStyle/>
          <a:p>
            <a:r>
              <a:rPr lang="en-US" sz="2800"/>
              <a:t>The eyes are almond shaped, dark, set </a:t>
            </a:r>
            <a:endParaRPr lang="en-US"/>
          </a:p>
          <a:p>
            <a:r>
              <a:rPr lang="en-US" sz="2800"/>
              <a:t>facing normally forward</a:t>
            </a:r>
            <a:endParaRPr lang="en-US"/>
          </a:p>
        </p:txBody>
      </p:sp>
      <p:sp>
        <p:nvSpPr>
          <p:cNvPr id="3" name="TextBox 2">
            <a:extLst>
              <a:ext uri="{FF2B5EF4-FFF2-40B4-BE49-F238E27FC236}">
                <a16:creationId xmlns:a16="http://schemas.microsoft.com/office/drawing/2014/main" id="{707C00F4-B5CC-DE1F-36C1-5D70FC8E4975}"/>
              </a:ext>
            </a:extLst>
          </p:cNvPr>
          <p:cNvSpPr txBox="1"/>
          <p:nvPr/>
        </p:nvSpPr>
        <p:spPr>
          <a:xfrm>
            <a:off x="1777661" y="3048172"/>
            <a:ext cx="7155908" cy="923330"/>
          </a:xfrm>
          <a:prstGeom prst="rect">
            <a:avLst/>
          </a:prstGeom>
          <a:solidFill>
            <a:schemeClr val="accent1"/>
          </a:solidFill>
          <a:ln w="57150">
            <a:solidFill>
              <a:schemeClr val="accent2"/>
            </a:solidFill>
          </a:ln>
        </p:spPr>
        <p:txBody>
          <a:bodyPr wrap="square" lIns="91440" tIns="45720" rIns="91440" bIns="45720" rtlCol="0" anchor="t">
            <a:spAutoFit/>
          </a:bodyPr>
          <a:lstStyle/>
          <a:p>
            <a:r>
              <a:rPr lang="en-US" dirty="0"/>
              <a:t>Eyes should be in proportion to the head, not too large, but not too small. The shape of an almond is pointed at each end and rising in the middle. The Rottweiler eye is NOT ROUND!</a:t>
            </a:r>
          </a:p>
        </p:txBody>
      </p:sp>
    </p:spTree>
    <p:extLst>
      <p:ext uri="{BB962C8B-B14F-4D97-AF65-F5344CB8AC3E}">
        <p14:creationId xmlns:p14="http://schemas.microsoft.com/office/powerpoint/2010/main" val="2219388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0BFA288-0239-4750-B992-0E75207B4C18}"/>
              </a:ext>
            </a:extLst>
          </p:cNvPr>
          <p:cNvGraphicFramePr/>
          <p:nvPr>
            <p:extLst>
              <p:ext uri="{D42A27DB-BD31-4B8C-83A1-F6EECF244321}">
                <p14:modId xmlns:p14="http://schemas.microsoft.com/office/powerpoint/2010/main" val="4012104492"/>
              </p:ext>
            </p:extLst>
          </p:nvPr>
        </p:nvGraphicFramePr>
        <p:xfrm>
          <a:off x="952806" y="259826"/>
          <a:ext cx="8276077" cy="3635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2014FAFC-AF26-9321-488A-13CB0B2682A3}"/>
              </a:ext>
            </a:extLst>
          </p:cNvPr>
          <p:cNvSpPr txBox="1"/>
          <p:nvPr/>
        </p:nvSpPr>
        <p:spPr>
          <a:xfrm>
            <a:off x="1491176" y="338558"/>
            <a:ext cx="6991641" cy="369332"/>
          </a:xfrm>
          <a:prstGeom prst="rect">
            <a:avLst/>
          </a:prstGeom>
          <a:solidFill>
            <a:schemeClr val="accent6">
              <a:lumMod val="60000"/>
              <a:lumOff val="40000"/>
            </a:schemeClr>
          </a:solidFill>
          <a:ln w="57150">
            <a:solidFill>
              <a:schemeClr val="accent2"/>
            </a:solidFill>
          </a:ln>
        </p:spPr>
        <p:txBody>
          <a:bodyPr wrap="square" rtlCol="0">
            <a:spAutoFit/>
          </a:bodyPr>
          <a:lstStyle/>
          <a:p>
            <a:pPr algn="ctr"/>
            <a:r>
              <a:rPr lang="en-US">
                <a:solidFill>
                  <a:schemeClr val="accent2"/>
                </a:solidFill>
              </a:rPr>
              <a:t>Correct</a:t>
            </a:r>
            <a:r>
              <a:rPr lang="en-US"/>
              <a:t> </a:t>
            </a:r>
          </a:p>
        </p:txBody>
      </p:sp>
      <p:sp>
        <p:nvSpPr>
          <p:cNvPr id="5" name="TextBox 4">
            <a:extLst>
              <a:ext uri="{FF2B5EF4-FFF2-40B4-BE49-F238E27FC236}">
                <a16:creationId xmlns:a16="http://schemas.microsoft.com/office/drawing/2014/main" id="{FD1C56BA-4181-DB82-B7F3-66A6FC43C32D}"/>
              </a:ext>
            </a:extLst>
          </p:cNvPr>
          <p:cNvSpPr txBox="1"/>
          <p:nvPr/>
        </p:nvSpPr>
        <p:spPr>
          <a:xfrm>
            <a:off x="4261245" y="3895082"/>
            <a:ext cx="1872855" cy="646331"/>
          </a:xfrm>
          <a:prstGeom prst="rect">
            <a:avLst/>
          </a:prstGeom>
          <a:solidFill>
            <a:schemeClr val="accent6">
              <a:lumMod val="60000"/>
              <a:lumOff val="40000"/>
            </a:schemeClr>
          </a:solidFill>
          <a:ln w="57150">
            <a:solidFill>
              <a:schemeClr val="accent2"/>
            </a:solidFill>
          </a:ln>
        </p:spPr>
        <p:txBody>
          <a:bodyPr wrap="square" rtlCol="0">
            <a:spAutoFit/>
          </a:bodyPr>
          <a:lstStyle/>
          <a:p>
            <a:pPr algn="ctr"/>
            <a:r>
              <a:rPr lang="en-US">
                <a:solidFill>
                  <a:schemeClr val="accent2"/>
                </a:solidFill>
              </a:rPr>
              <a:t>Round Eye (Undesirable)</a:t>
            </a:r>
          </a:p>
        </p:txBody>
      </p:sp>
      <p:pic>
        <p:nvPicPr>
          <p:cNvPr id="7" name="Picture 6" descr="A close up of a dog&#10;&#10;Description automatically generated with medium confidence">
            <a:extLst>
              <a:ext uri="{FF2B5EF4-FFF2-40B4-BE49-F238E27FC236}">
                <a16:creationId xmlns:a16="http://schemas.microsoft.com/office/drawing/2014/main" id="{070F22C5-A550-7536-05D0-8EE4B754311C}"/>
              </a:ext>
            </a:extLst>
          </p:cNvPr>
          <p:cNvPicPr>
            <a:picLocks noChangeAspect="1"/>
          </p:cNvPicPr>
          <p:nvPr/>
        </p:nvPicPr>
        <p:blipFill rotWithShape="1">
          <a:blip r:embed="rId8">
            <a:extLst>
              <a:ext uri="{28A0092B-C50C-407E-A947-70E740481C1C}">
                <a14:useLocalDpi xmlns:a14="http://schemas.microsoft.com/office/drawing/2010/main" val="0"/>
              </a:ext>
            </a:extLst>
          </a:blip>
          <a:srcRect l="60043" t="26257" r="4907" b="54256"/>
          <a:stretch/>
        </p:blipFill>
        <p:spPr>
          <a:xfrm>
            <a:off x="4261244" y="4541413"/>
            <a:ext cx="1872855" cy="1560711"/>
          </a:xfrm>
          <a:prstGeom prst="rect">
            <a:avLst/>
          </a:prstGeom>
          <a:ln w="57150">
            <a:solidFill>
              <a:schemeClr val="accent2"/>
            </a:solidFill>
          </a:ln>
        </p:spPr>
      </p:pic>
    </p:spTree>
    <p:extLst>
      <p:ext uri="{BB962C8B-B14F-4D97-AF65-F5344CB8AC3E}">
        <p14:creationId xmlns:p14="http://schemas.microsoft.com/office/powerpoint/2010/main" val="88612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CA7D3C5F-FCD1-41FD-A31C-9149F0F49FCE}"/>
              </a:ext>
            </a:extLst>
          </p:cNvPr>
          <p:cNvGraphicFramePr/>
          <p:nvPr>
            <p:extLst>
              <p:ext uri="{D42A27DB-BD31-4B8C-83A1-F6EECF244321}">
                <p14:modId xmlns:p14="http://schemas.microsoft.com/office/powerpoint/2010/main" val="1850144322"/>
              </p:ext>
            </p:extLst>
          </p:nvPr>
        </p:nvGraphicFramePr>
        <p:xfrm>
          <a:off x="1538683" y="719306"/>
          <a:ext cx="8128000" cy="5419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9087CDF7-8BA7-47D9-A359-C529AEB5C470}"/>
              </a:ext>
            </a:extLst>
          </p:cNvPr>
          <p:cNvSpPr txBox="1"/>
          <p:nvPr/>
        </p:nvSpPr>
        <p:spPr>
          <a:xfrm>
            <a:off x="2147300" y="5271532"/>
            <a:ext cx="6678201" cy="369332"/>
          </a:xfrm>
          <a:prstGeom prst="rect">
            <a:avLst/>
          </a:prstGeom>
          <a:noFill/>
          <a:ln w="57150">
            <a:solidFill>
              <a:schemeClr val="accent2"/>
            </a:solidFill>
          </a:ln>
        </p:spPr>
        <p:txBody>
          <a:bodyPr wrap="square" rtlCol="0">
            <a:spAutoFit/>
          </a:bodyPr>
          <a:lstStyle/>
          <a:p>
            <a:pPr algn="ctr"/>
            <a:r>
              <a:rPr lang="en-US">
                <a:solidFill>
                  <a:srgbClr val="C00000"/>
                </a:solidFill>
              </a:rPr>
              <a:t>Faults</a:t>
            </a:r>
          </a:p>
        </p:txBody>
      </p:sp>
    </p:spTree>
    <p:extLst>
      <p:ext uri="{BB962C8B-B14F-4D97-AF65-F5344CB8AC3E}">
        <p14:creationId xmlns:p14="http://schemas.microsoft.com/office/powerpoint/2010/main" val="159031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21DF9-B854-9779-B82C-97E33F1618C1}"/>
              </a:ext>
            </a:extLst>
          </p:cNvPr>
          <p:cNvPicPr>
            <a:picLocks noChangeAspect="1"/>
          </p:cNvPicPr>
          <p:nvPr/>
        </p:nvPicPr>
        <p:blipFill>
          <a:blip r:embed="rId2"/>
          <a:stretch>
            <a:fillRect/>
          </a:stretch>
        </p:blipFill>
        <p:spPr>
          <a:xfrm>
            <a:off x="795528" y="611185"/>
            <a:ext cx="8805672" cy="5635630"/>
          </a:xfrm>
          <a:prstGeom prst="rect">
            <a:avLst/>
          </a:prstGeom>
        </p:spPr>
      </p:pic>
      <p:sp>
        <p:nvSpPr>
          <p:cNvPr id="3" name="TextBox 2">
            <a:extLst>
              <a:ext uri="{FF2B5EF4-FFF2-40B4-BE49-F238E27FC236}">
                <a16:creationId xmlns:a16="http://schemas.microsoft.com/office/drawing/2014/main" id="{C3F0F00D-BF05-D60E-601A-D2C4CFF49792}"/>
              </a:ext>
            </a:extLst>
          </p:cNvPr>
          <p:cNvSpPr txBox="1"/>
          <p:nvPr/>
        </p:nvSpPr>
        <p:spPr>
          <a:xfrm>
            <a:off x="8558784" y="5367528"/>
            <a:ext cx="1483740" cy="369332"/>
          </a:xfrm>
          <a:prstGeom prst="rect">
            <a:avLst/>
          </a:prstGeom>
          <a:solidFill>
            <a:schemeClr val="bg2"/>
          </a:solidFill>
        </p:spPr>
        <p:txBody>
          <a:bodyPr wrap="none" rtlCol="0">
            <a:spAutoFit/>
          </a:bodyPr>
          <a:lstStyle/>
          <a:p>
            <a:r>
              <a:rPr lang="en-US" dirty="0"/>
              <a:t>Rear Pastern</a:t>
            </a:r>
          </a:p>
        </p:txBody>
      </p:sp>
    </p:spTree>
    <p:extLst>
      <p:ext uri="{BB962C8B-B14F-4D97-AF65-F5344CB8AC3E}">
        <p14:creationId xmlns:p14="http://schemas.microsoft.com/office/powerpoint/2010/main" val="352782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5125F6-81B8-4C3C-80C7-331F63BA85BC}"/>
              </a:ext>
            </a:extLst>
          </p:cNvPr>
          <p:cNvSpPr/>
          <p:nvPr/>
        </p:nvSpPr>
        <p:spPr>
          <a:xfrm>
            <a:off x="2216258" y="2051539"/>
            <a:ext cx="7169155" cy="1597688"/>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E3BCB-84ED-44D1-8BA1-3D638493691A}"/>
              </a:ext>
            </a:extLst>
          </p:cNvPr>
          <p:cNvSpPr>
            <a:spLocks noGrp="1"/>
          </p:cNvSpPr>
          <p:nvPr>
            <p:ph type="title"/>
          </p:nvPr>
        </p:nvSpPr>
        <p:spPr>
          <a:xfrm>
            <a:off x="2216258" y="1372422"/>
            <a:ext cx="7169155" cy="82731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Ears</a:t>
            </a:r>
          </a:p>
        </p:txBody>
      </p:sp>
      <p:sp>
        <p:nvSpPr>
          <p:cNvPr id="3" name="TextBox 2">
            <a:extLst>
              <a:ext uri="{FF2B5EF4-FFF2-40B4-BE49-F238E27FC236}">
                <a16:creationId xmlns:a16="http://schemas.microsoft.com/office/drawing/2014/main" id="{216144E4-71A3-4E3A-9136-E1C183520004}"/>
              </a:ext>
            </a:extLst>
          </p:cNvPr>
          <p:cNvSpPr txBox="1"/>
          <p:nvPr/>
        </p:nvSpPr>
        <p:spPr>
          <a:xfrm>
            <a:off x="2271088" y="2292068"/>
            <a:ext cx="7048767" cy="830997"/>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rebuchet MS" panose="020B0603020202020204"/>
                <a:ea typeface="+mn-ea"/>
                <a:cs typeface="+mn-cs"/>
              </a:rPr>
              <a:t>The ears are </a:t>
            </a:r>
            <a:r>
              <a:rPr lang="en-US" sz="2400" dirty="0">
                <a:latin typeface="Trebuchet MS" panose="020B0603020202020204"/>
              </a:rPr>
              <a:t>medium-sized</a:t>
            </a:r>
            <a:r>
              <a:rPr kumimoji="0" lang="en-US" sz="2400" b="0" i="0" u="none" strike="noStrike" kern="1200" cap="none" spc="0" normalizeH="0" baseline="0" noProof="0" dirty="0">
                <a:ln>
                  <a:noFill/>
                </a:ln>
                <a:effectLst/>
                <a:uLnTx/>
                <a:uFillTx/>
                <a:latin typeface="Trebuchet MS" panose="020B0603020202020204"/>
                <a:ea typeface="+mn-ea"/>
                <a:cs typeface="+mn-cs"/>
              </a:rPr>
              <a:t> pendant, triangular, wide apart, and not set high on the head.</a:t>
            </a:r>
            <a:endParaRPr lang="en-US" sz="2400" b="0" i="0" u="none" strike="noStrike" kern="1200" cap="none" spc="0" normalizeH="0" baseline="0" noProof="0" dirty="0">
              <a:ln>
                <a:noFill/>
              </a:ln>
              <a:effectLst/>
              <a:uLnTx/>
              <a:uFillTx/>
              <a:latin typeface="Trebuchet MS" panose="020B0603020202020204"/>
            </a:endParaRPr>
          </a:p>
        </p:txBody>
      </p:sp>
      <p:sp>
        <p:nvSpPr>
          <p:cNvPr id="5" name="TextBox 4">
            <a:extLst>
              <a:ext uri="{FF2B5EF4-FFF2-40B4-BE49-F238E27FC236}">
                <a16:creationId xmlns:a16="http://schemas.microsoft.com/office/drawing/2014/main" id="{7C186618-2EE7-5CB3-2062-00447F0A6386}"/>
              </a:ext>
            </a:extLst>
          </p:cNvPr>
          <p:cNvSpPr txBox="1"/>
          <p:nvPr/>
        </p:nvSpPr>
        <p:spPr>
          <a:xfrm>
            <a:off x="2216258" y="3649227"/>
            <a:ext cx="7169155" cy="2031325"/>
          </a:xfrm>
          <a:prstGeom prst="rect">
            <a:avLst/>
          </a:prstGeom>
          <a:solidFill>
            <a:schemeClr val="accent1"/>
          </a:solidFill>
          <a:ln w="57150">
            <a:solidFill>
              <a:schemeClr val="accent2"/>
            </a:solidFill>
          </a:ln>
        </p:spPr>
        <p:txBody>
          <a:bodyPr wrap="square" lIns="91440" tIns="45720" rIns="91440" bIns="45720" rtlCol="0" anchor="t">
            <a:spAutoFit/>
          </a:bodyPr>
          <a:lstStyle/>
          <a:p>
            <a:r>
              <a:rPr lang="en-US" dirty="0"/>
              <a:t>Ears are triangular, hanging down, close to the cheek; not too small as to be light and flyaway but not too large; they are set in line with the top of the skull, giving the appearance of broadening the skull; they should hang flat with no creases, not stand away from the head and there should be no daylight between the inner edge of the ear and the face. Neither should they be low set which gives an impression of </a:t>
            </a:r>
            <a:r>
              <a:rPr lang="en-US" dirty="0" err="1"/>
              <a:t>houndiness</a:t>
            </a:r>
            <a:r>
              <a:rPr lang="en-US" dirty="0"/>
              <a:t>.</a:t>
            </a:r>
          </a:p>
        </p:txBody>
      </p:sp>
    </p:spTree>
    <p:extLst>
      <p:ext uri="{BB962C8B-B14F-4D97-AF65-F5344CB8AC3E}">
        <p14:creationId xmlns:p14="http://schemas.microsoft.com/office/powerpoint/2010/main" val="2217174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A dog looking at the camera&#10;&#10;Description automatically generated with medium confidence">
            <a:extLst>
              <a:ext uri="{FF2B5EF4-FFF2-40B4-BE49-F238E27FC236}">
                <a16:creationId xmlns:a16="http://schemas.microsoft.com/office/drawing/2014/main" id="{1979D08C-F24F-8C02-787B-A169DCC70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1026" y="3936706"/>
            <a:ext cx="3059724" cy="2036262"/>
          </a:xfrm>
          <a:prstGeom prst="rect">
            <a:avLst/>
          </a:prstGeom>
          <a:ln w="38100">
            <a:solidFill>
              <a:schemeClr val="accent2"/>
            </a:solidFill>
          </a:ln>
        </p:spPr>
      </p:pic>
      <p:pic>
        <p:nvPicPr>
          <p:cNvPr id="81" name="Picture 80" descr="A dog with a chain around its neck&#10;&#10;Description automatically generated with medium confidence">
            <a:extLst>
              <a:ext uri="{FF2B5EF4-FFF2-40B4-BE49-F238E27FC236}">
                <a16:creationId xmlns:a16="http://schemas.microsoft.com/office/drawing/2014/main" id="{3B0DE76C-D455-DA44-C48C-9AD9E78361EB}"/>
              </a:ext>
            </a:extLst>
          </p:cNvPr>
          <p:cNvPicPr>
            <a:picLocks noChangeAspect="1"/>
          </p:cNvPicPr>
          <p:nvPr/>
        </p:nvPicPr>
        <p:blipFill rotWithShape="1">
          <a:blip r:embed="rId4">
            <a:extLst>
              <a:ext uri="{28A0092B-C50C-407E-A947-70E740481C1C}">
                <a14:useLocalDpi xmlns:a14="http://schemas.microsoft.com/office/drawing/2010/main" val="0"/>
              </a:ext>
            </a:extLst>
          </a:blip>
          <a:srcRect b="29764"/>
          <a:stretch/>
        </p:blipFill>
        <p:spPr>
          <a:xfrm>
            <a:off x="7020075" y="2278122"/>
            <a:ext cx="3774677" cy="2784586"/>
          </a:xfrm>
          <a:prstGeom prst="rect">
            <a:avLst/>
          </a:prstGeom>
          <a:ln w="38100">
            <a:solidFill>
              <a:schemeClr val="accent2"/>
            </a:solidFill>
          </a:ln>
        </p:spPr>
      </p:pic>
      <p:sp>
        <p:nvSpPr>
          <p:cNvPr id="2" name="Title 1">
            <a:extLst>
              <a:ext uri="{FF2B5EF4-FFF2-40B4-BE49-F238E27FC236}">
                <a16:creationId xmlns:a16="http://schemas.microsoft.com/office/drawing/2014/main" id="{6635BE3F-BA3C-4978-98DA-1D1AA5B55DB8}"/>
              </a:ext>
            </a:extLst>
          </p:cNvPr>
          <p:cNvSpPr>
            <a:spLocks noGrp="1"/>
          </p:cNvSpPr>
          <p:nvPr>
            <p:ph type="title"/>
          </p:nvPr>
        </p:nvSpPr>
        <p:spPr>
          <a:xfrm>
            <a:off x="660592" y="974356"/>
            <a:ext cx="10099983" cy="74262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Ears</a:t>
            </a:r>
          </a:p>
        </p:txBody>
      </p:sp>
      <mc:AlternateContent xmlns:mc="http://schemas.openxmlformats.org/markup-compatibility/2006" xmlns:p14="http://schemas.microsoft.com/office/powerpoint/2010/main">
        <mc:Choice Requires="p14">
          <p:contentPart p14:bwMode="auto" r:id="rId5">
            <p14:nvContentPartPr>
              <p14:cNvPr id="34" name="Ink 33">
                <a:extLst>
                  <a:ext uri="{FF2B5EF4-FFF2-40B4-BE49-F238E27FC236}">
                    <a16:creationId xmlns:a16="http://schemas.microsoft.com/office/drawing/2014/main" id="{EE02BA20-275E-C30E-AFD7-B2F6E580954D}"/>
                  </a:ext>
                </a:extLst>
              </p14:cNvPr>
              <p14:cNvContentPartPr/>
              <p14:nvPr/>
            </p14:nvContentPartPr>
            <p14:xfrm>
              <a:off x="6096000" y="3428999"/>
              <a:ext cx="57150" cy="9525"/>
            </p14:xfrm>
          </p:contentPart>
        </mc:Choice>
        <mc:Fallback xmlns="">
          <p:pic>
            <p:nvPicPr>
              <p:cNvPr id="34" name="Ink 33">
                <a:extLst>
                  <a:ext uri="{FF2B5EF4-FFF2-40B4-BE49-F238E27FC236}">
                    <a16:creationId xmlns:a16="http://schemas.microsoft.com/office/drawing/2014/main" id="{EE02BA20-275E-C30E-AFD7-B2F6E580954D}"/>
                  </a:ext>
                </a:extLst>
              </p:cNvPr>
              <p:cNvPicPr/>
              <p:nvPr/>
            </p:nvPicPr>
            <p:blipFill>
              <a:blip r:embed="rId6"/>
              <a:stretch>
                <a:fillRect/>
              </a:stretch>
            </p:blipFill>
            <p:spPr>
              <a:xfrm>
                <a:off x="6079289" y="3417093"/>
                <a:ext cx="90237" cy="3309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 name="Ink 38">
                <a:extLst>
                  <a:ext uri="{FF2B5EF4-FFF2-40B4-BE49-F238E27FC236}">
                    <a16:creationId xmlns:a16="http://schemas.microsoft.com/office/drawing/2014/main" id="{EFB92D5F-5671-8BF3-BE0C-4AB58EEFAC2C}"/>
                  </a:ext>
                </a:extLst>
              </p14:cNvPr>
              <p14:cNvContentPartPr/>
              <p14:nvPr/>
            </p14:nvContentPartPr>
            <p14:xfrm>
              <a:off x="-389466" y="3996266"/>
              <a:ext cx="9525" cy="9525"/>
            </p14:xfrm>
          </p:contentPart>
        </mc:Choice>
        <mc:Fallback xmlns="">
          <p:pic>
            <p:nvPicPr>
              <p:cNvPr id="39" name="Ink 38">
                <a:extLst>
                  <a:ext uri="{FF2B5EF4-FFF2-40B4-BE49-F238E27FC236}">
                    <a16:creationId xmlns:a16="http://schemas.microsoft.com/office/drawing/2014/main" id="{EFB92D5F-5671-8BF3-BE0C-4AB58EEFAC2C}"/>
                  </a:ext>
                </a:extLst>
              </p:cNvPr>
              <p:cNvPicPr/>
              <p:nvPr/>
            </p:nvPicPr>
            <p:blipFill>
              <a:blip r:embed="rId8"/>
              <a:stretch>
                <a:fillRect/>
              </a:stretch>
            </p:blipFill>
            <p:spPr>
              <a:xfrm>
                <a:off x="-865716" y="3520016"/>
                <a:ext cx="952500" cy="9525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7" name="Ink 56">
                <a:extLst>
                  <a:ext uri="{FF2B5EF4-FFF2-40B4-BE49-F238E27FC236}">
                    <a16:creationId xmlns:a16="http://schemas.microsoft.com/office/drawing/2014/main" id="{7F4018EA-C51C-4FEA-6640-6F03815E816F}"/>
                  </a:ext>
                </a:extLst>
              </p14:cNvPr>
              <p14:cNvContentPartPr/>
              <p14:nvPr/>
            </p14:nvContentPartPr>
            <p14:xfrm>
              <a:off x="2785532" y="3268132"/>
              <a:ext cx="9525" cy="9525"/>
            </p14:xfrm>
          </p:contentPart>
        </mc:Choice>
        <mc:Fallback xmlns="">
          <p:pic>
            <p:nvPicPr>
              <p:cNvPr id="57" name="Ink 56">
                <a:extLst>
                  <a:ext uri="{FF2B5EF4-FFF2-40B4-BE49-F238E27FC236}">
                    <a16:creationId xmlns:a16="http://schemas.microsoft.com/office/drawing/2014/main" id="{7F4018EA-C51C-4FEA-6640-6F03815E816F}"/>
                  </a:ext>
                </a:extLst>
              </p:cNvPr>
              <p:cNvPicPr/>
              <p:nvPr/>
            </p:nvPicPr>
            <p:blipFill>
              <a:blip r:embed="rId8"/>
              <a:stretch>
                <a:fillRect/>
              </a:stretch>
            </p:blipFill>
            <p:spPr>
              <a:xfrm>
                <a:off x="2309282" y="2791882"/>
                <a:ext cx="952500" cy="952500"/>
              </a:xfrm>
              <a:prstGeom prst="rect">
                <a:avLst/>
              </a:prstGeom>
            </p:spPr>
          </p:pic>
        </mc:Fallback>
      </mc:AlternateContent>
      <p:pic>
        <p:nvPicPr>
          <p:cNvPr id="4" name="Picture 3" descr="A dog lying in the grass&#10;&#10;Description automatically generated with medium confidence">
            <a:extLst>
              <a:ext uri="{FF2B5EF4-FFF2-40B4-BE49-F238E27FC236}">
                <a16:creationId xmlns:a16="http://schemas.microsoft.com/office/drawing/2014/main" id="{F9735BB4-C823-B279-B0CF-90332EB90F37}"/>
              </a:ext>
            </a:extLst>
          </p:cNvPr>
          <p:cNvPicPr>
            <a:picLocks noChangeAspect="1"/>
          </p:cNvPicPr>
          <p:nvPr/>
        </p:nvPicPr>
        <p:blipFill rotWithShape="1">
          <a:blip r:embed="rId10">
            <a:extLst>
              <a:ext uri="{28A0092B-C50C-407E-A947-70E740481C1C}">
                <a14:useLocalDpi xmlns:a14="http://schemas.microsoft.com/office/drawing/2010/main" val="0"/>
              </a:ext>
            </a:extLst>
          </a:blip>
          <a:srcRect l="-103" t="243" r="103" b="70471"/>
          <a:stretch/>
        </p:blipFill>
        <p:spPr>
          <a:xfrm>
            <a:off x="661937" y="2110818"/>
            <a:ext cx="3638427" cy="1522199"/>
          </a:xfrm>
          <a:prstGeom prst="rect">
            <a:avLst/>
          </a:prstGeom>
          <a:ln w="38100">
            <a:solidFill>
              <a:schemeClr val="accent2"/>
            </a:solidFill>
          </a:ln>
        </p:spPr>
      </p:pic>
      <p:pic>
        <p:nvPicPr>
          <p:cNvPr id="20" name="Picture 19" descr="A picture containing dog, grass, mammal, outdoor&#10;&#10;Description automatically generated">
            <a:extLst>
              <a:ext uri="{FF2B5EF4-FFF2-40B4-BE49-F238E27FC236}">
                <a16:creationId xmlns:a16="http://schemas.microsoft.com/office/drawing/2014/main" id="{A64B23E4-3FE3-C3A8-6CBA-E96B29A0058C}"/>
              </a:ext>
            </a:extLst>
          </p:cNvPr>
          <p:cNvPicPr>
            <a:picLocks noChangeAspect="1"/>
          </p:cNvPicPr>
          <p:nvPr/>
        </p:nvPicPr>
        <p:blipFill rotWithShape="1">
          <a:blip r:embed="rId11">
            <a:extLst>
              <a:ext uri="{28A0092B-C50C-407E-A947-70E740481C1C}">
                <a14:useLocalDpi xmlns:a14="http://schemas.microsoft.com/office/drawing/2010/main" val="0"/>
              </a:ext>
            </a:extLst>
          </a:blip>
          <a:srcRect l="24154" t="-1402" r="705" b="29042"/>
          <a:stretch/>
        </p:blipFill>
        <p:spPr>
          <a:xfrm>
            <a:off x="661938" y="3633017"/>
            <a:ext cx="3638426" cy="2331602"/>
          </a:xfrm>
          <a:prstGeom prst="rect">
            <a:avLst/>
          </a:prstGeom>
          <a:ln w="38100">
            <a:solidFill>
              <a:schemeClr val="accent2"/>
            </a:solidFill>
          </a:ln>
        </p:spPr>
      </p:pic>
      <p:pic>
        <p:nvPicPr>
          <p:cNvPr id="33" name="Picture 32" descr="A picture containing dog, black, mammal&#10;&#10;Description automatically generated">
            <a:extLst>
              <a:ext uri="{FF2B5EF4-FFF2-40B4-BE49-F238E27FC236}">
                <a16:creationId xmlns:a16="http://schemas.microsoft.com/office/drawing/2014/main" id="{3D626156-2195-8DF1-5E7D-1E0E66DA8B93}"/>
              </a:ext>
            </a:extLst>
          </p:cNvPr>
          <p:cNvPicPr>
            <a:picLocks noChangeAspect="1"/>
          </p:cNvPicPr>
          <p:nvPr/>
        </p:nvPicPr>
        <p:blipFill rotWithShape="1">
          <a:blip r:embed="rId12">
            <a:extLst>
              <a:ext uri="{28A0092B-C50C-407E-A947-70E740481C1C}">
                <a14:useLocalDpi xmlns:a14="http://schemas.microsoft.com/office/drawing/2010/main" val="0"/>
              </a:ext>
            </a:extLst>
          </a:blip>
          <a:srcRect r="31149" b="65059"/>
          <a:stretch/>
        </p:blipFill>
        <p:spPr>
          <a:xfrm>
            <a:off x="4299017" y="2277061"/>
            <a:ext cx="2721733" cy="1817535"/>
          </a:xfrm>
          <a:prstGeom prst="rect">
            <a:avLst/>
          </a:prstGeom>
          <a:ln w="38100">
            <a:solidFill>
              <a:schemeClr val="accent2"/>
            </a:solidFill>
          </a:ln>
        </p:spPr>
      </p:pic>
      <p:sp>
        <p:nvSpPr>
          <p:cNvPr id="67" name="TextBox 66">
            <a:extLst>
              <a:ext uri="{FF2B5EF4-FFF2-40B4-BE49-F238E27FC236}">
                <a16:creationId xmlns:a16="http://schemas.microsoft.com/office/drawing/2014/main" id="{8DF281BE-23DD-250D-EBA2-517E7DAF9DC3}"/>
              </a:ext>
            </a:extLst>
          </p:cNvPr>
          <p:cNvSpPr txBox="1"/>
          <p:nvPr/>
        </p:nvSpPr>
        <p:spPr>
          <a:xfrm>
            <a:off x="660589" y="1750500"/>
            <a:ext cx="3638428" cy="461665"/>
          </a:xfrm>
          <a:prstGeom prst="rect">
            <a:avLst/>
          </a:prstGeom>
          <a:solidFill>
            <a:schemeClr val="accent6">
              <a:lumMod val="60000"/>
              <a:lumOff val="40000"/>
            </a:schemeClr>
          </a:solidFill>
          <a:ln w="38100">
            <a:solidFill>
              <a:schemeClr val="accent2"/>
            </a:solidFill>
          </a:ln>
        </p:spPr>
        <p:txBody>
          <a:bodyPr wrap="square" lIns="91440" tIns="45720" rIns="91440" bIns="45720" rtlCol="0" anchor="t">
            <a:spAutoFit/>
          </a:bodyPr>
          <a:lstStyle/>
          <a:p>
            <a:pPr algn="ctr"/>
            <a:r>
              <a:rPr lang="en-US" sz="2400"/>
              <a:t>Low Ear Set</a:t>
            </a:r>
          </a:p>
        </p:txBody>
      </p:sp>
      <p:sp>
        <p:nvSpPr>
          <p:cNvPr id="68" name="TextBox 67">
            <a:extLst>
              <a:ext uri="{FF2B5EF4-FFF2-40B4-BE49-F238E27FC236}">
                <a16:creationId xmlns:a16="http://schemas.microsoft.com/office/drawing/2014/main" id="{7801FA5F-A3F4-F142-A422-5D07F48BE51C}"/>
              </a:ext>
            </a:extLst>
          </p:cNvPr>
          <p:cNvSpPr txBox="1"/>
          <p:nvPr/>
        </p:nvSpPr>
        <p:spPr>
          <a:xfrm>
            <a:off x="4298345" y="1752423"/>
            <a:ext cx="2721731" cy="461665"/>
          </a:xfrm>
          <a:prstGeom prst="rect">
            <a:avLst/>
          </a:prstGeom>
          <a:solidFill>
            <a:schemeClr val="accent6">
              <a:lumMod val="60000"/>
              <a:lumOff val="40000"/>
            </a:schemeClr>
          </a:solidFill>
          <a:ln w="38100">
            <a:solidFill>
              <a:schemeClr val="accent2"/>
            </a:solidFill>
          </a:ln>
        </p:spPr>
        <p:txBody>
          <a:bodyPr wrap="square" lIns="91440" tIns="45720" rIns="91440" bIns="45720" rtlCol="0" anchor="t">
            <a:spAutoFit/>
          </a:bodyPr>
          <a:lstStyle/>
          <a:p>
            <a:pPr algn="ctr"/>
            <a:r>
              <a:rPr lang="en-US" sz="2400"/>
              <a:t>High Ear Set</a:t>
            </a:r>
          </a:p>
        </p:txBody>
      </p:sp>
      <p:sp>
        <p:nvSpPr>
          <p:cNvPr id="69" name="TextBox 68">
            <a:extLst>
              <a:ext uri="{FF2B5EF4-FFF2-40B4-BE49-F238E27FC236}">
                <a16:creationId xmlns:a16="http://schemas.microsoft.com/office/drawing/2014/main" id="{534C8B3F-CFFB-B8E8-4C9F-BF6661B1A76F}"/>
              </a:ext>
            </a:extLst>
          </p:cNvPr>
          <p:cNvSpPr txBox="1"/>
          <p:nvPr/>
        </p:nvSpPr>
        <p:spPr>
          <a:xfrm>
            <a:off x="7020017" y="1752424"/>
            <a:ext cx="3774736" cy="461665"/>
          </a:xfrm>
          <a:prstGeom prst="rect">
            <a:avLst/>
          </a:prstGeom>
          <a:solidFill>
            <a:schemeClr val="accent6">
              <a:lumMod val="60000"/>
              <a:lumOff val="40000"/>
            </a:schemeClr>
          </a:solidFill>
          <a:ln w="38100">
            <a:solidFill>
              <a:schemeClr val="accent2"/>
            </a:solidFill>
          </a:ln>
        </p:spPr>
        <p:txBody>
          <a:bodyPr wrap="square" lIns="91440" tIns="45720" rIns="91440" bIns="45720" rtlCol="0" anchor="t">
            <a:spAutoFit/>
          </a:bodyPr>
          <a:lstStyle/>
          <a:p>
            <a:pPr algn="ctr"/>
            <a:r>
              <a:rPr lang="en-US" sz="2400"/>
              <a:t>Correct Ear Set</a:t>
            </a:r>
          </a:p>
        </p:txBody>
      </p:sp>
      <p:pic>
        <p:nvPicPr>
          <p:cNvPr id="79" name="Picture 78" descr="A person standing next to a dog&#10;&#10;Description automatically generated with medium confidence">
            <a:extLst>
              <a:ext uri="{FF2B5EF4-FFF2-40B4-BE49-F238E27FC236}">
                <a16:creationId xmlns:a16="http://schemas.microsoft.com/office/drawing/2014/main" id="{77926E02-BD74-A752-C197-BC405E262CF6}"/>
              </a:ext>
            </a:extLst>
          </p:cNvPr>
          <p:cNvPicPr>
            <a:picLocks noChangeAspect="1"/>
          </p:cNvPicPr>
          <p:nvPr/>
        </p:nvPicPr>
        <p:blipFill rotWithShape="1">
          <a:blip r:embed="rId13">
            <a:extLst>
              <a:ext uri="{28A0092B-C50C-407E-A947-70E740481C1C}">
                <a14:useLocalDpi xmlns:a14="http://schemas.microsoft.com/office/drawing/2010/main" val="0"/>
              </a:ext>
            </a:extLst>
          </a:blip>
          <a:srcRect t="41846" r="71930" b="47458"/>
          <a:stretch/>
        </p:blipFill>
        <p:spPr>
          <a:xfrm>
            <a:off x="7008644" y="4697394"/>
            <a:ext cx="2225973" cy="1275574"/>
          </a:xfrm>
          <a:prstGeom prst="rect">
            <a:avLst/>
          </a:prstGeom>
          <a:ln w="38100">
            <a:solidFill>
              <a:schemeClr val="accent2"/>
            </a:solidFill>
          </a:ln>
        </p:spPr>
      </p:pic>
      <p:pic>
        <p:nvPicPr>
          <p:cNvPr id="91" name="Picture 90" descr="A picture containing text&#10;&#10;Description automatically generated">
            <a:extLst>
              <a:ext uri="{FF2B5EF4-FFF2-40B4-BE49-F238E27FC236}">
                <a16:creationId xmlns:a16="http://schemas.microsoft.com/office/drawing/2014/main" id="{85566696-4A2E-9F6B-5E2F-2B4735045E65}"/>
              </a:ext>
            </a:extLst>
          </p:cNvPr>
          <p:cNvPicPr>
            <a:picLocks noChangeAspect="1"/>
          </p:cNvPicPr>
          <p:nvPr/>
        </p:nvPicPr>
        <p:blipFill rotWithShape="1">
          <a:blip r:embed="rId14">
            <a:extLst>
              <a:ext uri="{28A0092B-C50C-407E-A947-70E740481C1C}">
                <a14:useLocalDpi xmlns:a14="http://schemas.microsoft.com/office/drawing/2010/main" val="0"/>
              </a:ext>
            </a:extLst>
          </a:blip>
          <a:srcRect l="46423" t="46316" r="30290" b="34744"/>
          <a:stretch/>
        </p:blipFill>
        <p:spPr>
          <a:xfrm>
            <a:off x="9294354" y="4195412"/>
            <a:ext cx="1548028" cy="1777556"/>
          </a:xfrm>
          <a:prstGeom prst="rect">
            <a:avLst/>
          </a:prstGeom>
          <a:ln w="38100">
            <a:solidFill>
              <a:schemeClr val="accent2"/>
            </a:solidFill>
          </a:ln>
        </p:spPr>
      </p:pic>
    </p:spTree>
    <p:extLst>
      <p:ext uri="{BB962C8B-B14F-4D97-AF65-F5344CB8AC3E}">
        <p14:creationId xmlns:p14="http://schemas.microsoft.com/office/powerpoint/2010/main" val="2065392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01D939-ADEA-458F-9859-60FF0374F4CF}"/>
              </a:ext>
            </a:extLst>
          </p:cNvPr>
          <p:cNvSpPr/>
          <p:nvPr/>
        </p:nvSpPr>
        <p:spPr>
          <a:xfrm>
            <a:off x="1673818" y="2021378"/>
            <a:ext cx="7572540" cy="4299009"/>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FE3F-F455-4AC2-9727-6ABE837DF829}"/>
              </a:ext>
            </a:extLst>
          </p:cNvPr>
          <p:cNvSpPr>
            <a:spLocks noGrp="1"/>
          </p:cNvSpPr>
          <p:nvPr>
            <p:ph type="title"/>
          </p:nvPr>
        </p:nvSpPr>
        <p:spPr>
          <a:xfrm>
            <a:off x="1673818" y="1165271"/>
            <a:ext cx="7572540" cy="84473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Teeth</a:t>
            </a:r>
          </a:p>
        </p:txBody>
      </p:sp>
      <p:sp>
        <p:nvSpPr>
          <p:cNvPr id="4" name="TextBox 3">
            <a:extLst>
              <a:ext uri="{FF2B5EF4-FFF2-40B4-BE49-F238E27FC236}">
                <a16:creationId xmlns:a16="http://schemas.microsoft.com/office/drawing/2014/main" id="{43BCB376-60E8-4BC9-9DC4-AA47CAF70CB6}"/>
              </a:ext>
            </a:extLst>
          </p:cNvPr>
          <p:cNvSpPr txBox="1"/>
          <p:nvPr/>
        </p:nvSpPr>
        <p:spPr>
          <a:xfrm>
            <a:off x="2585993" y="2019477"/>
            <a:ext cx="6288657" cy="1815882"/>
          </a:xfrm>
          <a:prstGeom prst="rect">
            <a:avLst/>
          </a:prstGeom>
          <a:noFill/>
        </p:spPr>
        <p:txBody>
          <a:bodyPr wrap="square" lIns="91440" tIns="45720" rIns="91440" bIns="45720" rtlCol="0" anchor="t">
            <a:spAutoFit/>
          </a:bodyPr>
          <a:lstStyle/>
          <a:p>
            <a:r>
              <a:rPr kumimoji="0" lang="en-US" sz="2800" b="0" i="0" u="none" strike="noStrike" kern="1200" cap="none" spc="0" normalizeH="0" baseline="0" noProof="0" dirty="0">
                <a:ln>
                  <a:noFill/>
                </a:ln>
                <a:effectLst/>
                <a:uLnTx/>
                <a:uFillTx/>
                <a:latin typeface="Trebuchet MS" panose="020B0603020202020204"/>
                <a:ea typeface="+mn-ea"/>
                <a:cs typeface="+mn-cs"/>
              </a:rPr>
              <a:t>Rottweilers should have strong and complete dentition (42 teeth) with </a:t>
            </a:r>
            <a:r>
              <a:rPr lang="en-US" sz="2800" dirty="0">
                <a:latin typeface="Trebuchet MS" panose="020B0603020202020204"/>
              </a:rPr>
              <a:t>a scissor</a:t>
            </a:r>
            <a:r>
              <a:rPr kumimoji="0" lang="en-US" sz="2800" b="0" i="0" u="none" strike="noStrike" kern="1200" cap="none" spc="0" normalizeH="0" baseline="0" noProof="0" dirty="0">
                <a:ln>
                  <a:noFill/>
                </a:ln>
                <a:effectLst/>
                <a:uLnTx/>
                <a:uFillTx/>
                <a:latin typeface="Trebuchet MS" panose="020B0603020202020204"/>
                <a:ea typeface="+mn-ea"/>
                <a:cs typeface="+mn-cs"/>
              </a:rPr>
              <a:t> </a:t>
            </a:r>
            <a:r>
              <a:rPr lang="en-US" sz="2800" dirty="0">
                <a:latin typeface="Trebuchet MS" panose="020B0603020202020204"/>
              </a:rPr>
              <a:t>bite. The</a:t>
            </a:r>
            <a:r>
              <a:rPr kumimoji="0" lang="en-US" sz="2800" b="0" i="0" u="none" strike="noStrike" kern="1200" cap="none" spc="0" normalizeH="0" baseline="0" noProof="0" dirty="0">
                <a:ln>
                  <a:noFill/>
                </a:ln>
                <a:effectLst/>
                <a:uLnTx/>
                <a:uFillTx/>
                <a:latin typeface="Trebuchet MS" panose="020B0603020202020204"/>
                <a:ea typeface="+mn-ea"/>
                <a:cs typeface="+mn-cs"/>
              </a:rPr>
              <a:t> upper incisors closely </a:t>
            </a:r>
            <a:r>
              <a:rPr lang="en-US" sz="2800" dirty="0">
                <a:latin typeface="Trebuchet MS" panose="020B0603020202020204"/>
              </a:rPr>
              <a:t>overlap</a:t>
            </a:r>
            <a:r>
              <a:rPr kumimoji="0" lang="en-US" sz="2800" b="0" i="0" u="none" strike="noStrike" kern="1200" cap="none" spc="0" normalizeH="0" baseline="0" noProof="0" dirty="0">
                <a:ln>
                  <a:noFill/>
                </a:ln>
                <a:effectLst/>
                <a:uLnTx/>
                <a:uFillTx/>
                <a:latin typeface="Trebuchet MS" panose="020B0603020202020204"/>
                <a:ea typeface="+mn-ea"/>
                <a:cs typeface="+mn-cs"/>
              </a:rPr>
              <a:t> the lower incisors.</a:t>
            </a:r>
            <a:endParaRPr lang="en-US" sz="2800" dirty="0"/>
          </a:p>
        </p:txBody>
      </p:sp>
      <p:sp>
        <p:nvSpPr>
          <p:cNvPr id="5" name="TextBox 4">
            <a:extLst>
              <a:ext uri="{FF2B5EF4-FFF2-40B4-BE49-F238E27FC236}">
                <a16:creationId xmlns:a16="http://schemas.microsoft.com/office/drawing/2014/main" id="{795F12BC-07D9-417F-9FA1-C31DD23BA494}"/>
              </a:ext>
            </a:extLst>
          </p:cNvPr>
          <p:cNvSpPr txBox="1"/>
          <p:nvPr/>
        </p:nvSpPr>
        <p:spPr>
          <a:xfrm>
            <a:off x="2584833" y="3960599"/>
            <a:ext cx="5781458" cy="923330"/>
          </a:xfrm>
          <a:prstGeom prst="rect">
            <a:avLst/>
          </a:prstGeom>
          <a:noFill/>
          <a:ln>
            <a:solidFill>
              <a:schemeClr val="accent2"/>
            </a:solidFill>
          </a:ln>
        </p:spPr>
        <p:txBody>
          <a:bodyPr wrap="square" lIns="91440" tIns="45720" rIns="91440" bIns="45720" rtlCol="0" anchor="t">
            <a:spAutoFit/>
          </a:bodyPr>
          <a:lstStyle/>
          <a:p>
            <a:pPr>
              <a:defRPr/>
            </a:pPr>
            <a:r>
              <a:rPr kumimoji="0" lang="en-US" b="0" i="0" u="none" strike="noStrike" kern="1200" cap="none" spc="0" normalizeH="0" baseline="0" noProof="0" dirty="0">
                <a:ln>
                  <a:noFill/>
                </a:ln>
                <a:solidFill>
                  <a:srgbClr val="C00000"/>
                </a:solidFill>
                <a:effectLst/>
                <a:uLnTx/>
                <a:uFillTx/>
                <a:latin typeface="Trebuchet MS" panose="020B0603020202020204"/>
                <a:ea typeface="+mn-ea"/>
                <a:cs typeface="+mn-cs"/>
              </a:rPr>
              <a:t>Serious Fault</a:t>
            </a:r>
            <a:r>
              <a:rPr kumimoji="0" lang="en-US" b="0" i="0" u="none" strike="noStrike" kern="1200" cap="none" spc="0" normalizeH="0" baseline="0" noProof="0" dirty="0">
                <a:ln>
                  <a:noFill/>
                </a:ln>
                <a:effectLst/>
                <a:uLnTx/>
                <a:uFillTx/>
                <a:latin typeface="Trebuchet MS" panose="020B0603020202020204"/>
                <a:ea typeface="+mn-ea"/>
                <a:cs typeface="+mn-cs"/>
              </a:rPr>
              <a:t>:</a:t>
            </a:r>
            <a:r>
              <a:rPr lang="en-US" dirty="0">
                <a:latin typeface="Trebuchet MS" panose="020B0603020202020204"/>
              </a:rPr>
              <a:t> </a:t>
            </a:r>
            <a:r>
              <a:rPr kumimoji="0" lang="en-US" b="0" i="0" u="none" strike="noStrike" kern="1200" cap="none" spc="0" normalizeH="0" baseline="0" noProof="0" dirty="0">
                <a:ln>
                  <a:noFill/>
                </a:ln>
                <a:effectLst/>
                <a:uLnTx/>
                <a:uFillTx/>
                <a:latin typeface="Trebuchet MS" panose="020B0603020202020204"/>
                <a:ea typeface="+mn-ea"/>
                <a:cs typeface="+mn-cs"/>
              </a:rPr>
              <a:t> level bite; any missing tooth.</a:t>
            </a:r>
            <a:endParaRPr lang="en-US" b="0" i="0" u="none" strike="noStrike" kern="1200" cap="none" spc="0" normalizeH="0" baseline="0" noProof="0" dirty="0">
              <a:ln>
                <a:noFill/>
              </a:ln>
              <a:effectLst/>
              <a:uLnTx/>
              <a:uFillTx/>
              <a:latin typeface="Trebuchet MS" panose="020B0603020202020204"/>
            </a:endParaRPr>
          </a:p>
          <a:p>
            <a:pPr>
              <a:defRPr/>
            </a:pPr>
            <a:r>
              <a:rPr kumimoji="0" lang="en-US" b="0" i="0" u="none" strike="noStrike" kern="1200" cap="none" spc="0" normalizeH="0" baseline="0" noProof="0" dirty="0">
                <a:ln>
                  <a:noFill/>
                </a:ln>
                <a:solidFill>
                  <a:srgbClr val="C00000"/>
                </a:solidFill>
                <a:effectLst/>
                <a:uLnTx/>
                <a:uFillTx/>
                <a:latin typeface="Trebuchet MS" panose="020B0603020202020204"/>
                <a:ea typeface="+mn-ea"/>
                <a:cs typeface="+mn-cs"/>
              </a:rPr>
              <a:t>Disqualifications</a:t>
            </a:r>
            <a:r>
              <a:rPr kumimoji="0" lang="en-US" b="0" i="0" u="none" strike="noStrike" kern="1200" cap="none" spc="0" normalizeH="0" baseline="0" noProof="0" dirty="0">
                <a:ln>
                  <a:noFill/>
                </a:ln>
                <a:effectLst/>
                <a:uLnTx/>
                <a:uFillTx/>
                <a:latin typeface="Trebuchet MS" panose="020B0603020202020204"/>
                <a:ea typeface="+mn-ea"/>
                <a:cs typeface="+mn-cs"/>
              </a:rPr>
              <a:t>:</a:t>
            </a:r>
            <a:r>
              <a:rPr lang="en-US" dirty="0">
                <a:latin typeface="Trebuchet MS" panose="020B0603020202020204"/>
              </a:rPr>
              <a:t> </a:t>
            </a:r>
            <a:r>
              <a:rPr kumimoji="0" lang="en-US" b="0" i="0" u="none" strike="noStrike" kern="1200" cap="none" spc="0" normalizeH="0" baseline="0" noProof="0" dirty="0">
                <a:ln>
                  <a:noFill/>
                </a:ln>
                <a:effectLst/>
                <a:uLnTx/>
                <a:uFillTx/>
                <a:latin typeface="Trebuchet MS" panose="020B0603020202020204"/>
                <a:ea typeface="+mn-ea"/>
                <a:cs typeface="+mn-cs"/>
              </a:rPr>
              <a:t> Overshot, undershot, wry mouth; two or more missing teeth.</a:t>
            </a:r>
            <a:endParaRPr lang="en-US" b="0" i="0" u="none" strike="noStrike" kern="1200" cap="none" spc="0" normalizeH="0" baseline="0" noProof="0" dirty="0">
              <a:ln>
                <a:noFill/>
              </a:ln>
              <a:effectLst/>
              <a:uLnTx/>
              <a:uFillTx/>
              <a:latin typeface="Trebuchet MS" panose="020B0603020202020204"/>
            </a:endParaRPr>
          </a:p>
        </p:txBody>
      </p:sp>
    </p:spTree>
    <p:extLst>
      <p:ext uri="{BB962C8B-B14F-4D97-AF65-F5344CB8AC3E}">
        <p14:creationId xmlns:p14="http://schemas.microsoft.com/office/powerpoint/2010/main" val="1068481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9123DB-E804-4235-A80E-BC976DD98A91}"/>
              </a:ext>
            </a:extLst>
          </p:cNvPr>
          <p:cNvSpPr txBox="1"/>
          <p:nvPr/>
        </p:nvSpPr>
        <p:spPr>
          <a:xfrm>
            <a:off x="1273106" y="1826412"/>
            <a:ext cx="7910423" cy="2862322"/>
          </a:xfrm>
          <a:prstGeom prst="rect">
            <a:avLst/>
          </a:prstGeom>
          <a:solidFill>
            <a:schemeClr val="accent1"/>
          </a:solidFill>
          <a:ln w="57150">
            <a:solidFill>
              <a:schemeClr val="accent2"/>
            </a:solidFill>
          </a:ln>
        </p:spPr>
        <p:txBody>
          <a:bodyPr wrap="square" lIns="91440" tIns="45720" rIns="91440" bIns="4572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Trebuchet MS" panose="020B0603020202020204"/>
                <a:ea typeface="+mn-ea"/>
                <a:cs typeface="+mn-cs"/>
              </a:rPr>
              <a:t>The normal bite of dogs with muzzles of medium length and width is a scissors bite</a:t>
            </a:r>
            <a:r>
              <a:rPr lang="en-US" dirty="0">
                <a:latin typeface="Trebuchet MS" panose="020B0603020202020204"/>
              </a:rPr>
              <a:t>.</a:t>
            </a:r>
            <a:endParaRPr lang="en-US" b="0" i="0" u="none" strike="noStrike" kern="1200" cap="none" spc="0" normalizeH="0" baseline="0" noProof="0" dirty="0">
              <a:ln>
                <a:noFill/>
              </a:ln>
              <a:effectLst/>
              <a:uLnTx/>
              <a:uFillTx/>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Trebuchet MS" panose="020B0603020202020204"/>
            </a:endParaRPr>
          </a:p>
          <a:p>
            <a:pPr>
              <a:defRPr/>
            </a:pPr>
            <a:r>
              <a:rPr kumimoji="0" lang="en-US" b="0" i="0" u="none" strike="noStrike" kern="1200" cap="none" spc="0" normalizeH="0" baseline="0" noProof="0" dirty="0">
                <a:ln>
                  <a:noFill/>
                </a:ln>
                <a:effectLst/>
                <a:uLnTx/>
                <a:uFillTx/>
                <a:latin typeface="Trebuchet MS" panose="020B0603020202020204"/>
                <a:ea typeface="+mn-ea"/>
                <a:cs typeface="+mn-cs"/>
              </a:rPr>
              <a:t>The dog's bite is</a:t>
            </a:r>
            <a:r>
              <a:rPr lang="en-US" dirty="0">
                <a:latin typeface="Trebuchet MS" panose="020B0603020202020204"/>
              </a:rPr>
              <a:t> </a:t>
            </a:r>
            <a:r>
              <a:rPr kumimoji="0" lang="en-US" b="0" i="0" u="none" strike="noStrike" kern="1200" cap="none" spc="0" normalizeH="0" baseline="0" noProof="0" dirty="0">
                <a:ln>
                  <a:noFill/>
                </a:ln>
                <a:effectLst/>
                <a:uLnTx/>
                <a:uFillTx/>
                <a:latin typeface="Trebuchet MS" panose="020B0603020202020204"/>
                <a:ea typeface="+mn-ea"/>
                <a:cs typeface="+mn-cs"/>
              </a:rPr>
              <a:t>determined by the shape </a:t>
            </a:r>
            <a:endParaRPr lang="en-US" dirty="0">
              <a:latin typeface="Trebuchet MS" panose="020B0603020202020204"/>
            </a:endParaRPr>
          </a:p>
          <a:p>
            <a:pPr>
              <a:defRPr/>
            </a:pPr>
            <a:r>
              <a:rPr kumimoji="0" lang="en-US" b="0" i="0" u="none" strike="noStrike" kern="1200" cap="none" spc="0" normalizeH="0" baseline="0" noProof="0" dirty="0">
                <a:ln>
                  <a:noFill/>
                </a:ln>
                <a:effectLst/>
                <a:uLnTx/>
                <a:uFillTx/>
                <a:latin typeface="Trebuchet MS" panose="020B0603020202020204"/>
                <a:ea typeface="+mn-ea"/>
                <a:cs typeface="+mn-cs"/>
              </a:rPr>
              <a:t>of its head.</a:t>
            </a:r>
            <a:endParaRPr lang="en-US" dirty="0"/>
          </a:p>
          <a:p>
            <a:pPr marL="0" marR="0" lvl="0" indent="0" defTabSz="457200" rtl="0" eaLnBrk="1" fontAlgn="auto" latinLnBrk="0" hangingPunct="1">
              <a:lnSpc>
                <a:spcPct val="100000"/>
              </a:lnSpc>
              <a:spcBef>
                <a:spcPts val="0"/>
              </a:spcBef>
              <a:spcAft>
                <a:spcPts val="0"/>
              </a:spcAft>
              <a:buClrTx/>
              <a:buSzTx/>
              <a:buFontTx/>
              <a:buNone/>
              <a:tabLst/>
              <a:defRPr/>
            </a:pPr>
            <a:endParaRPr lang="en-US" dirty="0">
              <a:latin typeface="Trebuchet MS" panose="020B0603020202020204"/>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Trebuchet MS" panose="020B0603020202020204"/>
                <a:ea typeface="+mn-ea"/>
                <a:cs typeface="+mn-cs"/>
              </a:rPr>
              <a:t>Occlusion is controlled by genetics, nutrition, the environment and mechanical forces generated by the interlock of upper and lower teeth.</a:t>
            </a:r>
            <a:endParaRPr lang="en-US" b="0" i="0" u="none" strike="noStrike" kern="1200" cap="none" spc="0" normalizeH="0" baseline="0" noProof="0" dirty="0">
              <a:ln>
                <a:noFill/>
              </a:ln>
              <a:effectLst/>
              <a:uLnTx/>
              <a:uFillTx/>
              <a:latin typeface="Trebuchet MS" panose="020B0603020202020204"/>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Trebuchet MS" panose="020B0603020202020204"/>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Trebuchet MS" panose="020B0603020202020204"/>
                <a:ea typeface="+mn-ea"/>
                <a:cs typeface="+mn-cs"/>
              </a:rPr>
              <a:t>Malocclusions and missing teeth have been proven to be genetic.</a:t>
            </a:r>
            <a:endParaRPr lang="en-US" dirty="0"/>
          </a:p>
        </p:txBody>
      </p:sp>
    </p:spTree>
    <p:extLst>
      <p:ext uri="{BB962C8B-B14F-4D97-AF65-F5344CB8AC3E}">
        <p14:creationId xmlns:p14="http://schemas.microsoft.com/office/powerpoint/2010/main" val="3965942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8618BB-1C30-4CDC-B2A4-A58F93501034}"/>
              </a:ext>
            </a:extLst>
          </p:cNvPr>
          <p:cNvSpPr/>
          <p:nvPr/>
        </p:nvSpPr>
        <p:spPr>
          <a:xfrm>
            <a:off x="7392692" y="2739325"/>
            <a:ext cx="2154264" cy="187917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55F614-572F-4EC8-88E8-CB8DDA217FB4}"/>
              </a:ext>
            </a:extLst>
          </p:cNvPr>
          <p:cNvSpPr>
            <a:spLocks noGrp="1"/>
          </p:cNvSpPr>
          <p:nvPr>
            <p:ph type="title"/>
          </p:nvPr>
        </p:nvSpPr>
        <p:spPr>
          <a:xfrm>
            <a:off x="1511564" y="203386"/>
            <a:ext cx="8795929" cy="852352"/>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Teeth</a:t>
            </a:r>
          </a:p>
        </p:txBody>
      </p:sp>
      <p:graphicFrame>
        <p:nvGraphicFramePr>
          <p:cNvPr id="5" name="Diagram 4">
            <a:extLst>
              <a:ext uri="{FF2B5EF4-FFF2-40B4-BE49-F238E27FC236}">
                <a16:creationId xmlns:a16="http://schemas.microsoft.com/office/drawing/2014/main" id="{A856E0A7-6791-B914-6764-7D6A2056AAFE}"/>
              </a:ext>
            </a:extLst>
          </p:cNvPr>
          <p:cNvGraphicFramePr/>
          <p:nvPr>
            <p:extLst>
              <p:ext uri="{D42A27DB-BD31-4B8C-83A1-F6EECF244321}">
                <p14:modId xmlns:p14="http://schemas.microsoft.com/office/powerpoint/2010/main" val="3578942851"/>
              </p:ext>
            </p:extLst>
          </p:nvPr>
        </p:nvGraphicFramePr>
        <p:xfrm>
          <a:off x="1522011" y="1055738"/>
          <a:ext cx="878548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Diagram&#10;&#10;Description automatically generated">
            <a:extLst>
              <a:ext uri="{FF2B5EF4-FFF2-40B4-BE49-F238E27FC236}">
                <a16:creationId xmlns:a16="http://schemas.microsoft.com/office/drawing/2014/main" id="{3D35C2D6-45BD-6A60-A283-522F89BFECE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1782" y="2739325"/>
            <a:ext cx="3192396" cy="3192396"/>
          </a:xfrm>
          <a:prstGeom prst="rect">
            <a:avLst/>
          </a:prstGeom>
          <a:ln w="38100">
            <a:solidFill>
              <a:schemeClr val="accent2"/>
            </a:solidFill>
          </a:ln>
        </p:spPr>
      </p:pic>
    </p:spTree>
    <p:extLst>
      <p:ext uri="{BB962C8B-B14F-4D97-AF65-F5344CB8AC3E}">
        <p14:creationId xmlns:p14="http://schemas.microsoft.com/office/powerpoint/2010/main" val="2160382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19EDC-AD44-41EC-ADCE-65CEE0410BAB}"/>
              </a:ext>
            </a:extLst>
          </p:cNvPr>
          <p:cNvSpPr>
            <a:spLocks noGrp="1"/>
          </p:cNvSpPr>
          <p:nvPr>
            <p:ph type="title"/>
          </p:nvPr>
        </p:nvSpPr>
        <p:spPr>
          <a:xfrm>
            <a:off x="1415558" y="770374"/>
            <a:ext cx="7892193" cy="79513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Examples of Abnormal Bites</a:t>
            </a:r>
          </a:p>
        </p:txBody>
      </p:sp>
      <p:graphicFrame>
        <p:nvGraphicFramePr>
          <p:cNvPr id="3" name="Diagram 2">
            <a:extLst>
              <a:ext uri="{FF2B5EF4-FFF2-40B4-BE49-F238E27FC236}">
                <a16:creationId xmlns:a16="http://schemas.microsoft.com/office/drawing/2014/main" id="{92B196F6-21B8-4A8A-B5C8-47AC5F73251E}"/>
              </a:ext>
            </a:extLst>
          </p:cNvPr>
          <p:cNvGraphicFramePr/>
          <p:nvPr>
            <p:extLst>
              <p:ext uri="{D42A27DB-BD31-4B8C-83A1-F6EECF244321}">
                <p14:modId xmlns:p14="http://schemas.microsoft.com/office/powerpoint/2010/main" val="3415259255"/>
              </p:ext>
            </p:extLst>
          </p:nvPr>
        </p:nvGraphicFramePr>
        <p:xfrm>
          <a:off x="1283672" y="156550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close up of a monkey&#10;&#10;Description automatically generated with low confidence">
            <a:extLst>
              <a:ext uri="{FF2B5EF4-FFF2-40B4-BE49-F238E27FC236}">
                <a16:creationId xmlns:a16="http://schemas.microsoft.com/office/drawing/2014/main" id="{0F3AB394-23D7-D665-168F-24B5C311EE18}"/>
              </a:ext>
            </a:extLst>
          </p:cNvPr>
          <p:cNvPicPr>
            <a:picLocks noChangeAspect="1"/>
          </p:cNvPicPr>
          <p:nvPr/>
        </p:nvPicPr>
        <p:blipFill rotWithShape="1">
          <a:blip r:embed="rId7">
            <a:extLst>
              <a:ext uri="{28A0092B-C50C-407E-A947-70E740481C1C}">
                <a14:useLocalDpi xmlns:a14="http://schemas.microsoft.com/office/drawing/2010/main" val="0"/>
              </a:ext>
            </a:extLst>
          </a:blip>
          <a:srcRect l="29946" t="19667" r="16757" b="16746"/>
          <a:stretch/>
        </p:blipFill>
        <p:spPr>
          <a:xfrm>
            <a:off x="1415762" y="3868616"/>
            <a:ext cx="2729132" cy="1842868"/>
          </a:xfrm>
          <a:prstGeom prst="rect">
            <a:avLst/>
          </a:prstGeom>
          <a:ln w="57150">
            <a:solidFill>
              <a:schemeClr val="accent2"/>
            </a:solidFill>
          </a:ln>
        </p:spPr>
      </p:pic>
      <p:sp>
        <p:nvSpPr>
          <p:cNvPr id="6" name="TextBox 5">
            <a:extLst>
              <a:ext uri="{FF2B5EF4-FFF2-40B4-BE49-F238E27FC236}">
                <a16:creationId xmlns:a16="http://schemas.microsoft.com/office/drawing/2014/main" id="{DD4F82BE-B460-3610-69B6-E575895AEB03}"/>
              </a:ext>
            </a:extLst>
          </p:cNvPr>
          <p:cNvSpPr txBox="1"/>
          <p:nvPr/>
        </p:nvSpPr>
        <p:spPr>
          <a:xfrm>
            <a:off x="1547649" y="5711484"/>
            <a:ext cx="2465358" cy="461665"/>
          </a:xfrm>
          <a:prstGeom prst="rect">
            <a:avLst/>
          </a:prstGeom>
          <a:noFill/>
        </p:spPr>
        <p:txBody>
          <a:bodyPr wrap="square" lIns="91440" tIns="45720" rIns="91440" bIns="45720" rtlCol="0" anchor="t">
            <a:spAutoFit/>
          </a:bodyPr>
          <a:lstStyle/>
          <a:p>
            <a:r>
              <a:rPr lang="en-US" sz="2400"/>
              <a:t>Puppy/Overshot</a:t>
            </a:r>
          </a:p>
        </p:txBody>
      </p:sp>
    </p:spTree>
    <p:extLst>
      <p:ext uri="{BB962C8B-B14F-4D97-AF65-F5344CB8AC3E}">
        <p14:creationId xmlns:p14="http://schemas.microsoft.com/office/powerpoint/2010/main" val="1861357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5AC050-17B1-4723-A013-3E48541B55D4}"/>
              </a:ext>
            </a:extLst>
          </p:cNvPr>
          <p:cNvSpPr/>
          <p:nvPr/>
        </p:nvSpPr>
        <p:spPr>
          <a:xfrm>
            <a:off x="643972" y="1938904"/>
            <a:ext cx="8121112" cy="1376624"/>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E512F8-2823-4779-A573-CE19ACDD9FDA}"/>
              </a:ext>
            </a:extLst>
          </p:cNvPr>
          <p:cNvSpPr>
            <a:spLocks noGrp="1"/>
          </p:cNvSpPr>
          <p:nvPr>
            <p:ph type="title"/>
          </p:nvPr>
        </p:nvSpPr>
        <p:spPr>
          <a:xfrm>
            <a:off x="643972" y="1058869"/>
            <a:ext cx="8121112" cy="85745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Mouth Pigment</a:t>
            </a:r>
          </a:p>
        </p:txBody>
      </p:sp>
      <p:sp>
        <p:nvSpPr>
          <p:cNvPr id="3" name="TextBox 2">
            <a:extLst>
              <a:ext uri="{FF2B5EF4-FFF2-40B4-BE49-F238E27FC236}">
                <a16:creationId xmlns:a16="http://schemas.microsoft.com/office/drawing/2014/main" id="{C97562EC-B610-436F-9C66-46A68117792C}"/>
              </a:ext>
            </a:extLst>
          </p:cNvPr>
          <p:cNvSpPr txBox="1"/>
          <p:nvPr/>
        </p:nvSpPr>
        <p:spPr>
          <a:xfrm>
            <a:off x="916145" y="2010775"/>
            <a:ext cx="7853574" cy="1384995"/>
          </a:xfrm>
          <a:prstGeom prst="rect">
            <a:avLst/>
          </a:prstGeom>
          <a:noFill/>
        </p:spPr>
        <p:txBody>
          <a:bodyPr wrap="square" lIns="91440" tIns="45720" rIns="91440" bIns="45720" rtlCol="0" anchor="t">
            <a:spAutoFit/>
          </a:bodyPr>
          <a:lstStyle/>
          <a:p>
            <a:r>
              <a:rPr lang="en-US" sz="2800"/>
              <a:t>The inner mouth pigment is preferred dark.</a:t>
            </a:r>
          </a:p>
          <a:p>
            <a:r>
              <a:rPr lang="en-US" sz="2800">
                <a:solidFill>
                  <a:srgbClr val="C00000"/>
                </a:solidFill>
              </a:rPr>
              <a:t>Serious Faults </a:t>
            </a:r>
            <a:r>
              <a:rPr lang="en-US" sz="2800"/>
              <a:t>- Total lack of mouth pigment (pink mouth).</a:t>
            </a:r>
          </a:p>
        </p:txBody>
      </p:sp>
      <p:sp>
        <p:nvSpPr>
          <p:cNvPr id="5" name="TextBox 4">
            <a:extLst>
              <a:ext uri="{FF2B5EF4-FFF2-40B4-BE49-F238E27FC236}">
                <a16:creationId xmlns:a16="http://schemas.microsoft.com/office/drawing/2014/main" id="{B8798255-1B18-5BCD-59FE-6C8EA1CC9870}"/>
              </a:ext>
            </a:extLst>
          </p:cNvPr>
          <p:cNvSpPr txBox="1"/>
          <p:nvPr/>
        </p:nvSpPr>
        <p:spPr>
          <a:xfrm>
            <a:off x="643972" y="3387399"/>
            <a:ext cx="8121112" cy="1200329"/>
          </a:xfrm>
          <a:prstGeom prst="rect">
            <a:avLst/>
          </a:prstGeom>
          <a:solidFill>
            <a:schemeClr val="accent1"/>
          </a:solidFill>
          <a:ln w="57150">
            <a:solidFill>
              <a:schemeClr val="accent2"/>
            </a:solidFill>
          </a:ln>
        </p:spPr>
        <p:txBody>
          <a:bodyPr wrap="square" lIns="91440" tIns="45720" rIns="91440" bIns="45720" rtlCol="0" anchor="t">
            <a:spAutoFit/>
          </a:bodyPr>
          <a:lstStyle/>
          <a:p>
            <a:r>
              <a:rPr lang="en-US" dirty="0"/>
              <a:t>Flews are the upper and lower lips meeting in the corners of the mouth. They should be tight without openness, complimenting the overall dryness of the head. Ideally, mouth pigment is dark with little or no pink pigment visible.</a:t>
            </a:r>
          </a:p>
        </p:txBody>
      </p:sp>
    </p:spTree>
    <p:extLst>
      <p:ext uri="{BB962C8B-B14F-4D97-AF65-F5344CB8AC3E}">
        <p14:creationId xmlns:p14="http://schemas.microsoft.com/office/powerpoint/2010/main" val="480205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dog standing in a grassy area&#10;&#10;Description automatically generated with low confidence">
            <a:extLst>
              <a:ext uri="{FF2B5EF4-FFF2-40B4-BE49-F238E27FC236}">
                <a16:creationId xmlns:a16="http://schemas.microsoft.com/office/drawing/2014/main" id="{85860346-B541-3A1C-6738-FF7DE40388DB}"/>
              </a:ext>
            </a:extLst>
          </p:cNvPr>
          <p:cNvPicPr>
            <a:picLocks noChangeAspect="1"/>
          </p:cNvPicPr>
          <p:nvPr/>
        </p:nvPicPr>
        <p:blipFill rotWithShape="1">
          <a:blip r:embed="rId3">
            <a:extLst>
              <a:ext uri="{28A0092B-C50C-407E-A947-70E740481C1C}">
                <a14:useLocalDpi xmlns:a14="http://schemas.microsoft.com/office/drawing/2010/main" val="0"/>
              </a:ext>
            </a:extLst>
          </a:blip>
          <a:srcRect l="71742" t="28307" b="60821"/>
          <a:stretch/>
        </p:blipFill>
        <p:spPr>
          <a:xfrm>
            <a:off x="2757268" y="1589649"/>
            <a:ext cx="5194544" cy="2799471"/>
          </a:xfrm>
          <a:prstGeom prst="rect">
            <a:avLst/>
          </a:prstGeom>
          <a:ln w="57150">
            <a:solidFill>
              <a:schemeClr val="accent2"/>
            </a:solidFill>
          </a:ln>
        </p:spPr>
      </p:pic>
      <p:sp>
        <p:nvSpPr>
          <p:cNvPr id="4" name="TextBox 3">
            <a:extLst>
              <a:ext uri="{FF2B5EF4-FFF2-40B4-BE49-F238E27FC236}">
                <a16:creationId xmlns:a16="http://schemas.microsoft.com/office/drawing/2014/main" id="{906A82F4-F279-EFC3-6205-F801E8D7164A}"/>
              </a:ext>
            </a:extLst>
          </p:cNvPr>
          <p:cNvSpPr txBox="1"/>
          <p:nvPr/>
        </p:nvSpPr>
        <p:spPr>
          <a:xfrm>
            <a:off x="2757268" y="1189539"/>
            <a:ext cx="5194544" cy="400110"/>
          </a:xfrm>
          <a:prstGeom prst="rect">
            <a:avLst/>
          </a:prstGeom>
          <a:solidFill>
            <a:schemeClr val="accent6">
              <a:lumMod val="60000"/>
              <a:lumOff val="40000"/>
            </a:schemeClr>
          </a:solidFill>
          <a:ln w="57150">
            <a:solidFill>
              <a:schemeClr val="accent2"/>
            </a:solidFill>
          </a:ln>
        </p:spPr>
        <p:txBody>
          <a:bodyPr wrap="square" rtlCol="0">
            <a:spAutoFit/>
          </a:bodyPr>
          <a:lstStyle/>
          <a:p>
            <a:pPr algn="ctr"/>
            <a:r>
              <a:rPr lang="en-US" sz="2000">
                <a:solidFill>
                  <a:schemeClr val="accent2"/>
                </a:solidFill>
              </a:rPr>
              <a:t>Undesired:  Loose Flews</a:t>
            </a:r>
          </a:p>
        </p:txBody>
      </p:sp>
    </p:spTree>
    <p:extLst>
      <p:ext uri="{BB962C8B-B14F-4D97-AF65-F5344CB8AC3E}">
        <p14:creationId xmlns:p14="http://schemas.microsoft.com/office/powerpoint/2010/main" val="3821505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B9B17388-4AE6-4930-9D24-ED2A8589EE95}"/>
              </a:ext>
            </a:extLst>
          </p:cNvPr>
          <p:cNvGraphicFramePr/>
          <p:nvPr>
            <p:extLst>
              <p:ext uri="{D42A27DB-BD31-4B8C-83A1-F6EECF244321}">
                <p14:modId xmlns:p14="http://schemas.microsoft.com/office/powerpoint/2010/main" val="4294368365"/>
              </p:ext>
            </p:extLst>
          </p:nvPr>
        </p:nvGraphicFramePr>
        <p:xfrm>
          <a:off x="1820236" y="1055663"/>
          <a:ext cx="7793502" cy="5070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C1DDE5B6-F15C-293C-DAC8-B0F6BB94D08A}"/>
              </a:ext>
            </a:extLst>
          </p:cNvPr>
          <p:cNvSpPr txBox="1"/>
          <p:nvPr/>
        </p:nvSpPr>
        <p:spPr>
          <a:xfrm>
            <a:off x="6861465" y="5036233"/>
            <a:ext cx="1207767" cy="369332"/>
          </a:xfrm>
          <a:prstGeom prst="rect">
            <a:avLst/>
          </a:prstGeom>
          <a:noFill/>
        </p:spPr>
        <p:txBody>
          <a:bodyPr wrap="none" rtlCol="0">
            <a:spAutoFit/>
          </a:bodyPr>
          <a:lstStyle/>
          <a:p>
            <a:r>
              <a:rPr lang="en-US"/>
              <a:t>Pink gums</a:t>
            </a:r>
          </a:p>
        </p:txBody>
      </p:sp>
      <p:sp>
        <p:nvSpPr>
          <p:cNvPr id="6" name="TextBox 5">
            <a:extLst>
              <a:ext uri="{FF2B5EF4-FFF2-40B4-BE49-F238E27FC236}">
                <a16:creationId xmlns:a16="http://schemas.microsoft.com/office/drawing/2014/main" id="{36E46C72-86C5-A6A4-5720-07AB58B2DC93}"/>
              </a:ext>
            </a:extLst>
          </p:cNvPr>
          <p:cNvSpPr txBox="1"/>
          <p:nvPr/>
        </p:nvSpPr>
        <p:spPr>
          <a:xfrm>
            <a:off x="2578262" y="5036233"/>
            <a:ext cx="1548822" cy="369332"/>
          </a:xfrm>
          <a:prstGeom prst="rect">
            <a:avLst/>
          </a:prstGeom>
          <a:noFill/>
        </p:spPr>
        <p:txBody>
          <a:bodyPr wrap="none" rtlCol="0">
            <a:spAutoFit/>
          </a:bodyPr>
          <a:lstStyle/>
          <a:p>
            <a:r>
              <a:rPr lang="en-US"/>
              <a:t>Correct/Dark</a:t>
            </a:r>
          </a:p>
        </p:txBody>
      </p:sp>
    </p:spTree>
    <p:extLst>
      <p:ext uri="{BB962C8B-B14F-4D97-AF65-F5344CB8AC3E}">
        <p14:creationId xmlns:p14="http://schemas.microsoft.com/office/powerpoint/2010/main" val="2772757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CCC71-1A72-4ED3-8D0E-B0C636AE9563}"/>
              </a:ext>
            </a:extLst>
          </p:cNvPr>
          <p:cNvSpPr>
            <a:spLocks noGrp="1"/>
          </p:cNvSpPr>
          <p:nvPr>
            <p:ph type="title"/>
          </p:nvPr>
        </p:nvSpPr>
        <p:spPr>
          <a:xfrm>
            <a:off x="1889090" y="643096"/>
            <a:ext cx="7717136" cy="1054566"/>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Underjaw</a:t>
            </a:r>
          </a:p>
        </p:txBody>
      </p:sp>
      <p:graphicFrame>
        <p:nvGraphicFramePr>
          <p:cNvPr id="4" name="Diagram 3">
            <a:extLst>
              <a:ext uri="{FF2B5EF4-FFF2-40B4-BE49-F238E27FC236}">
                <a16:creationId xmlns:a16="http://schemas.microsoft.com/office/drawing/2014/main" id="{14F51C72-4433-4020-B6C4-E3D1C7F7A7F1}"/>
              </a:ext>
            </a:extLst>
          </p:cNvPr>
          <p:cNvGraphicFramePr/>
          <p:nvPr>
            <p:extLst>
              <p:ext uri="{D42A27DB-BD31-4B8C-83A1-F6EECF244321}">
                <p14:modId xmlns:p14="http://schemas.microsoft.com/office/powerpoint/2010/main" val="1123948339"/>
              </p:ext>
            </p:extLst>
          </p:nvPr>
        </p:nvGraphicFramePr>
        <p:xfrm>
          <a:off x="1589873" y="1496236"/>
          <a:ext cx="8128000" cy="5349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8494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9184648B-413F-4D0D-8BBC-E58967913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884" y="1250549"/>
            <a:ext cx="1866900" cy="1724025"/>
          </a:xfrm>
          <a:prstGeom prst="rect">
            <a:avLst/>
          </a:prstGeom>
        </p:spPr>
      </p:pic>
      <p:sp>
        <p:nvSpPr>
          <p:cNvPr id="2" name="TextBox 1">
            <a:extLst>
              <a:ext uri="{FF2B5EF4-FFF2-40B4-BE49-F238E27FC236}">
                <a16:creationId xmlns:a16="http://schemas.microsoft.com/office/drawing/2014/main" id="{3AAD573E-3DB7-4EED-B7E0-AF1531DD0953}"/>
              </a:ext>
            </a:extLst>
          </p:cNvPr>
          <p:cNvSpPr txBox="1"/>
          <p:nvPr/>
        </p:nvSpPr>
        <p:spPr>
          <a:xfrm>
            <a:off x="1661132" y="2112562"/>
            <a:ext cx="7995333" cy="584775"/>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lIns="91440" tIns="45720" rIns="91440" bIns="45720" rtlCol="0" anchor="t">
            <a:spAutoFit/>
          </a:bodyPr>
          <a:lstStyle/>
          <a:p>
            <a:pPr algn="ctr"/>
            <a:r>
              <a:rPr lang="en-US" sz="3200">
                <a:solidFill>
                  <a:schemeClr val="accent2"/>
                </a:solidFill>
              </a:rPr>
              <a:t>It All Starts With Responsible Breeding</a:t>
            </a:r>
          </a:p>
        </p:txBody>
      </p:sp>
      <p:graphicFrame>
        <p:nvGraphicFramePr>
          <p:cNvPr id="4" name="Diagram 3">
            <a:extLst>
              <a:ext uri="{FF2B5EF4-FFF2-40B4-BE49-F238E27FC236}">
                <a16:creationId xmlns:a16="http://schemas.microsoft.com/office/drawing/2014/main" id="{38E18D3C-F9A8-44E7-9B91-FCB59F0ED8CC}"/>
              </a:ext>
            </a:extLst>
          </p:cNvPr>
          <p:cNvGraphicFramePr/>
          <p:nvPr>
            <p:extLst>
              <p:ext uri="{D42A27DB-BD31-4B8C-83A1-F6EECF244321}">
                <p14:modId xmlns:p14="http://schemas.microsoft.com/office/powerpoint/2010/main" val="1468269244"/>
              </p:ext>
            </p:extLst>
          </p:nvPr>
        </p:nvGraphicFramePr>
        <p:xfrm>
          <a:off x="1661131" y="2668058"/>
          <a:ext cx="7995333" cy="2337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14839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128ED-2D30-3148-5B4C-E0A958283002}"/>
              </a:ext>
            </a:extLst>
          </p:cNvPr>
          <p:cNvPicPr>
            <a:picLocks noChangeAspect="1"/>
          </p:cNvPicPr>
          <p:nvPr/>
        </p:nvPicPr>
        <p:blipFill rotWithShape="1">
          <a:blip r:embed="rId3"/>
          <a:srcRect l="27265" t="32364" r="31940" b="21417"/>
          <a:stretch/>
        </p:blipFill>
        <p:spPr>
          <a:xfrm>
            <a:off x="2818265" y="1240722"/>
            <a:ext cx="4896007" cy="4475415"/>
          </a:xfrm>
          <a:prstGeom prst="rect">
            <a:avLst/>
          </a:prstGeom>
          <a:ln w="57150">
            <a:solidFill>
              <a:schemeClr val="accent2"/>
            </a:solidFill>
          </a:ln>
        </p:spPr>
      </p:pic>
      <p:sp>
        <p:nvSpPr>
          <p:cNvPr id="3" name="TextBox 2">
            <a:extLst>
              <a:ext uri="{FF2B5EF4-FFF2-40B4-BE49-F238E27FC236}">
                <a16:creationId xmlns:a16="http://schemas.microsoft.com/office/drawing/2014/main" id="{B951758B-854D-08C4-9179-482F081DBC07}"/>
              </a:ext>
            </a:extLst>
          </p:cNvPr>
          <p:cNvSpPr txBox="1"/>
          <p:nvPr/>
        </p:nvSpPr>
        <p:spPr>
          <a:xfrm>
            <a:off x="2818264" y="631056"/>
            <a:ext cx="4896007" cy="584775"/>
          </a:xfrm>
          <a:prstGeom prst="rect">
            <a:avLst/>
          </a:prstGeom>
          <a:solidFill>
            <a:schemeClr val="accent6">
              <a:lumMod val="60000"/>
              <a:lumOff val="40000"/>
            </a:schemeClr>
          </a:solidFill>
          <a:ln w="57150">
            <a:solidFill>
              <a:schemeClr val="accent2"/>
            </a:solidFill>
          </a:ln>
        </p:spPr>
        <p:txBody>
          <a:bodyPr wrap="square" lIns="91440" tIns="45720" rIns="91440" bIns="45720" rtlCol="0" anchor="t">
            <a:spAutoFit/>
          </a:bodyPr>
          <a:lstStyle/>
          <a:p>
            <a:pPr algn="ctr"/>
            <a:r>
              <a:rPr lang="en-US" sz="3200">
                <a:solidFill>
                  <a:schemeClr val="accent2"/>
                </a:solidFill>
              </a:rPr>
              <a:t>Correct Underjaw</a:t>
            </a:r>
          </a:p>
        </p:txBody>
      </p:sp>
    </p:spTree>
    <p:extLst>
      <p:ext uri="{BB962C8B-B14F-4D97-AF65-F5344CB8AC3E}">
        <p14:creationId xmlns:p14="http://schemas.microsoft.com/office/powerpoint/2010/main" val="2272953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83AF0-B148-46C4-8A83-88B45B4CB0E6}"/>
              </a:ext>
            </a:extLst>
          </p:cNvPr>
          <p:cNvSpPr>
            <a:spLocks noGrp="1"/>
          </p:cNvSpPr>
          <p:nvPr>
            <p:ph type="title"/>
          </p:nvPr>
        </p:nvSpPr>
        <p:spPr>
          <a:xfrm>
            <a:off x="899832" y="1084906"/>
            <a:ext cx="8943744" cy="100216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Coat</a:t>
            </a:r>
          </a:p>
        </p:txBody>
      </p:sp>
      <p:sp>
        <p:nvSpPr>
          <p:cNvPr id="3" name="TextBox 2">
            <a:extLst>
              <a:ext uri="{FF2B5EF4-FFF2-40B4-BE49-F238E27FC236}">
                <a16:creationId xmlns:a16="http://schemas.microsoft.com/office/drawing/2014/main" id="{F255CD52-8CFC-4566-B418-C567414AD3A8}"/>
              </a:ext>
            </a:extLst>
          </p:cNvPr>
          <p:cNvSpPr txBox="1"/>
          <p:nvPr/>
        </p:nvSpPr>
        <p:spPr>
          <a:xfrm>
            <a:off x="899832" y="2087069"/>
            <a:ext cx="8943744" cy="3139321"/>
          </a:xfrm>
          <a:prstGeom prst="rect">
            <a:avLst/>
          </a:prstGeom>
          <a:solidFill>
            <a:schemeClr val="accent1"/>
          </a:solidFill>
          <a:ln w="57150">
            <a:solidFill>
              <a:schemeClr val="accent2"/>
            </a:solidFill>
          </a:ln>
        </p:spPr>
        <p:txBody>
          <a:bodyPr wrap="square" lIns="91440" tIns="45720" rIns="91440" bIns="45720" rtlCol="0" anchor="t">
            <a:spAutoFit/>
          </a:bodyPr>
          <a:lstStyle/>
          <a:p>
            <a:r>
              <a:rPr lang="en-US" dirty="0"/>
              <a:t>Outer coat is straight, coarse, dense, of medium length and lies flat. Undercoat is present on neck and thighs and can be influenced by climate. Undercoat should not show through outer coat.</a:t>
            </a:r>
          </a:p>
          <a:p>
            <a:endParaRPr lang="en-US" dirty="0"/>
          </a:p>
          <a:p>
            <a:r>
              <a:rPr lang="en-US" dirty="0"/>
              <a:t>The coat is shortest on head, ears and legs, longest on breeching.</a:t>
            </a:r>
          </a:p>
          <a:p>
            <a:endParaRPr lang="en-US" dirty="0"/>
          </a:p>
          <a:p>
            <a:r>
              <a:rPr lang="en-US" dirty="0"/>
              <a:t>The Rottweiler is to be exhibited in the natural condition with no trimming</a:t>
            </a:r>
            <a:r>
              <a:rPr lang="en-US" dirty="0">
                <a:solidFill>
                  <a:schemeClr val="accent2"/>
                </a:solidFill>
              </a:rPr>
              <a:t>.</a:t>
            </a:r>
          </a:p>
          <a:p>
            <a:endParaRPr lang="en-US" dirty="0">
              <a:solidFill>
                <a:schemeClr val="accent2"/>
              </a:solidFill>
            </a:endParaRPr>
          </a:p>
          <a:p>
            <a:r>
              <a:rPr lang="en-US" dirty="0">
                <a:solidFill>
                  <a:srgbClr val="C00000"/>
                </a:solidFill>
              </a:rPr>
              <a:t> Fault</a:t>
            </a:r>
            <a:r>
              <a:rPr lang="en-US" dirty="0">
                <a:solidFill>
                  <a:schemeClr val="accent2"/>
                </a:solidFill>
              </a:rPr>
              <a:t>: </a:t>
            </a:r>
            <a:r>
              <a:rPr lang="en-US" dirty="0"/>
              <a:t>Wavy coat</a:t>
            </a:r>
            <a:r>
              <a:rPr lang="en-US" dirty="0">
                <a:solidFill>
                  <a:schemeClr val="accent2"/>
                </a:solidFill>
              </a:rPr>
              <a:t>.</a:t>
            </a:r>
          </a:p>
          <a:p>
            <a:r>
              <a:rPr lang="en-US" dirty="0">
                <a:solidFill>
                  <a:schemeClr val="accent2"/>
                </a:solidFill>
              </a:rPr>
              <a:t> </a:t>
            </a:r>
            <a:r>
              <a:rPr lang="en-US" dirty="0">
                <a:solidFill>
                  <a:srgbClr val="C00000"/>
                </a:solidFill>
              </a:rPr>
              <a:t>Serious fault</a:t>
            </a:r>
            <a:r>
              <a:rPr lang="en-US" dirty="0">
                <a:solidFill>
                  <a:schemeClr val="accent2"/>
                </a:solidFill>
              </a:rPr>
              <a:t>: </a:t>
            </a:r>
            <a:r>
              <a:rPr lang="en-US" dirty="0"/>
              <a:t>open coat, excessively short, or curly coat; total lack of undercoat; any trimming that alters the length of the natural coat</a:t>
            </a:r>
            <a:r>
              <a:rPr lang="en-US" dirty="0">
                <a:solidFill>
                  <a:srgbClr val="C00000"/>
                </a:solidFill>
              </a:rPr>
              <a:t>. Disqualification</a:t>
            </a:r>
            <a:r>
              <a:rPr lang="en-US" dirty="0">
                <a:solidFill>
                  <a:schemeClr val="accent2"/>
                </a:solidFill>
              </a:rPr>
              <a:t>-</a:t>
            </a:r>
            <a:r>
              <a:rPr lang="en-US" dirty="0"/>
              <a:t>Long coat</a:t>
            </a:r>
          </a:p>
        </p:txBody>
      </p:sp>
    </p:spTree>
    <p:extLst>
      <p:ext uri="{BB962C8B-B14F-4D97-AF65-F5344CB8AC3E}">
        <p14:creationId xmlns:p14="http://schemas.microsoft.com/office/powerpoint/2010/main" val="4024604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6D2-7134-48A7-A4F5-28E869EF48CA}"/>
              </a:ext>
            </a:extLst>
          </p:cNvPr>
          <p:cNvSpPr>
            <a:spLocks noGrp="1"/>
          </p:cNvSpPr>
          <p:nvPr>
            <p:ph type="title"/>
          </p:nvPr>
        </p:nvSpPr>
        <p:spPr>
          <a:xfrm>
            <a:off x="2250831" y="639745"/>
            <a:ext cx="5207925" cy="927798"/>
          </a:xfrm>
          <a:solidFill>
            <a:schemeClr val="accent6">
              <a:lumMod val="60000"/>
              <a:lumOff val="40000"/>
            </a:schemeClr>
          </a:solidFill>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Correct Coat</a:t>
            </a:r>
          </a:p>
        </p:txBody>
      </p:sp>
      <p:sp>
        <p:nvSpPr>
          <p:cNvPr id="3" name="TextBox 2">
            <a:extLst>
              <a:ext uri="{FF2B5EF4-FFF2-40B4-BE49-F238E27FC236}">
                <a16:creationId xmlns:a16="http://schemas.microsoft.com/office/drawing/2014/main" id="{700F40DC-C687-4990-9731-301A9B09FCF0}"/>
              </a:ext>
            </a:extLst>
          </p:cNvPr>
          <p:cNvSpPr txBox="1"/>
          <p:nvPr/>
        </p:nvSpPr>
        <p:spPr>
          <a:xfrm>
            <a:off x="4140679" y="2260121"/>
            <a:ext cx="1680268" cy="369332"/>
          </a:xfrm>
          <a:prstGeom prst="rect">
            <a:avLst/>
          </a:prstGeom>
          <a:noFill/>
        </p:spPr>
        <p:txBody>
          <a:bodyPr wrap="none" rtlCol="0">
            <a:spAutoFit/>
          </a:bodyPr>
          <a:lstStyle/>
          <a:p>
            <a:r>
              <a:rPr lang="en-US"/>
              <a:t>Insert pictures</a:t>
            </a:r>
          </a:p>
        </p:txBody>
      </p:sp>
      <p:pic>
        <p:nvPicPr>
          <p:cNvPr id="11" name="Picture 10" descr="A picture containing grass, outdoor, dog, person&#10;&#10;Description automatically generated">
            <a:extLst>
              <a:ext uri="{FF2B5EF4-FFF2-40B4-BE49-F238E27FC236}">
                <a16:creationId xmlns:a16="http://schemas.microsoft.com/office/drawing/2014/main" id="{BCF70845-1AF3-2D8A-BD8D-26F9CC101C56}"/>
              </a:ext>
            </a:extLst>
          </p:cNvPr>
          <p:cNvPicPr>
            <a:picLocks noChangeAspect="1"/>
          </p:cNvPicPr>
          <p:nvPr/>
        </p:nvPicPr>
        <p:blipFill rotWithShape="1">
          <a:blip r:embed="rId2">
            <a:extLst>
              <a:ext uri="{28A0092B-C50C-407E-A947-70E740481C1C}">
                <a14:useLocalDpi xmlns:a14="http://schemas.microsoft.com/office/drawing/2010/main" val="0"/>
              </a:ext>
            </a:extLst>
          </a:blip>
          <a:srcRect l="26547" t="14952" r="16837" b="18254"/>
          <a:stretch/>
        </p:blipFill>
        <p:spPr>
          <a:xfrm>
            <a:off x="2250831" y="1567543"/>
            <a:ext cx="5207925" cy="4803051"/>
          </a:xfrm>
          <a:prstGeom prst="rect">
            <a:avLst/>
          </a:prstGeom>
          <a:ln w="57150">
            <a:solidFill>
              <a:schemeClr val="accent2"/>
            </a:solidFill>
          </a:ln>
        </p:spPr>
      </p:pic>
    </p:spTree>
    <p:extLst>
      <p:ext uri="{BB962C8B-B14F-4D97-AF65-F5344CB8AC3E}">
        <p14:creationId xmlns:p14="http://schemas.microsoft.com/office/powerpoint/2010/main" val="396231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F0BDBB-6FFE-4017-92A1-60B4341FD265}"/>
              </a:ext>
            </a:extLst>
          </p:cNvPr>
          <p:cNvSpPr txBox="1"/>
          <p:nvPr/>
        </p:nvSpPr>
        <p:spPr>
          <a:xfrm>
            <a:off x="7188728" y="326027"/>
            <a:ext cx="1754103" cy="707886"/>
          </a:xfrm>
          <a:prstGeom prst="rect">
            <a:avLst/>
          </a:prstGeom>
          <a:solidFill>
            <a:schemeClr val="accent6">
              <a:lumMod val="60000"/>
              <a:lumOff val="40000"/>
            </a:schemeClr>
          </a:solidFill>
          <a:ln w="57150">
            <a:solidFill>
              <a:schemeClr val="accent2"/>
            </a:solidFill>
          </a:ln>
        </p:spPr>
        <p:txBody>
          <a:bodyPr wrap="square" lIns="91440" tIns="45720" rIns="91440" bIns="45720" rtlCol="0" anchor="t">
            <a:spAutoFit/>
          </a:bodyPr>
          <a:lstStyle/>
          <a:p>
            <a:r>
              <a:rPr lang="en-US" sz="2000" dirty="0">
                <a:solidFill>
                  <a:srgbClr val="C00000"/>
                </a:solidFill>
              </a:rPr>
              <a:t>Serious fault</a:t>
            </a:r>
            <a:r>
              <a:rPr lang="en-US" sz="2000" dirty="0"/>
              <a:t>:</a:t>
            </a:r>
          </a:p>
          <a:p>
            <a:r>
              <a:rPr lang="en-US" sz="2000" dirty="0"/>
              <a:t>Open coat</a:t>
            </a:r>
          </a:p>
        </p:txBody>
      </p:sp>
      <p:sp>
        <p:nvSpPr>
          <p:cNvPr id="7" name="TextBox 6">
            <a:extLst>
              <a:ext uri="{FF2B5EF4-FFF2-40B4-BE49-F238E27FC236}">
                <a16:creationId xmlns:a16="http://schemas.microsoft.com/office/drawing/2014/main" id="{CA0B1AC7-CEF7-4E9B-8CB2-92D3A75E74BB}"/>
              </a:ext>
            </a:extLst>
          </p:cNvPr>
          <p:cNvSpPr txBox="1"/>
          <p:nvPr/>
        </p:nvSpPr>
        <p:spPr>
          <a:xfrm>
            <a:off x="1824990" y="2640459"/>
            <a:ext cx="2061783" cy="707886"/>
          </a:xfrm>
          <a:prstGeom prst="rect">
            <a:avLst/>
          </a:prstGeom>
          <a:solidFill>
            <a:schemeClr val="accent6">
              <a:lumMod val="60000"/>
              <a:lumOff val="40000"/>
            </a:schemeClr>
          </a:solidFill>
          <a:ln w="57150">
            <a:solidFill>
              <a:schemeClr val="accent2"/>
            </a:solidFill>
          </a:ln>
        </p:spPr>
        <p:txBody>
          <a:bodyPr wrap="none" lIns="91440" tIns="45720" rIns="91440" bIns="45720" rtlCol="0" anchor="t">
            <a:spAutoFit/>
          </a:bodyPr>
          <a:lstStyle/>
          <a:p>
            <a:r>
              <a:rPr lang="en-US" sz="2000">
                <a:solidFill>
                  <a:srgbClr val="C00000"/>
                </a:solidFill>
              </a:rPr>
              <a:t>Disqualification</a:t>
            </a:r>
            <a:r>
              <a:rPr lang="en-US" sz="2000"/>
              <a:t>:</a:t>
            </a:r>
          </a:p>
          <a:p>
            <a:r>
              <a:rPr lang="en-US" sz="2000"/>
              <a:t>Long coat</a:t>
            </a:r>
          </a:p>
        </p:txBody>
      </p:sp>
      <p:sp>
        <p:nvSpPr>
          <p:cNvPr id="8" name="TextBox 7">
            <a:extLst>
              <a:ext uri="{FF2B5EF4-FFF2-40B4-BE49-F238E27FC236}">
                <a16:creationId xmlns:a16="http://schemas.microsoft.com/office/drawing/2014/main" id="{8BC3A6EE-2660-4C2F-B83D-8EC9D1B22735}"/>
              </a:ext>
            </a:extLst>
          </p:cNvPr>
          <p:cNvSpPr txBox="1"/>
          <p:nvPr/>
        </p:nvSpPr>
        <p:spPr>
          <a:xfrm>
            <a:off x="2246043" y="5777920"/>
            <a:ext cx="8179099" cy="400110"/>
          </a:xfrm>
          <a:prstGeom prst="rect">
            <a:avLst/>
          </a:prstGeom>
          <a:solidFill>
            <a:schemeClr val="accent6">
              <a:lumMod val="60000"/>
              <a:lumOff val="40000"/>
            </a:schemeClr>
          </a:solidFill>
          <a:ln w="57150">
            <a:solidFill>
              <a:schemeClr val="accent2"/>
            </a:solidFill>
          </a:ln>
        </p:spPr>
        <p:txBody>
          <a:bodyPr wrap="none" lIns="91440" tIns="45720" rIns="91440" bIns="45720" rtlCol="0" anchor="t">
            <a:spAutoFit/>
          </a:bodyPr>
          <a:lstStyle/>
          <a:p>
            <a:r>
              <a:rPr lang="en-US" sz="2000">
                <a:solidFill>
                  <a:srgbClr val="C00000"/>
                </a:solidFill>
              </a:rPr>
              <a:t>Serious fault</a:t>
            </a:r>
            <a:r>
              <a:rPr lang="en-US" sz="2000"/>
              <a:t>:  Any trimming that alters the length of the natural coat</a:t>
            </a:r>
          </a:p>
        </p:txBody>
      </p:sp>
      <p:pic>
        <p:nvPicPr>
          <p:cNvPr id="10" name="Picture 9" descr="A dog sitting in a frame&#10;&#10;Description automatically generated with low confidence">
            <a:extLst>
              <a:ext uri="{FF2B5EF4-FFF2-40B4-BE49-F238E27FC236}">
                <a16:creationId xmlns:a16="http://schemas.microsoft.com/office/drawing/2014/main" id="{8C59AE85-BDE4-4E67-A8A1-CA017F385477}"/>
              </a:ext>
            </a:extLst>
          </p:cNvPr>
          <p:cNvPicPr>
            <a:picLocks noChangeAspect="1"/>
          </p:cNvPicPr>
          <p:nvPr/>
        </p:nvPicPr>
        <p:blipFill rotWithShape="1">
          <a:blip r:embed="rId2">
            <a:extLst>
              <a:ext uri="{28A0092B-C50C-407E-A947-70E740481C1C}">
                <a14:useLocalDpi xmlns:a14="http://schemas.microsoft.com/office/drawing/2010/main" val="0"/>
              </a:ext>
            </a:extLst>
          </a:blip>
          <a:srcRect l="11399" t="10045" r="21726" b="14657"/>
          <a:stretch/>
        </p:blipFill>
        <p:spPr>
          <a:xfrm>
            <a:off x="493512" y="3362735"/>
            <a:ext cx="2250832" cy="2069335"/>
          </a:xfrm>
          <a:prstGeom prst="rect">
            <a:avLst/>
          </a:prstGeom>
          <a:ln w="57150">
            <a:solidFill>
              <a:schemeClr val="accent2"/>
            </a:solidFill>
          </a:ln>
        </p:spPr>
      </p:pic>
      <p:pic>
        <p:nvPicPr>
          <p:cNvPr id="20" name="Picture 19" descr="A dog lying on the ground&#10;&#10;Description automatically generated with low confidence">
            <a:extLst>
              <a:ext uri="{FF2B5EF4-FFF2-40B4-BE49-F238E27FC236}">
                <a16:creationId xmlns:a16="http://schemas.microsoft.com/office/drawing/2014/main" id="{D3BDD54A-4A79-488C-A500-1CD11CA2AEBB}"/>
              </a:ext>
            </a:extLst>
          </p:cNvPr>
          <p:cNvPicPr>
            <a:picLocks noChangeAspect="1"/>
          </p:cNvPicPr>
          <p:nvPr/>
        </p:nvPicPr>
        <p:blipFill rotWithShape="1">
          <a:blip r:embed="rId3">
            <a:extLst>
              <a:ext uri="{28A0092B-C50C-407E-A947-70E740481C1C}">
                <a14:useLocalDpi xmlns:a14="http://schemas.microsoft.com/office/drawing/2010/main" val="0"/>
              </a:ext>
            </a:extLst>
          </a:blip>
          <a:srcRect l="40615" r="23488" b="35960"/>
          <a:stretch/>
        </p:blipFill>
        <p:spPr>
          <a:xfrm rot="5400000">
            <a:off x="6816226" y="695887"/>
            <a:ext cx="2273500" cy="3041887"/>
          </a:xfrm>
          <a:prstGeom prst="rect">
            <a:avLst/>
          </a:prstGeom>
          <a:ln w="57150">
            <a:solidFill>
              <a:schemeClr val="accent2"/>
            </a:solidFill>
          </a:ln>
        </p:spPr>
      </p:pic>
      <p:pic>
        <p:nvPicPr>
          <p:cNvPr id="14" name="Picture 13" descr="A dog with its tongue out&#10;&#10;Description automatically generated with medium confidence">
            <a:extLst>
              <a:ext uri="{FF2B5EF4-FFF2-40B4-BE49-F238E27FC236}">
                <a16:creationId xmlns:a16="http://schemas.microsoft.com/office/drawing/2014/main" id="{8281AE9B-A52D-DEB9-5E27-8A127BFCC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5882" y="3357734"/>
            <a:ext cx="3134263" cy="2085710"/>
          </a:xfrm>
          <a:prstGeom prst="rect">
            <a:avLst/>
          </a:prstGeom>
          <a:ln w="57150">
            <a:solidFill>
              <a:schemeClr val="accent2"/>
            </a:solidFill>
          </a:ln>
        </p:spPr>
      </p:pic>
      <p:pic>
        <p:nvPicPr>
          <p:cNvPr id="5" name="Picture 4">
            <a:extLst>
              <a:ext uri="{FF2B5EF4-FFF2-40B4-BE49-F238E27FC236}">
                <a16:creationId xmlns:a16="http://schemas.microsoft.com/office/drawing/2014/main" id="{147BB536-F7BC-1B60-D6C9-5129FD9DCBD1}"/>
              </a:ext>
            </a:extLst>
          </p:cNvPr>
          <p:cNvPicPr>
            <a:picLocks noChangeAspect="1"/>
          </p:cNvPicPr>
          <p:nvPr/>
        </p:nvPicPr>
        <p:blipFill>
          <a:blip r:embed="rId5"/>
          <a:stretch>
            <a:fillRect/>
          </a:stretch>
        </p:blipFill>
        <p:spPr>
          <a:xfrm>
            <a:off x="631611" y="244428"/>
            <a:ext cx="2733459" cy="1821766"/>
          </a:xfrm>
          <a:prstGeom prst="rect">
            <a:avLst/>
          </a:prstGeom>
          <a:ln w="57150">
            <a:solidFill>
              <a:schemeClr val="accent2"/>
            </a:solidFill>
          </a:ln>
        </p:spPr>
      </p:pic>
      <p:sp>
        <p:nvSpPr>
          <p:cNvPr id="12" name="TextBox 11">
            <a:extLst>
              <a:ext uri="{FF2B5EF4-FFF2-40B4-BE49-F238E27FC236}">
                <a16:creationId xmlns:a16="http://schemas.microsoft.com/office/drawing/2014/main" id="{D9DA202D-1AA0-1E60-C155-18CAC6C6B2B1}"/>
              </a:ext>
            </a:extLst>
          </p:cNvPr>
          <p:cNvSpPr txBox="1"/>
          <p:nvPr/>
        </p:nvSpPr>
        <p:spPr>
          <a:xfrm>
            <a:off x="3365070" y="418360"/>
            <a:ext cx="1725677" cy="1323439"/>
          </a:xfrm>
          <a:prstGeom prst="rect">
            <a:avLst/>
          </a:prstGeom>
          <a:solidFill>
            <a:schemeClr val="accent6">
              <a:lumMod val="60000"/>
              <a:lumOff val="40000"/>
            </a:schemeClr>
          </a:solidFill>
          <a:ln w="57150">
            <a:solidFill>
              <a:schemeClr val="accent2"/>
            </a:solidFill>
          </a:ln>
        </p:spPr>
        <p:txBody>
          <a:bodyPr wrap="square" lIns="91440" tIns="45720" rIns="91440" bIns="45720" rtlCol="0" anchor="t">
            <a:spAutoFit/>
          </a:bodyPr>
          <a:lstStyle/>
          <a:p>
            <a:r>
              <a:rPr lang="en-US" sz="2000"/>
              <a:t>Wavy coat on puppy, will usually go away</a:t>
            </a:r>
          </a:p>
        </p:txBody>
      </p:sp>
    </p:spTree>
    <p:extLst>
      <p:ext uri="{BB962C8B-B14F-4D97-AF65-F5344CB8AC3E}">
        <p14:creationId xmlns:p14="http://schemas.microsoft.com/office/powerpoint/2010/main" val="3419412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7A5-F5A5-461A-8C74-560B27C0B47D}"/>
              </a:ext>
            </a:extLst>
          </p:cNvPr>
          <p:cNvSpPr>
            <a:spLocks noGrp="1"/>
          </p:cNvSpPr>
          <p:nvPr>
            <p:ph type="title"/>
          </p:nvPr>
        </p:nvSpPr>
        <p:spPr>
          <a:xfrm>
            <a:off x="1827307" y="173521"/>
            <a:ext cx="6652590" cy="82731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Color</a:t>
            </a:r>
          </a:p>
        </p:txBody>
      </p:sp>
      <p:sp>
        <p:nvSpPr>
          <p:cNvPr id="3" name="TextBox 2">
            <a:extLst>
              <a:ext uri="{FF2B5EF4-FFF2-40B4-BE49-F238E27FC236}">
                <a16:creationId xmlns:a16="http://schemas.microsoft.com/office/drawing/2014/main" id="{07A6193E-E5E9-4BB7-833C-D1EB90C7C14A}"/>
              </a:ext>
            </a:extLst>
          </p:cNvPr>
          <p:cNvSpPr txBox="1"/>
          <p:nvPr/>
        </p:nvSpPr>
        <p:spPr>
          <a:xfrm>
            <a:off x="1848549" y="1012954"/>
            <a:ext cx="6652590" cy="4832092"/>
          </a:xfrm>
          <a:prstGeom prst="rect">
            <a:avLst/>
          </a:prstGeom>
          <a:solidFill>
            <a:schemeClr val="accent1"/>
          </a:solidFill>
          <a:ln w="57150">
            <a:solidFill>
              <a:schemeClr val="accent2"/>
            </a:solidFill>
          </a:ln>
        </p:spPr>
        <p:txBody>
          <a:bodyPr wrap="square" lIns="91440" tIns="45720" rIns="91440" bIns="45720" rtlCol="0" anchor="t">
            <a:spAutoFit/>
          </a:bodyPr>
          <a:lstStyle/>
          <a:p>
            <a:r>
              <a:rPr lang="en-US" dirty="0"/>
              <a:t>Always a black base with rust to mahogany markings. </a:t>
            </a:r>
          </a:p>
          <a:p>
            <a:endParaRPr lang="en-US" dirty="0"/>
          </a:p>
          <a:p>
            <a:r>
              <a:rPr lang="en-US" dirty="0"/>
              <a:t>Clearly defined demarcation between black and rust. The markings should be located as follows: a spot over each eye; on cheeks; as a strip around each side of muzzle, but not on the bridge of the nose; on throat; triangular mark on both sides of prosternum; on forelegs from carpus downward to the toes; on inside of rear legs showing down the front of the stifle and broadening out to front of rear legs from hock to toes, but not eliminating black from rear of pasterns; under tail; black penciling on toes. The undercoat is gray, tan, or black. Quantity and location of rust markings is important and should not exceed ten percent of body color. </a:t>
            </a:r>
            <a:endParaRPr lang="en-US" dirty="0">
              <a:solidFill>
                <a:srgbClr val="000000"/>
              </a:solidFill>
            </a:endParaRPr>
          </a:p>
          <a:p>
            <a:r>
              <a:rPr lang="en-US" dirty="0">
                <a:solidFill>
                  <a:srgbClr val="C00000"/>
                </a:solidFill>
              </a:rPr>
              <a:t>Serious Faults</a:t>
            </a:r>
            <a:r>
              <a:rPr lang="en-US" dirty="0">
                <a:solidFill>
                  <a:schemeClr val="accent2"/>
                </a:solidFill>
              </a:rPr>
              <a:t>-</a:t>
            </a:r>
            <a:r>
              <a:rPr lang="en-US" dirty="0"/>
              <a:t>Straw-colored, excessive, insufficient or sooty markings; rust marking other than described above; white marking any place on dog (a few rust or white hairs do not constitute a marking</a:t>
            </a:r>
            <a:r>
              <a:rPr lang="en-US" sz="2000" dirty="0"/>
              <a:t>).</a:t>
            </a:r>
          </a:p>
        </p:txBody>
      </p:sp>
    </p:spTree>
    <p:extLst>
      <p:ext uri="{BB962C8B-B14F-4D97-AF65-F5344CB8AC3E}">
        <p14:creationId xmlns:p14="http://schemas.microsoft.com/office/powerpoint/2010/main" val="322001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571B2-F8C1-453B-9379-01C883C10ED6}"/>
              </a:ext>
            </a:extLst>
          </p:cNvPr>
          <p:cNvSpPr>
            <a:spLocks noGrp="1"/>
          </p:cNvSpPr>
          <p:nvPr>
            <p:ph type="title"/>
          </p:nvPr>
        </p:nvSpPr>
        <p:spPr>
          <a:xfrm>
            <a:off x="531504" y="631729"/>
            <a:ext cx="10614452" cy="973418"/>
          </a:xfrm>
          <a:solidFill>
            <a:schemeClr val="accent6">
              <a:lumMod val="60000"/>
              <a:lumOff val="40000"/>
            </a:schemeClr>
          </a:solidFill>
          <a:ln w="38100">
            <a:solidFill>
              <a:schemeClr val="accent2"/>
            </a:solidFill>
          </a:ln>
        </p:spPr>
        <p:txBody>
          <a:bodyPr/>
          <a:lstStyle/>
          <a:p>
            <a:pPr algn="ctr"/>
            <a:r>
              <a:rPr lang="en-US">
                <a:solidFill>
                  <a:schemeClr val="accent2"/>
                </a:solidFill>
              </a:rPr>
              <a:t>Correct color</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CCFA180D-BDD1-3C20-1346-46A874F5DF94}"/>
                  </a:ext>
                </a:extLst>
              </p14:cNvPr>
              <p14:cNvContentPartPr/>
              <p14:nvPr/>
            </p14:nvContentPartPr>
            <p14:xfrm>
              <a:off x="1972732" y="4378536"/>
              <a:ext cx="104775" cy="38100"/>
            </p14:xfrm>
          </p:contentPart>
        </mc:Choice>
        <mc:Fallback xmlns="">
          <p:pic>
            <p:nvPicPr>
              <p:cNvPr id="3" name="Ink 2">
                <a:extLst>
                  <a:ext uri="{FF2B5EF4-FFF2-40B4-BE49-F238E27FC236}">
                    <a16:creationId xmlns:a16="http://schemas.microsoft.com/office/drawing/2014/main" id="{CCFA180D-BDD1-3C20-1346-46A874F5DF94}"/>
                  </a:ext>
                </a:extLst>
              </p:cNvPr>
              <p:cNvPicPr/>
              <p:nvPr/>
            </p:nvPicPr>
            <p:blipFill>
              <a:blip r:embed="rId4"/>
              <a:stretch>
                <a:fillRect/>
              </a:stretch>
            </p:blipFill>
            <p:spPr>
              <a:xfrm>
                <a:off x="1935969" y="4345406"/>
                <a:ext cx="177934" cy="1040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B16B532E-D5B5-B22D-22C2-4444C590BF31}"/>
                  </a:ext>
                </a:extLst>
              </p14:cNvPr>
              <p14:cNvContentPartPr/>
              <p14:nvPr/>
            </p14:nvContentPartPr>
            <p14:xfrm>
              <a:off x="2084614" y="4318000"/>
              <a:ext cx="38100" cy="114300"/>
            </p14:xfrm>
          </p:contentPart>
        </mc:Choice>
        <mc:Fallback xmlns="">
          <p:pic>
            <p:nvPicPr>
              <p:cNvPr id="7" name="Ink 6">
                <a:extLst>
                  <a:ext uri="{FF2B5EF4-FFF2-40B4-BE49-F238E27FC236}">
                    <a16:creationId xmlns:a16="http://schemas.microsoft.com/office/drawing/2014/main" id="{B16B532E-D5B5-B22D-22C2-4444C590BF31}"/>
                  </a:ext>
                </a:extLst>
              </p:cNvPr>
              <p:cNvPicPr/>
              <p:nvPr/>
            </p:nvPicPr>
            <p:blipFill>
              <a:blip r:embed="rId6"/>
              <a:stretch>
                <a:fillRect/>
              </a:stretch>
            </p:blipFill>
            <p:spPr>
              <a:xfrm>
                <a:off x="2052326" y="4282722"/>
                <a:ext cx="102353" cy="18450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813EEE7-1515-1105-78F2-ADB16F0F0DEF}"/>
                  </a:ext>
                </a:extLst>
              </p14:cNvPr>
              <p14:cNvContentPartPr/>
              <p14:nvPr/>
            </p14:nvContentPartPr>
            <p14:xfrm>
              <a:off x="1837266" y="4342715"/>
              <a:ext cx="171450" cy="57150"/>
            </p14:xfrm>
          </p:contentPart>
        </mc:Choice>
        <mc:Fallback xmlns="">
          <p:pic>
            <p:nvPicPr>
              <p:cNvPr id="8" name="Ink 7">
                <a:extLst>
                  <a:ext uri="{FF2B5EF4-FFF2-40B4-BE49-F238E27FC236}">
                    <a16:creationId xmlns:a16="http://schemas.microsoft.com/office/drawing/2014/main" id="{B813EEE7-1515-1105-78F2-ADB16F0F0DEF}"/>
                  </a:ext>
                </a:extLst>
              </p:cNvPr>
              <p:cNvPicPr/>
              <p:nvPr/>
            </p:nvPicPr>
            <p:blipFill>
              <a:blip r:embed="rId8"/>
              <a:stretch>
                <a:fillRect/>
              </a:stretch>
            </p:blipFill>
            <p:spPr>
              <a:xfrm>
                <a:off x="1800553" y="4308697"/>
                <a:ext cx="244509" cy="12484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9F9BEF99-E391-27FB-9D19-439B53DB9831}"/>
                  </a:ext>
                </a:extLst>
              </p14:cNvPr>
              <p14:cNvContentPartPr/>
              <p14:nvPr/>
            </p14:nvContentPartPr>
            <p14:xfrm>
              <a:off x="1956652" y="4317999"/>
              <a:ext cx="76200" cy="85725"/>
            </p14:xfrm>
          </p:contentPart>
        </mc:Choice>
        <mc:Fallback xmlns="">
          <p:pic>
            <p:nvPicPr>
              <p:cNvPr id="9" name="Ink 8">
                <a:extLst>
                  <a:ext uri="{FF2B5EF4-FFF2-40B4-BE49-F238E27FC236}">
                    <a16:creationId xmlns:a16="http://schemas.microsoft.com/office/drawing/2014/main" id="{9F9BEF99-E391-27FB-9D19-439B53DB9831}"/>
                  </a:ext>
                </a:extLst>
              </p:cNvPr>
              <p:cNvPicPr/>
              <p:nvPr/>
            </p:nvPicPr>
            <p:blipFill>
              <a:blip r:embed="rId10"/>
              <a:stretch>
                <a:fillRect/>
              </a:stretch>
            </p:blipFill>
            <p:spPr>
              <a:xfrm>
                <a:off x="1920366" y="4283846"/>
                <a:ext cx="148409" cy="15369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EE669B4-5ACA-5DC2-8086-7E280DA24353}"/>
                  </a:ext>
                </a:extLst>
              </p14:cNvPr>
              <p14:cNvContentPartPr/>
              <p14:nvPr/>
            </p14:nvContentPartPr>
            <p14:xfrm>
              <a:off x="1947333" y="4411133"/>
              <a:ext cx="133350" cy="47624"/>
            </p14:xfrm>
          </p:contentPart>
        </mc:Choice>
        <mc:Fallback xmlns="">
          <p:pic>
            <p:nvPicPr>
              <p:cNvPr id="10" name="Ink 9">
                <a:extLst>
                  <a:ext uri="{FF2B5EF4-FFF2-40B4-BE49-F238E27FC236}">
                    <a16:creationId xmlns:a16="http://schemas.microsoft.com/office/drawing/2014/main" id="{9EE669B4-5ACA-5DC2-8086-7E280DA24353}"/>
                  </a:ext>
                </a:extLst>
              </p:cNvPr>
              <p:cNvPicPr/>
              <p:nvPr/>
            </p:nvPicPr>
            <p:blipFill>
              <a:blip r:embed="rId12"/>
              <a:stretch>
                <a:fillRect/>
              </a:stretch>
            </p:blipFill>
            <p:spPr>
              <a:xfrm>
                <a:off x="1912425" y="4376623"/>
                <a:ext cx="202818" cy="11629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35008398-51CB-4CA2-4DCA-ED8154163E9D}"/>
                  </a:ext>
                </a:extLst>
              </p14:cNvPr>
              <p14:cNvContentPartPr/>
              <p14:nvPr/>
            </p14:nvContentPartPr>
            <p14:xfrm>
              <a:off x="1676399" y="4393545"/>
              <a:ext cx="38100" cy="28574"/>
            </p14:xfrm>
          </p:contentPart>
        </mc:Choice>
        <mc:Fallback xmlns="">
          <p:pic>
            <p:nvPicPr>
              <p:cNvPr id="11" name="Ink 10">
                <a:extLst>
                  <a:ext uri="{FF2B5EF4-FFF2-40B4-BE49-F238E27FC236}">
                    <a16:creationId xmlns:a16="http://schemas.microsoft.com/office/drawing/2014/main" id="{35008398-51CB-4CA2-4DCA-ED8154163E9D}"/>
                  </a:ext>
                </a:extLst>
              </p:cNvPr>
              <p:cNvPicPr/>
              <p:nvPr/>
            </p:nvPicPr>
            <p:blipFill>
              <a:blip r:embed="rId14"/>
              <a:stretch>
                <a:fillRect/>
              </a:stretch>
            </p:blipFill>
            <p:spPr>
              <a:xfrm>
                <a:off x="1637914" y="4357375"/>
                <a:ext cx="114685" cy="1005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6FB5F9B5-4C0B-69B2-58AE-D4AFB56030AB}"/>
                  </a:ext>
                </a:extLst>
              </p14:cNvPr>
              <p14:cNvContentPartPr/>
              <p14:nvPr/>
            </p14:nvContentPartPr>
            <p14:xfrm>
              <a:off x="1710266" y="4373912"/>
              <a:ext cx="9525" cy="9525"/>
            </p14:xfrm>
          </p:contentPart>
        </mc:Choice>
        <mc:Fallback xmlns="">
          <p:pic>
            <p:nvPicPr>
              <p:cNvPr id="12" name="Ink 11">
                <a:extLst>
                  <a:ext uri="{FF2B5EF4-FFF2-40B4-BE49-F238E27FC236}">
                    <a16:creationId xmlns:a16="http://schemas.microsoft.com/office/drawing/2014/main" id="{6FB5F9B5-4C0B-69B2-58AE-D4AFB56030AB}"/>
                  </a:ext>
                </a:extLst>
              </p:cNvPr>
              <p:cNvPicPr/>
              <p:nvPr/>
            </p:nvPicPr>
            <p:blipFill>
              <a:blip r:embed="rId16"/>
              <a:stretch>
                <a:fillRect/>
              </a:stretch>
            </p:blipFill>
            <p:spPr>
              <a:xfrm>
                <a:off x="757766" y="4278662"/>
                <a:ext cx="1905000" cy="19907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DB66C074-F386-A852-A8F3-844AD0EC43FD}"/>
                  </a:ext>
                </a:extLst>
              </p14:cNvPr>
              <p14:cNvContentPartPr/>
              <p14:nvPr/>
            </p14:nvContentPartPr>
            <p14:xfrm>
              <a:off x="1591733" y="4402666"/>
              <a:ext cx="114300" cy="76200"/>
            </p14:xfrm>
          </p:contentPart>
        </mc:Choice>
        <mc:Fallback xmlns="">
          <p:pic>
            <p:nvPicPr>
              <p:cNvPr id="13" name="Ink 12">
                <a:extLst>
                  <a:ext uri="{FF2B5EF4-FFF2-40B4-BE49-F238E27FC236}">
                    <a16:creationId xmlns:a16="http://schemas.microsoft.com/office/drawing/2014/main" id="{DB66C074-F386-A852-A8F3-844AD0EC43FD}"/>
                  </a:ext>
                </a:extLst>
              </p:cNvPr>
              <p:cNvPicPr/>
              <p:nvPr/>
            </p:nvPicPr>
            <p:blipFill>
              <a:blip r:embed="rId18"/>
              <a:stretch>
                <a:fillRect/>
              </a:stretch>
            </p:blipFill>
            <p:spPr>
              <a:xfrm>
                <a:off x="1556672" y="4364566"/>
                <a:ext cx="184072" cy="15201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D41A7C25-14E5-86FE-EF88-6355C3A40335}"/>
                  </a:ext>
                </a:extLst>
              </p14:cNvPr>
              <p14:cNvContentPartPr/>
              <p14:nvPr/>
            </p14:nvContentPartPr>
            <p14:xfrm>
              <a:off x="4955499" y="3268132"/>
              <a:ext cx="38100" cy="161925"/>
            </p14:xfrm>
          </p:contentPart>
        </mc:Choice>
        <mc:Fallback xmlns="">
          <p:pic>
            <p:nvPicPr>
              <p:cNvPr id="14" name="Ink 13">
                <a:extLst>
                  <a:ext uri="{FF2B5EF4-FFF2-40B4-BE49-F238E27FC236}">
                    <a16:creationId xmlns:a16="http://schemas.microsoft.com/office/drawing/2014/main" id="{D41A7C25-14E5-86FE-EF88-6355C3A40335}"/>
                  </a:ext>
                </a:extLst>
              </p:cNvPr>
              <p:cNvPicPr/>
              <p:nvPr/>
            </p:nvPicPr>
            <p:blipFill>
              <a:blip r:embed="rId20"/>
              <a:stretch>
                <a:fillRect/>
              </a:stretch>
            </p:blipFill>
            <p:spPr>
              <a:xfrm>
                <a:off x="4921481" y="3231826"/>
                <a:ext cx="105796" cy="23417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15943423-51CA-D4D4-7D7D-9867CD02D908}"/>
                  </a:ext>
                </a:extLst>
              </p14:cNvPr>
              <p14:cNvContentPartPr/>
              <p14:nvPr/>
            </p14:nvContentPartPr>
            <p14:xfrm>
              <a:off x="4791666" y="3352800"/>
              <a:ext cx="104775" cy="38100"/>
            </p14:xfrm>
          </p:contentPart>
        </mc:Choice>
        <mc:Fallback xmlns="">
          <p:pic>
            <p:nvPicPr>
              <p:cNvPr id="15" name="Ink 14">
                <a:extLst>
                  <a:ext uri="{FF2B5EF4-FFF2-40B4-BE49-F238E27FC236}">
                    <a16:creationId xmlns:a16="http://schemas.microsoft.com/office/drawing/2014/main" id="{15943423-51CA-D4D4-7D7D-9867CD02D908}"/>
                  </a:ext>
                </a:extLst>
              </p:cNvPr>
              <p:cNvPicPr/>
              <p:nvPr/>
            </p:nvPicPr>
            <p:blipFill>
              <a:blip r:embed="rId22"/>
              <a:stretch>
                <a:fillRect/>
              </a:stretch>
            </p:blipFill>
            <p:spPr>
              <a:xfrm>
                <a:off x="4754903" y="3319670"/>
                <a:ext cx="177934" cy="10403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4ADD4BCC-693B-270B-A9BE-AACC2A547C19}"/>
                  </a:ext>
                </a:extLst>
              </p14:cNvPr>
              <p14:cNvContentPartPr/>
              <p14:nvPr/>
            </p14:nvContentPartPr>
            <p14:xfrm>
              <a:off x="4767563" y="3191932"/>
              <a:ext cx="171450" cy="161925"/>
            </p14:xfrm>
          </p:contentPart>
        </mc:Choice>
        <mc:Fallback xmlns="">
          <p:pic>
            <p:nvPicPr>
              <p:cNvPr id="16" name="Ink 15">
                <a:extLst>
                  <a:ext uri="{FF2B5EF4-FFF2-40B4-BE49-F238E27FC236}">
                    <a16:creationId xmlns:a16="http://schemas.microsoft.com/office/drawing/2014/main" id="{4ADD4BCC-693B-270B-A9BE-AACC2A547C19}"/>
                  </a:ext>
                </a:extLst>
              </p:cNvPr>
              <p:cNvPicPr/>
              <p:nvPr/>
            </p:nvPicPr>
            <p:blipFill>
              <a:blip r:embed="rId24"/>
              <a:stretch>
                <a:fillRect/>
              </a:stretch>
            </p:blipFill>
            <p:spPr>
              <a:xfrm>
                <a:off x="4731006" y="3156883"/>
                <a:ext cx="244197" cy="23167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DC4C18EF-C1F1-3EC2-445A-915C4B467289}"/>
                  </a:ext>
                </a:extLst>
              </p14:cNvPr>
              <p14:cNvContentPartPr/>
              <p14:nvPr/>
            </p14:nvContentPartPr>
            <p14:xfrm>
              <a:off x="4665133" y="3403599"/>
              <a:ext cx="38100" cy="9525"/>
            </p14:xfrm>
          </p:contentPart>
        </mc:Choice>
        <mc:Fallback xmlns="">
          <p:pic>
            <p:nvPicPr>
              <p:cNvPr id="18" name="Ink 17">
                <a:extLst>
                  <a:ext uri="{FF2B5EF4-FFF2-40B4-BE49-F238E27FC236}">
                    <a16:creationId xmlns:a16="http://schemas.microsoft.com/office/drawing/2014/main" id="{DC4C18EF-C1F1-3EC2-445A-915C4B467289}"/>
                  </a:ext>
                </a:extLst>
              </p:cNvPr>
              <p:cNvPicPr/>
              <p:nvPr/>
            </p:nvPicPr>
            <p:blipFill>
              <a:blip r:embed="rId26"/>
              <a:stretch>
                <a:fillRect/>
              </a:stretch>
            </p:blipFill>
            <p:spPr>
              <a:xfrm>
                <a:off x="4631115" y="2451099"/>
                <a:ext cx="105796" cy="1905000"/>
              </a:xfrm>
              <a:prstGeom prst="rect">
                <a:avLst/>
              </a:prstGeom>
            </p:spPr>
          </p:pic>
        </mc:Fallback>
      </mc:AlternateContent>
      <p:pic>
        <p:nvPicPr>
          <p:cNvPr id="17" name="Picture 16" descr="A picture containing dog, sitting, black, indoor&#10;&#10;Description automatically generated">
            <a:extLst>
              <a:ext uri="{FF2B5EF4-FFF2-40B4-BE49-F238E27FC236}">
                <a16:creationId xmlns:a16="http://schemas.microsoft.com/office/drawing/2014/main" id="{A24E34D8-474A-CAAA-1E5D-750EAC1E1D4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2851" y="1511642"/>
            <a:ext cx="4095750" cy="3581400"/>
          </a:xfrm>
          <a:prstGeom prst="rect">
            <a:avLst/>
          </a:prstGeom>
        </p:spPr>
      </p:pic>
      <p:pic>
        <p:nvPicPr>
          <p:cNvPr id="23" name="Picture 22" descr="A dog sitting on the ground&#10;&#10;Description automatically generated with medium confidence">
            <a:extLst>
              <a:ext uri="{FF2B5EF4-FFF2-40B4-BE49-F238E27FC236}">
                <a16:creationId xmlns:a16="http://schemas.microsoft.com/office/drawing/2014/main" id="{BD841565-BBE5-1F09-EA4D-9DC1FB1D0EA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98183" y="1511642"/>
            <a:ext cx="1999659" cy="3581400"/>
          </a:xfrm>
          <a:prstGeom prst="rect">
            <a:avLst/>
          </a:prstGeom>
        </p:spPr>
      </p:pic>
      <p:pic>
        <p:nvPicPr>
          <p:cNvPr id="25" name="Picture 24" descr="A dog standing on a person's legs&#10;&#10;Description automatically generated with low confidence">
            <a:extLst>
              <a:ext uri="{FF2B5EF4-FFF2-40B4-BE49-F238E27FC236}">
                <a16:creationId xmlns:a16="http://schemas.microsoft.com/office/drawing/2014/main" id="{34529B0B-A39F-F1DA-BAC7-6CA8C40021D4}"/>
              </a:ext>
            </a:extLst>
          </p:cNvPr>
          <p:cNvPicPr>
            <a:picLocks noChangeAspect="1"/>
          </p:cNvPicPr>
          <p:nvPr/>
        </p:nvPicPr>
        <p:blipFill rotWithShape="1">
          <a:blip r:embed="rId29">
            <a:extLst>
              <a:ext uri="{28A0092B-C50C-407E-A947-70E740481C1C}">
                <a14:useLocalDpi xmlns:a14="http://schemas.microsoft.com/office/drawing/2010/main" val="0"/>
              </a:ext>
            </a:extLst>
          </a:blip>
          <a:srcRect r="13689"/>
          <a:stretch/>
        </p:blipFill>
        <p:spPr>
          <a:xfrm>
            <a:off x="6597842" y="1548601"/>
            <a:ext cx="4604834" cy="3556776"/>
          </a:xfrm>
          <a:prstGeom prst="rect">
            <a:avLst/>
          </a:prstGeom>
        </p:spPr>
      </p:pic>
    </p:spTree>
    <p:extLst>
      <p:ext uri="{BB962C8B-B14F-4D97-AF65-F5344CB8AC3E}">
        <p14:creationId xmlns:p14="http://schemas.microsoft.com/office/powerpoint/2010/main" val="2172447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05BE57-2099-4A1B-8735-94EB50BBF05F}"/>
              </a:ext>
            </a:extLst>
          </p:cNvPr>
          <p:cNvSpPr txBox="1"/>
          <p:nvPr/>
        </p:nvSpPr>
        <p:spPr>
          <a:xfrm>
            <a:off x="2038350" y="401106"/>
            <a:ext cx="7234311" cy="646331"/>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a:solidFill>
                  <a:srgbClr val="FF0000"/>
                </a:solidFill>
              </a:rPr>
              <a:t>Serious Faults</a:t>
            </a:r>
            <a:r>
              <a:rPr lang="en-US"/>
              <a:t>:</a:t>
            </a:r>
          </a:p>
        </p:txBody>
      </p:sp>
      <p:graphicFrame>
        <p:nvGraphicFramePr>
          <p:cNvPr id="4" name="Diagram 3">
            <a:extLst>
              <a:ext uri="{FF2B5EF4-FFF2-40B4-BE49-F238E27FC236}">
                <a16:creationId xmlns:a16="http://schemas.microsoft.com/office/drawing/2014/main" id="{B01538E9-56CD-480D-A5A9-F33D2BF5DC93}"/>
              </a:ext>
            </a:extLst>
          </p:cNvPr>
          <p:cNvGraphicFramePr/>
          <p:nvPr>
            <p:extLst>
              <p:ext uri="{D42A27DB-BD31-4B8C-83A1-F6EECF244321}">
                <p14:modId xmlns:p14="http://schemas.microsoft.com/office/powerpoint/2010/main" val="1879786299"/>
              </p:ext>
            </p:extLst>
          </p:nvPr>
        </p:nvGraphicFramePr>
        <p:xfrm>
          <a:off x="1411321" y="6855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couple of dogs sitting next to each other and looking at the camera&#10;&#10;Description automatically generated with medium confidence">
            <a:extLst>
              <a:ext uri="{FF2B5EF4-FFF2-40B4-BE49-F238E27FC236}">
                <a16:creationId xmlns:a16="http://schemas.microsoft.com/office/drawing/2014/main" id="{223FA4F4-B1EA-8BC2-D44B-2F3A53D82F32}"/>
              </a:ext>
            </a:extLst>
          </p:cNvPr>
          <p:cNvPicPr>
            <a:picLocks noChangeAspect="1"/>
          </p:cNvPicPr>
          <p:nvPr/>
        </p:nvPicPr>
        <p:blipFill rotWithShape="1">
          <a:blip r:embed="rId8">
            <a:extLst>
              <a:ext uri="{28A0092B-C50C-407E-A947-70E740481C1C}">
                <a14:useLocalDpi xmlns:a14="http://schemas.microsoft.com/office/drawing/2010/main" val="0"/>
              </a:ext>
            </a:extLst>
          </a:blip>
          <a:srcRect l="52454" t="54866" r="21713" b="32946"/>
          <a:stretch/>
        </p:blipFill>
        <p:spPr>
          <a:xfrm>
            <a:off x="6622473" y="1047438"/>
            <a:ext cx="2863272" cy="1314762"/>
          </a:xfrm>
          <a:prstGeom prst="rect">
            <a:avLst/>
          </a:prstGeom>
        </p:spPr>
      </p:pic>
    </p:spTree>
    <p:extLst>
      <p:ext uri="{BB962C8B-B14F-4D97-AF65-F5344CB8AC3E}">
        <p14:creationId xmlns:p14="http://schemas.microsoft.com/office/powerpoint/2010/main" val="2443424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standing in a grassy area&#10;&#10;Description automatically generated with medium confidence">
            <a:extLst>
              <a:ext uri="{FF2B5EF4-FFF2-40B4-BE49-F238E27FC236}">
                <a16:creationId xmlns:a16="http://schemas.microsoft.com/office/drawing/2014/main" id="{2DD411FF-090A-51B6-54F1-6B3144CAFBAC}"/>
              </a:ext>
            </a:extLst>
          </p:cNvPr>
          <p:cNvPicPr>
            <a:picLocks noChangeAspect="1"/>
          </p:cNvPicPr>
          <p:nvPr/>
        </p:nvPicPr>
        <p:blipFill rotWithShape="1">
          <a:blip r:embed="rId3">
            <a:extLst>
              <a:ext uri="{28A0092B-C50C-407E-A947-70E740481C1C}">
                <a14:useLocalDpi xmlns:a14="http://schemas.microsoft.com/office/drawing/2010/main" val="0"/>
              </a:ext>
            </a:extLst>
          </a:blip>
          <a:srcRect l="35742" t="10664" r="25586" b="6040"/>
          <a:stretch/>
        </p:blipFill>
        <p:spPr>
          <a:xfrm>
            <a:off x="5788370" y="2324100"/>
            <a:ext cx="2359980" cy="2908180"/>
          </a:xfrm>
          <a:prstGeom prst="rect">
            <a:avLst/>
          </a:prstGeom>
          <a:ln w="38100">
            <a:solidFill>
              <a:schemeClr val="accent2"/>
            </a:solidFill>
          </a:ln>
        </p:spPr>
      </p:pic>
      <p:sp>
        <p:nvSpPr>
          <p:cNvPr id="3" name="Rectangle 2">
            <a:extLst>
              <a:ext uri="{FF2B5EF4-FFF2-40B4-BE49-F238E27FC236}">
                <a16:creationId xmlns:a16="http://schemas.microsoft.com/office/drawing/2014/main" id="{7C5F32A2-04E5-456A-95F2-3AA7EA0388BF}"/>
              </a:ext>
            </a:extLst>
          </p:cNvPr>
          <p:cNvSpPr/>
          <p:nvPr/>
        </p:nvSpPr>
        <p:spPr>
          <a:xfrm>
            <a:off x="380938" y="754139"/>
            <a:ext cx="9471355" cy="914400"/>
          </a:xfrm>
          <a:prstGeom prst="rect">
            <a:avLst/>
          </a:prstGeom>
          <a:solidFill>
            <a:schemeClr val="accent6">
              <a:lumMod val="60000"/>
              <a:lumOff val="4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600">
                <a:solidFill>
                  <a:srgbClr val="C00000"/>
                </a:solidFill>
              </a:rPr>
              <a:t>Disqualification</a:t>
            </a:r>
          </a:p>
        </p:txBody>
      </p:sp>
      <p:pic>
        <p:nvPicPr>
          <p:cNvPr id="9" name="Picture 8" descr="A dog on a leash&#10;&#10;Description automatically generated with low confidence">
            <a:extLst>
              <a:ext uri="{FF2B5EF4-FFF2-40B4-BE49-F238E27FC236}">
                <a16:creationId xmlns:a16="http://schemas.microsoft.com/office/drawing/2014/main" id="{5F7C6767-B6D8-CD84-4CD6-BE4542691DDE}"/>
              </a:ext>
            </a:extLst>
          </p:cNvPr>
          <p:cNvPicPr>
            <a:picLocks noChangeAspect="1"/>
          </p:cNvPicPr>
          <p:nvPr/>
        </p:nvPicPr>
        <p:blipFill rotWithShape="1">
          <a:blip r:embed="rId4">
            <a:extLst>
              <a:ext uri="{28A0092B-C50C-407E-A947-70E740481C1C}">
                <a14:useLocalDpi xmlns:a14="http://schemas.microsoft.com/office/drawing/2010/main" val="0"/>
              </a:ext>
            </a:extLst>
          </a:blip>
          <a:srcRect l="25637" t="18462" r="19287" b="42718"/>
          <a:stretch/>
        </p:blipFill>
        <p:spPr>
          <a:xfrm>
            <a:off x="380938" y="2309420"/>
            <a:ext cx="4472140" cy="2800249"/>
          </a:xfrm>
          <a:prstGeom prst="rect">
            <a:avLst/>
          </a:prstGeom>
          <a:ln w="38100">
            <a:solidFill>
              <a:schemeClr val="accent2"/>
            </a:solidFill>
          </a:ln>
        </p:spPr>
      </p:pic>
      <p:pic>
        <p:nvPicPr>
          <p:cNvPr id="7" name="Picture 6">
            <a:extLst>
              <a:ext uri="{FF2B5EF4-FFF2-40B4-BE49-F238E27FC236}">
                <a16:creationId xmlns:a16="http://schemas.microsoft.com/office/drawing/2014/main" id="{7F39FB85-B8E8-49A1-E966-29B5CEFE6847}"/>
              </a:ext>
            </a:extLst>
          </p:cNvPr>
          <p:cNvPicPr>
            <a:picLocks noChangeAspect="1"/>
          </p:cNvPicPr>
          <p:nvPr/>
        </p:nvPicPr>
        <p:blipFill rotWithShape="1">
          <a:blip r:embed="rId5"/>
          <a:srcRect l="6259" r="24590"/>
          <a:stretch/>
        </p:blipFill>
        <p:spPr>
          <a:xfrm>
            <a:off x="8148350" y="2324100"/>
            <a:ext cx="2623340" cy="1972674"/>
          </a:xfrm>
          <a:prstGeom prst="rect">
            <a:avLst/>
          </a:prstGeom>
          <a:ln w="38100">
            <a:solidFill>
              <a:schemeClr val="accent2"/>
            </a:solidFill>
          </a:ln>
        </p:spPr>
      </p:pic>
      <p:sp>
        <p:nvSpPr>
          <p:cNvPr id="8" name="TextBox 7">
            <a:extLst>
              <a:ext uri="{FF2B5EF4-FFF2-40B4-BE49-F238E27FC236}">
                <a16:creationId xmlns:a16="http://schemas.microsoft.com/office/drawing/2014/main" id="{7EB94EFD-18AD-6AA9-100F-93883C01BB6C}"/>
              </a:ext>
            </a:extLst>
          </p:cNvPr>
          <p:cNvSpPr txBox="1"/>
          <p:nvPr/>
        </p:nvSpPr>
        <p:spPr>
          <a:xfrm>
            <a:off x="1338248" y="5114284"/>
            <a:ext cx="2400086" cy="369332"/>
          </a:xfrm>
          <a:prstGeom prst="rect">
            <a:avLst/>
          </a:prstGeom>
          <a:solidFill>
            <a:schemeClr val="accent6">
              <a:lumMod val="60000"/>
              <a:lumOff val="40000"/>
            </a:schemeClr>
          </a:solidFill>
          <a:ln w="38100">
            <a:solidFill>
              <a:schemeClr val="accent2"/>
            </a:solidFill>
          </a:ln>
        </p:spPr>
        <p:txBody>
          <a:bodyPr wrap="square" lIns="91440" tIns="45720" rIns="91440" bIns="45720" rtlCol="0" anchor="t">
            <a:spAutoFit/>
          </a:bodyPr>
          <a:lstStyle/>
          <a:p>
            <a:pPr algn="ctr"/>
            <a:r>
              <a:rPr lang="en-US"/>
              <a:t>Absence of Markings</a:t>
            </a:r>
          </a:p>
        </p:txBody>
      </p:sp>
      <p:sp>
        <p:nvSpPr>
          <p:cNvPr id="2" name="TextBox 1">
            <a:extLst>
              <a:ext uri="{FF2B5EF4-FFF2-40B4-BE49-F238E27FC236}">
                <a16:creationId xmlns:a16="http://schemas.microsoft.com/office/drawing/2014/main" id="{5D552D42-64FC-D505-1849-3AC8B61DB1D2}"/>
              </a:ext>
            </a:extLst>
          </p:cNvPr>
          <p:cNvSpPr txBox="1"/>
          <p:nvPr/>
        </p:nvSpPr>
        <p:spPr>
          <a:xfrm>
            <a:off x="6461078" y="5264525"/>
            <a:ext cx="3719014" cy="369332"/>
          </a:xfrm>
          <a:prstGeom prst="rect">
            <a:avLst/>
          </a:prstGeom>
          <a:solidFill>
            <a:schemeClr val="accent6"/>
          </a:solid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Any Base Other Than Black</a:t>
            </a:r>
          </a:p>
        </p:txBody>
      </p:sp>
    </p:spTree>
    <p:extLst>
      <p:ext uri="{BB962C8B-B14F-4D97-AF65-F5344CB8AC3E}">
        <p14:creationId xmlns:p14="http://schemas.microsoft.com/office/powerpoint/2010/main" val="2666241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2DE1B1-8015-44D4-A9ED-F6425A270BE7}"/>
              </a:ext>
            </a:extLst>
          </p:cNvPr>
          <p:cNvSpPr/>
          <p:nvPr/>
        </p:nvSpPr>
        <p:spPr>
          <a:xfrm>
            <a:off x="447945" y="819811"/>
            <a:ext cx="6024434"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1F7E3-E903-479C-95AC-B5A9049549D0}"/>
              </a:ext>
            </a:extLst>
          </p:cNvPr>
          <p:cNvSpPr>
            <a:spLocks noGrp="1"/>
          </p:cNvSpPr>
          <p:nvPr>
            <p:ph type="title"/>
          </p:nvPr>
        </p:nvSpPr>
        <p:spPr>
          <a:xfrm>
            <a:off x="473612" y="819811"/>
            <a:ext cx="6024434" cy="1320800"/>
          </a:xfrm>
        </p:spPr>
        <p:txBody>
          <a:bodyPr>
            <a:normAutofit/>
          </a:bodyPr>
          <a:lstStyle/>
          <a:p>
            <a:pPr algn="ctr"/>
            <a:r>
              <a:rPr lang="en-US" sz="2400">
                <a:solidFill>
                  <a:schemeClr val="tx1"/>
                </a:solidFill>
              </a:rPr>
              <a:t>The neck is moderate in length,</a:t>
            </a:r>
            <a:br>
              <a:rPr lang="en-US" sz="2400"/>
            </a:br>
            <a:r>
              <a:rPr lang="en-US" sz="2400">
                <a:solidFill>
                  <a:schemeClr val="tx1"/>
                </a:solidFill>
              </a:rPr>
              <a:t> moderately arched and strong</a:t>
            </a:r>
            <a:r>
              <a:rPr lang="en-US" sz="2400">
                <a:solidFill>
                  <a:schemeClr val="accent2"/>
                </a:solidFill>
              </a:rPr>
              <a:t>. </a:t>
            </a:r>
          </a:p>
        </p:txBody>
      </p:sp>
      <p:sp>
        <p:nvSpPr>
          <p:cNvPr id="4" name="TextBox 3">
            <a:extLst>
              <a:ext uri="{FF2B5EF4-FFF2-40B4-BE49-F238E27FC236}">
                <a16:creationId xmlns:a16="http://schemas.microsoft.com/office/drawing/2014/main" id="{909BFE78-AB61-4018-9D9C-BF9A9FDBE7ED}"/>
              </a:ext>
            </a:extLst>
          </p:cNvPr>
          <p:cNvSpPr txBox="1"/>
          <p:nvPr/>
        </p:nvSpPr>
        <p:spPr>
          <a:xfrm>
            <a:off x="447945" y="190650"/>
            <a:ext cx="6024434" cy="646331"/>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a:solidFill>
                  <a:schemeClr val="accent2"/>
                </a:solidFill>
              </a:rPr>
              <a:t>Neck</a:t>
            </a:r>
          </a:p>
        </p:txBody>
      </p:sp>
      <p:pic>
        <p:nvPicPr>
          <p:cNvPr id="7" name="Picture 6" descr="A dog looking out a window&#10;&#10;Description automatically generated with low confidence">
            <a:extLst>
              <a:ext uri="{FF2B5EF4-FFF2-40B4-BE49-F238E27FC236}">
                <a16:creationId xmlns:a16="http://schemas.microsoft.com/office/drawing/2014/main" id="{546E4AA8-3DE1-4DF5-B5B0-B7AD77A6E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45" y="1734211"/>
            <a:ext cx="6024434" cy="4728299"/>
          </a:xfrm>
          <a:prstGeom prst="rect">
            <a:avLst/>
          </a:prstGeom>
        </p:spPr>
      </p:pic>
      <p:sp>
        <p:nvSpPr>
          <p:cNvPr id="5" name="TextBox 4">
            <a:extLst>
              <a:ext uri="{FF2B5EF4-FFF2-40B4-BE49-F238E27FC236}">
                <a16:creationId xmlns:a16="http://schemas.microsoft.com/office/drawing/2014/main" id="{E6EB2A9E-E8DA-CF3C-175B-91C5E90D0566}"/>
              </a:ext>
            </a:extLst>
          </p:cNvPr>
          <p:cNvSpPr txBox="1"/>
          <p:nvPr/>
        </p:nvSpPr>
        <p:spPr>
          <a:xfrm>
            <a:off x="6498046" y="1786753"/>
            <a:ext cx="5020927" cy="2308324"/>
          </a:xfrm>
          <a:prstGeom prst="rect">
            <a:avLst/>
          </a:prstGeom>
          <a:solidFill>
            <a:schemeClr val="accent6">
              <a:lumMod val="60000"/>
              <a:lumOff val="40000"/>
            </a:schemeClr>
          </a:solidFill>
          <a:ln w="76200">
            <a:solidFill>
              <a:schemeClr val="accent2"/>
            </a:solidFill>
          </a:ln>
        </p:spPr>
        <p:txBody>
          <a:bodyPr wrap="square" lIns="91440" tIns="45720" rIns="91440" bIns="45720" rtlCol="0" anchor="t">
            <a:spAutoFit/>
          </a:bodyPr>
          <a:lstStyle/>
          <a:p>
            <a:r>
              <a:rPr lang="en-US" dirty="0"/>
              <a:t>The length of neck is essential to the correct profile of the Rottweiler.  </a:t>
            </a:r>
          </a:p>
          <a:p>
            <a:endParaRPr lang="en-US" dirty="0"/>
          </a:p>
          <a:p>
            <a:r>
              <a:rPr lang="en-US" dirty="0"/>
              <a:t>The neck must be slightly arched, muscular and strong to carry the head. Throatiness means too much skin hanging around under the neck and is not desirable. You want to see a "clean dry outline.”</a:t>
            </a:r>
          </a:p>
        </p:txBody>
      </p:sp>
    </p:spTree>
    <p:extLst>
      <p:ext uri="{BB962C8B-B14F-4D97-AF65-F5344CB8AC3E}">
        <p14:creationId xmlns:p14="http://schemas.microsoft.com/office/powerpoint/2010/main" val="3597580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g standing in the snow&#10;&#10;Description automatically generated with medium confidence">
            <a:extLst>
              <a:ext uri="{FF2B5EF4-FFF2-40B4-BE49-F238E27FC236}">
                <a16:creationId xmlns:a16="http://schemas.microsoft.com/office/drawing/2014/main" id="{74285460-005A-4BB5-8BFD-1AB295840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176" y="2362200"/>
            <a:ext cx="5432830" cy="4148039"/>
          </a:xfrm>
          <a:prstGeom prst="rect">
            <a:avLst/>
          </a:prstGeom>
          <a:ln w="57150">
            <a:solidFill>
              <a:schemeClr val="accent2"/>
            </a:solidFill>
          </a:ln>
        </p:spPr>
      </p:pic>
      <p:sp>
        <p:nvSpPr>
          <p:cNvPr id="4" name="Rectangle 3">
            <a:extLst>
              <a:ext uri="{FF2B5EF4-FFF2-40B4-BE49-F238E27FC236}">
                <a16:creationId xmlns:a16="http://schemas.microsoft.com/office/drawing/2014/main" id="{9E4CE5E4-2A27-460E-A33C-F8C8F1D447E6}"/>
              </a:ext>
            </a:extLst>
          </p:cNvPr>
          <p:cNvSpPr/>
          <p:nvPr/>
        </p:nvSpPr>
        <p:spPr>
          <a:xfrm>
            <a:off x="1607717" y="645468"/>
            <a:ext cx="8772040" cy="1890812"/>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rPr>
              <a:t>Easy trick: Draw an imaginary line from the bottom jaw along length of body. If the line is above the top line, the length of neck is correct. If it meets or is close to the top line, the neck is too short in length.</a:t>
            </a:r>
          </a:p>
        </p:txBody>
      </p:sp>
      <p:sp>
        <p:nvSpPr>
          <p:cNvPr id="2" name="Title 1">
            <a:extLst>
              <a:ext uri="{FF2B5EF4-FFF2-40B4-BE49-F238E27FC236}">
                <a16:creationId xmlns:a16="http://schemas.microsoft.com/office/drawing/2014/main" id="{42806B8B-6F4A-4E55-ABAC-2B188706B77C}"/>
              </a:ext>
            </a:extLst>
          </p:cNvPr>
          <p:cNvSpPr>
            <a:spLocks noGrp="1"/>
          </p:cNvSpPr>
          <p:nvPr>
            <p:ph type="title"/>
          </p:nvPr>
        </p:nvSpPr>
        <p:spPr>
          <a:xfrm>
            <a:off x="1607717" y="0"/>
            <a:ext cx="8772040" cy="81118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Length of Neck</a:t>
            </a:r>
          </a:p>
        </p:txBody>
      </p:sp>
      <p:cxnSp>
        <p:nvCxnSpPr>
          <p:cNvPr id="10" name="Straight Connector 9">
            <a:extLst>
              <a:ext uri="{FF2B5EF4-FFF2-40B4-BE49-F238E27FC236}">
                <a16:creationId xmlns:a16="http://schemas.microsoft.com/office/drawing/2014/main" id="{E8AC0C32-5171-4FD3-90A4-7407101E906B}"/>
              </a:ext>
            </a:extLst>
          </p:cNvPr>
          <p:cNvCxnSpPr>
            <a:cxnSpLocks/>
          </p:cNvCxnSpPr>
          <p:nvPr/>
        </p:nvCxnSpPr>
        <p:spPr>
          <a:xfrm>
            <a:off x="4609542" y="3602357"/>
            <a:ext cx="148645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4131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7A5E-6185-46BD-BFA3-94DA00D6F45A}"/>
              </a:ext>
            </a:extLst>
          </p:cNvPr>
          <p:cNvSpPr>
            <a:spLocks noGrp="1"/>
          </p:cNvSpPr>
          <p:nvPr>
            <p:ph type="title"/>
          </p:nvPr>
        </p:nvSpPr>
        <p:spPr>
          <a:xfrm>
            <a:off x="1392702" y="341119"/>
            <a:ext cx="8102990" cy="1764352"/>
          </a:xfrm>
          <a:solidFill>
            <a:schemeClr val="accent6">
              <a:lumMod val="60000"/>
              <a:lumOff val="40000"/>
            </a:schemeClr>
          </a:solidFill>
          <a:ln w="38100">
            <a:solidFill>
              <a:schemeClr val="accent2"/>
            </a:solidFill>
          </a:ln>
        </p:spPr>
        <p:txBody>
          <a:bodyPr>
            <a:normAutofit/>
          </a:bodyPr>
          <a:lstStyle/>
          <a:p>
            <a:pPr algn="ctr"/>
            <a:r>
              <a:rPr lang="en-US" sz="4000">
                <a:solidFill>
                  <a:schemeClr val="accent2"/>
                </a:solidFill>
              </a:rPr>
              <a:t>Fault Judge Your Own Dogs</a:t>
            </a:r>
          </a:p>
        </p:txBody>
      </p:sp>
      <p:sp>
        <p:nvSpPr>
          <p:cNvPr id="3" name="TextBox 2">
            <a:extLst>
              <a:ext uri="{FF2B5EF4-FFF2-40B4-BE49-F238E27FC236}">
                <a16:creationId xmlns:a16="http://schemas.microsoft.com/office/drawing/2014/main" id="{C7E720CF-D613-45EB-B4AD-E8877393F81C}"/>
              </a:ext>
            </a:extLst>
          </p:cNvPr>
          <p:cNvSpPr txBox="1"/>
          <p:nvPr/>
        </p:nvSpPr>
        <p:spPr>
          <a:xfrm>
            <a:off x="1381329" y="1150129"/>
            <a:ext cx="8137110" cy="4247317"/>
          </a:xfrm>
          <a:prstGeom prst="rect">
            <a:avLst/>
          </a:prstGeom>
          <a:solidFill>
            <a:schemeClr val="accent1"/>
          </a:solidFill>
          <a:ln w="38100">
            <a:solidFill>
              <a:schemeClr val="accent2"/>
            </a:solidFill>
          </a:ln>
        </p:spPr>
        <p:txBody>
          <a:bodyPr wrap="square" lIns="91440" tIns="45720" rIns="91440" bIns="45720" rtlCol="0" anchor="t">
            <a:spAutoFit/>
          </a:bodyPr>
          <a:lstStyle/>
          <a:p>
            <a:pPr algn="ctr">
              <a:defRPr/>
            </a:pPr>
            <a:r>
              <a:rPr kumimoji="0" lang="en-US" b="0" i="0" u="none" strike="noStrike" kern="1200" cap="none" spc="0" normalizeH="0" baseline="0" noProof="0" dirty="0">
                <a:ln>
                  <a:noFill/>
                </a:ln>
                <a:solidFill>
                  <a:srgbClr val="1C1E21"/>
                </a:solidFill>
                <a:effectLst/>
                <a:uLnTx/>
                <a:uFillTx/>
              </a:rPr>
              <a:t>You must be</a:t>
            </a:r>
            <a:r>
              <a:rPr lang="en-US" dirty="0">
                <a:solidFill>
                  <a:srgbClr val="1C1E21"/>
                </a:solidFill>
              </a:rPr>
              <a:t> </a:t>
            </a:r>
            <a:r>
              <a:rPr kumimoji="0" lang="en-US" b="0" i="0" u="none" strike="noStrike" kern="1200" cap="none" spc="0" normalizeH="0" baseline="0" noProof="0" dirty="0">
                <a:ln>
                  <a:noFill/>
                </a:ln>
                <a:solidFill>
                  <a:srgbClr val="1C1E21"/>
                </a:solidFill>
                <a:effectLst/>
                <a:uLnTx/>
                <a:uFillTx/>
              </a:rPr>
              <a:t>severe!</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solidFill>
                <a:srgbClr val="1C1E21"/>
              </a:solidFill>
              <a:effectLst/>
              <a:uLnTx/>
              <a:uFillTx/>
            </a:endParaRPr>
          </a:p>
          <a:p>
            <a:pPr>
              <a:defRPr/>
            </a:pPr>
            <a:r>
              <a:rPr lang="en-US" dirty="0">
                <a:solidFill>
                  <a:srgbClr val="1C1E21"/>
                </a:solidFill>
              </a:rPr>
              <a:t>A great show</a:t>
            </a:r>
            <a:r>
              <a:rPr kumimoji="0" lang="en-US" b="0" i="0" u="none" strike="noStrike" kern="1200" cap="none" spc="0" normalizeH="0" baseline="0" noProof="0" dirty="0">
                <a:ln>
                  <a:noFill/>
                </a:ln>
                <a:solidFill>
                  <a:srgbClr val="1C1E21"/>
                </a:solidFill>
                <a:effectLst/>
                <a:uLnTx/>
                <a:uFillTx/>
              </a:rPr>
              <a:t> dog </a:t>
            </a:r>
            <a:r>
              <a:rPr lang="en-US" dirty="0">
                <a:solidFill>
                  <a:srgbClr val="1C1E21"/>
                </a:solidFill>
              </a:rPr>
              <a:t>with</a:t>
            </a:r>
            <a:r>
              <a:rPr kumimoji="0" lang="en-US" b="0" i="0" u="none" strike="noStrike" kern="1200" cap="none" spc="0" normalizeH="0" baseline="0" noProof="0" dirty="0">
                <a:ln>
                  <a:noFill/>
                </a:ln>
                <a:solidFill>
                  <a:srgbClr val="1C1E21"/>
                </a:solidFill>
                <a:effectLst/>
                <a:uLnTx/>
                <a:uFillTx/>
              </a:rPr>
              <a:t> a </a:t>
            </a:r>
            <a:r>
              <a:rPr lang="en-US" dirty="0">
                <a:solidFill>
                  <a:srgbClr val="1C1E21"/>
                </a:solidFill>
              </a:rPr>
              <a:t>fault</a:t>
            </a:r>
            <a:r>
              <a:rPr kumimoji="0" lang="en-US" b="0" i="0" u="none" strike="noStrike" kern="1200" cap="none" spc="0" normalizeH="0" baseline="0" noProof="0" dirty="0">
                <a:ln>
                  <a:noFill/>
                </a:ln>
                <a:solidFill>
                  <a:srgbClr val="1C1E21"/>
                </a:solidFill>
                <a:effectLst/>
                <a:uLnTx/>
                <a:uFillTx/>
              </a:rPr>
              <a:t> or two</a:t>
            </a:r>
            <a:r>
              <a:rPr lang="en-US" dirty="0">
                <a:solidFill>
                  <a:srgbClr val="1C1E21"/>
                </a:solidFill>
              </a:rPr>
              <a:t> can still be the best</a:t>
            </a:r>
            <a:r>
              <a:rPr kumimoji="0" lang="en-US" b="0" i="0" u="none" strike="noStrike" kern="1200" cap="none" spc="0" normalizeH="0" baseline="0" noProof="0" dirty="0">
                <a:ln>
                  <a:noFill/>
                </a:ln>
                <a:solidFill>
                  <a:srgbClr val="1C1E21"/>
                </a:solidFill>
                <a:effectLst/>
                <a:uLnTx/>
                <a:uFillTx/>
              </a:rPr>
              <a:t> </a:t>
            </a:r>
            <a:r>
              <a:rPr lang="en-US" dirty="0">
                <a:solidFill>
                  <a:srgbClr val="1C1E21"/>
                </a:solidFill>
              </a:rPr>
              <a:t>dog on show day despite</a:t>
            </a:r>
            <a:r>
              <a:rPr kumimoji="0" lang="en-US" b="0" i="0" u="none" strike="noStrike" kern="1200" cap="none" spc="0" normalizeH="0" baseline="0" noProof="0" dirty="0">
                <a:ln>
                  <a:noFill/>
                </a:ln>
                <a:solidFill>
                  <a:srgbClr val="1C1E21"/>
                </a:solidFill>
                <a:effectLst/>
                <a:uLnTx/>
                <a:uFillTx/>
              </a:rPr>
              <a:t> </a:t>
            </a:r>
            <a:r>
              <a:rPr lang="en-US" dirty="0">
                <a:solidFill>
                  <a:srgbClr val="1C1E21"/>
                </a:solidFill>
              </a:rPr>
              <a:t>their</a:t>
            </a:r>
            <a:r>
              <a:rPr kumimoji="0" lang="en-US" b="0" i="0" u="none" strike="noStrike" kern="1200" cap="none" spc="0" normalizeH="0" baseline="0" noProof="0" dirty="0">
                <a:ln>
                  <a:noFill/>
                </a:ln>
                <a:solidFill>
                  <a:srgbClr val="1C1E21"/>
                </a:solidFill>
                <a:effectLst/>
                <a:uLnTx/>
                <a:uFillTx/>
              </a:rPr>
              <a:t> imperfections. But in your own </a:t>
            </a:r>
            <a:r>
              <a:rPr lang="en-US" dirty="0">
                <a:solidFill>
                  <a:srgbClr val="1C1E21"/>
                </a:solidFill>
              </a:rPr>
              <a:t>breeding program, if these</a:t>
            </a:r>
            <a:r>
              <a:rPr kumimoji="0" lang="en-US" b="0" i="0" u="none" strike="noStrike" kern="1200" cap="none" spc="0" normalizeH="0" baseline="0" noProof="0" dirty="0">
                <a:ln>
                  <a:noFill/>
                </a:ln>
                <a:solidFill>
                  <a:srgbClr val="1C1E21"/>
                </a:solidFill>
                <a:effectLst/>
                <a:uLnTx/>
                <a:uFillTx/>
              </a:rPr>
              <a:t> </a:t>
            </a:r>
            <a:r>
              <a:rPr lang="en-US" dirty="0">
                <a:solidFill>
                  <a:srgbClr val="1C1E21"/>
                </a:solidFill>
              </a:rPr>
              <a:t>faults are </a:t>
            </a:r>
            <a:r>
              <a:rPr kumimoji="0" lang="en-US" b="0" i="0" u="none" strike="noStrike" kern="1200" cap="none" spc="0" normalizeH="0" baseline="0" noProof="0" dirty="0">
                <a:ln>
                  <a:noFill/>
                </a:ln>
                <a:solidFill>
                  <a:srgbClr val="1C1E21"/>
                </a:solidFill>
                <a:effectLst/>
                <a:uLnTx/>
                <a:uFillTx/>
              </a:rPr>
              <a:t>ignored, </a:t>
            </a:r>
            <a:r>
              <a:rPr lang="en-US" dirty="0">
                <a:solidFill>
                  <a:srgbClr val="1C1E21"/>
                </a:solidFill>
              </a:rPr>
              <a:t>they </a:t>
            </a:r>
            <a:r>
              <a:rPr kumimoji="0" lang="en-US" b="0" i="0" u="none" strike="noStrike" kern="1200" cap="none" spc="0" normalizeH="0" baseline="0" noProof="0" dirty="0">
                <a:ln>
                  <a:noFill/>
                </a:ln>
                <a:solidFill>
                  <a:srgbClr val="1C1E21"/>
                </a:solidFill>
                <a:effectLst/>
                <a:uLnTx/>
                <a:uFillTx/>
              </a:rPr>
              <a:t>will crop up time and </a:t>
            </a:r>
            <a:r>
              <a:rPr lang="en-US" dirty="0">
                <a:solidFill>
                  <a:srgbClr val="1C1E21"/>
                </a:solidFill>
              </a:rPr>
              <a:t>time again,</a:t>
            </a:r>
            <a:r>
              <a:rPr kumimoji="0" lang="en-US" b="0" i="0" u="none" strike="noStrike" kern="1200" cap="none" spc="0" normalizeH="0" baseline="0" noProof="0" dirty="0">
                <a:ln>
                  <a:noFill/>
                </a:ln>
                <a:solidFill>
                  <a:srgbClr val="1C1E21"/>
                </a:solidFill>
                <a:effectLst/>
                <a:uLnTx/>
                <a:uFillTx/>
              </a:rPr>
              <a:t> </a:t>
            </a:r>
            <a:r>
              <a:rPr lang="en-US" dirty="0">
                <a:solidFill>
                  <a:srgbClr val="1C1E21"/>
                </a:solidFill>
              </a:rPr>
              <a:t>solidifying it in your pedigree.</a:t>
            </a:r>
            <a:endParaRPr lang="en-US" b="0" i="0" u="none" strike="noStrike" kern="1200" cap="none" spc="0" normalizeH="0" baseline="0" noProof="0" dirty="0">
              <a:ln>
                <a:noFill/>
              </a:ln>
              <a:solidFill>
                <a:srgbClr val="1C1E21"/>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1C1E21"/>
              </a:solidFill>
            </a:endParaRPr>
          </a:p>
          <a:p>
            <a:pPr>
              <a:defRPr/>
            </a:pPr>
            <a:r>
              <a:rPr kumimoji="0" lang="en-US" b="0" i="0" u="none" strike="noStrike" kern="1200" cap="none" spc="0" normalizeH="0" baseline="0" noProof="0" dirty="0">
                <a:ln>
                  <a:noFill/>
                </a:ln>
                <a:solidFill>
                  <a:srgbClr val="1C1E21"/>
                </a:solidFill>
                <a:effectLst/>
                <a:uLnTx/>
                <a:uFillTx/>
              </a:rPr>
              <a:t>A </a:t>
            </a:r>
            <a:r>
              <a:rPr lang="en-US" dirty="0">
                <a:solidFill>
                  <a:srgbClr val="1C1E21"/>
                </a:solidFill>
              </a:rPr>
              <a:t>severe </a:t>
            </a:r>
            <a:r>
              <a:rPr kumimoji="0" lang="en-US" b="0" i="0" u="none" strike="noStrike" kern="1200" cap="none" spc="0" normalizeH="0" baseline="0" noProof="0" dirty="0">
                <a:ln>
                  <a:noFill/>
                </a:ln>
                <a:solidFill>
                  <a:srgbClr val="1C1E21"/>
                </a:solidFill>
                <a:effectLst/>
                <a:uLnTx/>
                <a:uFillTx/>
              </a:rPr>
              <a:t>fault must be penalized either in the ring or at </a:t>
            </a:r>
            <a:r>
              <a:rPr lang="en-US" dirty="0">
                <a:solidFill>
                  <a:srgbClr val="1C1E21"/>
                </a:solidFill>
              </a:rPr>
              <a:t>home. No matter how </a:t>
            </a:r>
            <a:r>
              <a:rPr kumimoji="0" lang="en-US" b="0" i="0" u="none" strike="noStrike" kern="1200" cap="none" spc="0" normalizeH="0" baseline="0" noProof="0" dirty="0">
                <a:ln>
                  <a:noFill/>
                </a:ln>
                <a:solidFill>
                  <a:srgbClr val="1C1E21"/>
                </a:solidFill>
                <a:effectLst/>
                <a:uLnTx/>
                <a:uFillTx/>
              </a:rPr>
              <a:t>good the dog </a:t>
            </a:r>
            <a:r>
              <a:rPr lang="en-US" dirty="0">
                <a:solidFill>
                  <a:srgbClr val="1C1E21"/>
                </a:solidFill>
              </a:rPr>
              <a:t>may be otherwise</a:t>
            </a:r>
            <a:r>
              <a:rPr kumimoji="0" lang="en-US" b="0" i="0" u="none" strike="noStrike" kern="1200" cap="none" spc="0" normalizeH="0" baseline="0" noProof="0" dirty="0">
                <a:ln>
                  <a:noFill/>
                </a:ln>
                <a:solidFill>
                  <a:srgbClr val="1C1E21"/>
                </a:solidFill>
                <a:effectLst/>
                <a:uLnTx/>
                <a:uFillTx/>
              </a:rPr>
              <a:t>, when used </a:t>
            </a:r>
            <a:r>
              <a:rPr lang="en-US" dirty="0">
                <a:solidFill>
                  <a:srgbClr val="1C1E21"/>
                </a:solidFill>
              </a:rPr>
              <a:t>as a</a:t>
            </a:r>
            <a:r>
              <a:rPr kumimoji="0" lang="en-US" b="0" i="0" u="none" strike="noStrike" kern="1200" cap="none" spc="0" normalizeH="0" baseline="0" noProof="0" dirty="0">
                <a:ln>
                  <a:noFill/>
                </a:ln>
                <a:solidFill>
                  <a:srgbClr val="1C1E21"/>
                </a:solidFill>
                <a:effectLst/>
                <a:uLnTx/>
                <a:uFillTx/>
              </a:rPr>
              <a:t> stud the resulting puppies will nearly always be slightly less </a:t>
            </a:r>
            <a:r>
              <a:rPr lang="en-US" dirty="0">
                <a:solidFill>
                  <a:srgbClr val="1C1E21"/>
                </a:solidFill>
              </a:rPr>
              <a:t>in quality </a:t>
            </a:r>
            <a:r>
              <a:rPr kumimoji="0" lang="en-US" b="0" i="0" u="none" strike="noStrike" kern="1200" cap="none" spc="0" normalizeH="0" baseline="0" noProof="0" dirty="0">
                <a:ln>
                  <a:noFill/>
                </a:ln>
                <a:solidFill>
                  <a:srgbClr val="1C1E21"/>
                </a:solidFill>
                <a:effectLst/>
                <a:uLnTx/>
                <a:uFillTx/>
              </a:rPr>
              <a:t>than the </a:t>
            </a:r>
            <a:r>
              <a:rPr lang="en-US" dirty="0">
                <a:solidFill>
                  <a:srgbClr val="1C1E21"/>
                </a:solidFill>
              </a:rPr>
              <a:t>stud dog</a:t>
            </a:r>
            <a:r>
              <a:rPr kumimoji="0" lang="en-US" b="0" i="0" u="none" strike="noStrike" kern="1200" cap="none" spc="0" normalizeH="0" baseline="0" noProof="0" dirty="0">
                <a:ln>
                  <a:noFill/>
                </a:ln>
                <a:solidFill>
                  <a:srgbClr val="1C1E21"/>
                </a:solidFill>
                <a:effectLst/>
                <a:uLnTx/>
                <a:uFillTx/>
              </a:rPr>
              <a:t>.</a:t>
            </a:r>
            <a:endParaRPr lang="en-US" b="0" i="0" u="none" strike="noStrike" kern="1200" cap="none" spc="0" normalizeH="0" baseline="0" noProof="0" dirty="0">
              <a:ln>
                <a:noFill/>
              </a:ln>
              <a:solidFill>
                <a:srgbClr val="1C1E21"/>
              </a:solidFill>
              <a:effectLst/>
              <a:uLnTx/>
              <a:uFillTx/>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solidFill>
                <a:srgbClr val="1C1E21"/>
              </a:solidFill>
            </a:endParaRPr>
          </a:p>
          <a:p>
            <a:pPr>
              <a:defRPr/>
            </a:pPr>
            <a:r>
              <a:rPr lang="en-US" dirty="0">
                <a:solidFill>
                  <a:srgbClr val="1C1E21"/>
                </a:solidFill>
              </a:rPr>
              <a:t>Most faults can be bred out easily, such as darker markings or</a:t>
            </a:r>
            <a:r>
              <a:rPr kumimoji="0" lang="en-US" b="0" i="0" u="none" strike="noStrike" kern="1200" cap="none" spc="0" normalizeH="0" baseline="0" noProof="0" dirty="0">
                <a:ln>
                  <a:noFill/>
                </a:ln>
                <a:solidFill>
                  <a:srgbClr val="1C1E21"/>
                </a:solidFill>
                <a:effectLst/>
                <a:uLnTx/>
                <a:uFillTx/>
              </a:rPr>
              <a:t> getting smaller ears, but </a:t>
            </a:r>
            <a:r>
              <a:rPr lang="en-US" dirty="0">
                <a:solidFill>
                  <a:srgbClr val="1C1E21"/>
                </a:solidFill>
              </a:rPr>
              <a:t>severe faults</a:t>
            </a:r>
            <a:r>
              <a:rPr kumimoji="0" lang="en-US" b="0" i="0" u="none" strike="noStrike" kern="1200" cap="none" spc="0" normalizeH="0" baseline="0" noProof="0" dirty="0">
                <a:ln>
                  <a:noFill/>
                </a:ln>
                <a:solidFill>
                  <a:srgbClr val="1C1E21"/>
                </a:solidFill>
                <a:effectLst/>
                <a:uLnTx/>
                <a:uFillTx/>
              </a:rPr>
              <a:t> will set you back for years. </a:t>
            </a:r>
            <a:r>
              <a:rPr lang="en-US" dirty="0">
                <a:solidFill>
                  <a:srgbClr val="1C1E21"/>
                </a:solidFill>
              </a:rPr>
              <a:t>At</a:t>
            </a:r>
            <a:r>
              <a:rPr kumimoji="0" lang="en-US" b="0" i="0" u="none" strike="noStrike" kern="1200" cap="none" spc="0" normalizeH="0" baseline="0" noProof="0" dirty="0">
                <a:ln>
                  <a:noFill/>
                </a:ln>
                <a:solidFill>
                  <a:srgbClr val="1C1E21"/>
                </a:solidFill>
                <a:effectLst/>
                <a:uLnTx/>
                <a:uFillTx/>
              </a:rPr>
              <a:t> home you must always fault-judge </a:t>
            </a:r>
            <a:r>
              <a:rPr lang="en-US" dirty="0">
                <a:solidFill>
                  <a:srgbClr val="1C1E21"/>
                </a:solidFill>
              </a:rPr>
              <a:t>your own breeding dogs, </a:t>
            </a:r>
            <a:r>
              <a:rPr kumimoji="0" lang="en-US" b="0" i="0" u="none" strike="noStrike" kern="1200" cap="none" spc="0" normalizeH="0" baseline="0" noProof="0" dirty="0">
                <a:ln>
                  <a:noFill/>
                </a:ln>
                <a:solidFill>
                  <a:srgbClr val="1C1E21"/>
                </a:solidFill>
                <a:effectLst/>
                <a:uLnTx/>
                <a:uFillTx/>
              </a:rPr>
              <a:t>recognize the </a:t>
            </a:r>
            <a:r>
              <a:rPr lang="en-US" dirty="0">
                <a:solidFill>
                  <a:srgbClr val="1C1E21"/>
                </a:solidFill>
              </a:rPr>
              <a:t>deficiency and work to </a:t>
            </a:r>
            <a:r>
              <a:rPr kumimoji="0" lang="en-US" b="0" i="0" u="none" strike="noStrike" kern="1200" cap="none" spc="0" normalizeH="0" baseline="0" noProof="0" dirty="0">
                <a:ln>
                  <a:noFill/>
                </a:ln>
                <a:solidFill>
                  <a:srgbClr val="1C1E21"/>
                </a:solidFill>
                <a:effectLst/>
                <a:uLnTx/>
                <a:uFillTx/>
              </a:rPr>
              <a:t>breed </a:t>
            </a:r>
            <a:r>
              <a:rPr lang="en-US" dirty="0">
                <a:solidFill>
                  <a:srgbClr val="1C1E21"/>
                </a:solidFill>
              </a:rPr>
              <a:t>it </a:t>
            </a:r>
            <a:r>
              <a:rPr kumimoji="0" lang="en-US" b="0" i="0" u="none" strike="noStrike" kern="1200" cap="none" spc="0" normalizeH="0" baseline="0" noProof="0" dirty="0">
                <a:ln>
                  <a:noFill/>
                </a:ln>
                <a:solidFill>
                  <a:srgbClr val="1C1E21"/>
                </a:solidFill>
                <a:effectLst/>
                <a:uLnTx/>
                <a:uFillTx/>
              </a:rPr>
              <a:t>out</a:t>
            </a:r>
            <a:r>
              <a:rPr kumimoji="0" lang="en-US" b="0" i="0" u="none" strike="noStrike" kern="1200" cap="none" spc="0" normalizeH="0" baseline="0" noProof="0" dirty="0">
                <a:ln>
                  <a:noFill/>
                </a:ln>
                <a:solidFill>
                  <a:srgbClr val="1C1E21"/>
                </a:solidFill>
                <a:effectLst/>
                <a:uLnTx/>
                <a:uFillTx/>
                <a:ea typeface="+mn-ea"/>
                <a:cs typeface="+mn-cs"/>
              </a:rPr>
              <a:t>.</a:t>
            </a:r>
            <a:endParaRPr lang="en-US" b="0" i="0" u="none" strike="noStrike" kern="1200" cap="none" spc="0" normalizeH="0" baseline="0" noProof="0" dirty="0">
              <a:ln>
                <a:noFill/>
              </a:ln>
              <a:solidFill>
                <a:srgbClr val="1C1E21"/>
              </a:solidFill>
              <a:effectLst/>
              <a:uLnTx/>
              <a:uFillTx/>
            </a:endParaRPr>
          </a:p>
        </p:txBody>
      </p:sp>
    </p:spTree>
    <p:extLst>
      <p:ext uri="{BB962C8B-B14F-4D97-AF65-F5344CB8AC3E}">
        <p14:creationId xmlns:p14="http://schemas.microsoft.com/office/powerpoint/2010/main" val="4248141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CAD765-B98D-4DD3-82B6-957CB37273B6}"/>
              </a:ext>
            </a:extLst>
          </p:cNvPr>
          <p:cNvSpPr/>
          <p:nvPr/>
        </p:nvSpPr>
        <p:spPr>
          <a:xfrm>
            <a:off x="3479413" y="1295200"/>
            <a:ext cx="8146031" cy="3230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F6294A-2A4B-4AA5-857D-366B89C8C4A2}"/>
              </a:ext>
            </a:extLst>
          </p:cNvPr>
          <p:cNvSpPr>
            <a:spLocks noGrp="1"/>
          </p:cNvSpPr>
          <p:nvPr>
            <p:ph type="title"/>
          </p:nvPr>
        </p:nvSpPr>
        <p:spPr>
          <a:xfrm>
            <a:off x="-200948" y="674308"/>
            <a:ext cx="11826396" cy="90597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Forequarters</a:t>
            </a:r>
          </a:p>
        </p:txBody>
      </p:sp>
      <p:sp>
        <p:nvSpPr>
          <p:cNvPr id="3" name="TextBox 2">
            <a:extLst>
              <a:ext uri="{FF2B5EF4-FFF2-40B4-BE49-F238E27FC236}">
                <a16:creationId xmlns:a16="http://schemas.microsoft.com/office/drawing/2014/main" id="{254D5657-469B-4C7E-A63E-7798E7A63D7F}"/>
              </a:ext>
            </a:extLst>
          </p:cNvPr>
          <p:cNvSpPr txBox="1"/>
          <p:nvPr/>
        </p:nvSpPr>
        <p:spPr>
          <a:xfrm>
            <a:off x="3479415" y="1475885"/>
            <a:ext cx="8146031" cy="2369880"/>
          </a:xfrm>
          <a:prstGeom prst="rect">
            <a:avLst/>
          </a:prstGeom>
          <a:solidFill>
            <a:schemeClr val="accent1"/>
          </a:solidFill>
          <a:ln w="57150">
            <a:solidFill>
              <a:schemeClr val="accent2"/>
            </a:solidFill>
          </a:ln>
        </p:spPr>
        <p:txBody>
          <a:bodyPr wrap="square" lIns="91440" tIns="45720" rIns="91440" bIns="45720" rtlCol="0" anchor="t">
            <a:spAutoFit/>
          </a:bodyPr>
          <a:lstStyle/>
          <a:p>
            <a:pPr marL="342900" indent="-342900">
              <a:buFont typeface="Arial"/>
              <a:buChar char="•"/>
            </a:pPr>
            <a:r>
              <a:rPr lang="en-US" dirty="0"/>
              <a:t>Shoulder blade is long and well laid back.</a:t>
            </a:r>
          </a:p>
          <a:p>
            <a:pPr marL="342900" indent="-342900">
              <a:buFont typeface="Arial"/>
              <a:buChar char="•"/>
            </a:pPr>
            <a:r>
              <a:rPr lang="en-US" dirty="0"/>
              <a:t>Upper arm equal in length to shoulder blade, set so elbows are well under body.</a:t>
            </a:r>
          </a:p>
          <a:p>
            <a:pPr marL="342900" indent="-342900">
              <a:buFont typeface="Arial"/>
              <a:buChar char="•"/>
            </a:pPr>
            <a:r>
              <a:rPr lang="en-US" dirty="0"/>
              <a:t>Distance from withers to elbow and elbow to ground is equal.</a:t>
            </a:r>
          </a:p>
          <a:p>
            <a:pPr marL="342900" indent="-342900">
              <a:buFont typeface="Arial"/>
              <a:buChar char="•"/>
            </a:pPr>
            <a:r>
              <a:rPr lang="en-US" dirty="0"/>
              <a:t>Legs are strongly developed with straight, heavy bone, not set close together</a:t>
            </a:r>
            <a:r>
              <a:rPr lang="en-US" sz="2200" dirty="0"/>
              <a:t>.</a:t>
            </a:r>
          </a:p>
          <a:p>
            <a:endParaRPr lang="en-US" dirty="0"/>
          </a:p>
          <a:p>
            <a:endParaRPr lang="en-US" dirty="0"/>
          </a:p>
        </p:txBody>
      </p:sp>
      <p:sp>
        <p:nvSpPr>
          <p:cNvPr id="6" name="TextBox 5">
            <a:extLst>
              <a:ext uri="{FF2B5EF4-FFF2-40B4-BE49-F238E27FC236}">
                <a16:creationId xmlns:a16="http://schemas.microsoft.com/office/drawing/2014/main" id="{3E64DEC2-90BC-4FB6-89B1-050E6449CDAC}"/>
              </a:ext>
            </a:extLst>
          </p:cNvPr>
          <p:cNvSpPr txBox="1"/>
          <p:nvPr/>
        </p:nvSpPr>
        <p:spPr>
          <a:xfrm>
            <a:off x="3374453" y="4525288"/>
            <a:ext cx="8250991" cy="1477328"/>
          </a:xfrm>
          <a:prstGeom prst="rect">
            <a:avLst/>
          </a:prstGeom>
          <a:solidFill>
            <a:schemeClr val="accent1"/>
          </a:solidFill>
          <a:ln w="57150">
            <a:solidFill>
              <a:schemeClr val="accent2"/>
            </a:solidFill>
          </a:ln>
        </p:spPr>
        <p:txBody>
          <a:bodyPr wrap="square" lIns="91440" tIns="45720" rIns="91440" bIns="45720" rtlCol="0" anchor="t">
            <a:spAutoFit/>
          </a:bodyPr>
          <a:lstStyle/>
          <a:p>
            <a:r>
              <a:rPr lang="en-US" dirty="0"/>
              <a:t>The Forequarters is made up of the shoulder blade, which articulates with the upper arm at the shoulder joint; the upper arm, which articulates with the forearm; the forearm, which consists of the radius and ulna, the wrist, consisting of seven carpal bones; the pastern, consisting of five metacarpal bones; and the forefoot.</a:t>
            </a:r>
          </a:p>
        </p:txBody>
      </p:sp>
      <p:pic>
        <p:nvPicPr>
          <p:cNvPr id="8" name="Picture 7" descr="Diagram&#10;&#10;Description automatically generated">
            <a:extLst>
              <a:ext uri="{FF2B5EF4-FFF2-40B4-BE49-F238E27FC236}">
                <a16:creationId xmlns:a16="http://schemas.microsoft.com/office/drawing/2014/main" id="{E016E0F2-BCB4-467B-ADE3-A2466D9ABD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51" y="1475885"/>
            <a:ext cx="3614116" cy="4533549"/>
          </a:xfrm>
          <a:prstGeom prst="rect">
            <a:avLst/>
          </a:prstGeom>
          <a:ln w="57150">
            <a:solidFill>
              <a:schemeClr val="accent2"/>
            </a:solidFill>
          </a:ln>
        </p:spPr>
      </p:pic>
    </p:spTree>
    <p:extLst>
      <p:ext uri="{BB962C8B-B14F-4D97-AF65-F5344CB8AC3E}">
        <p14:creationId xmlns:p14="http://schemas.microsoft.com/office/powerpoint/2010/main" val="3201135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6280A-98D9-4FD9-B2CD-3E2B499B3CBE}"/>
              </a:ext>
            </a:extLst>
          </p:cNvPr>
          <p:cNvSpPr>
            <a:spLocks noGrp="1"/>
          </p:cNvSpPr>
          <p:nvPr>
            <p:ph type="title"/>
          </p:nvPr>
        </p:nvSpPr>
        <p:spPr>
          <a:xfrm>
            <a:off x="604910" y="603046"/>
            <a:ext cx="10325775" cy="91774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Front Angulation</a:t>
            </a:r>
          </a:p>
        </p:txBody>
      </p:sp>
      <p:sp>
        <p:nvSpPr>
          <p:cNvPr id="3" name="TextBox 2">
            <a:extLst>
              <a:ext uri="{FF2B5EF4-FFF2-40B4-BE49-F238E27FC236}">
                <a16:creationId xmlns:a16="http://schemas.microsoft.com/office/drawing/2014/main" id="{41D78D3A-C0BD-47EC-A517-1FBD9ACD52B9}"/>
              </a:ext>
            </a:extLst>
          </p:cNvPr>
          <p:cNvSpPr txBox="1"/>
          <p:nvPr/>
        </p:nvSpPr>
        <p:spPr>
          <a:xfrm>
            <a:off x="610129" y="1561435"/>
            <a:ext cx="10362540" cy="3693319"/>
          </a:xfrm>
          <a:prstGeom prst="rect">
            <a:avLst/>
          </a:prstGeom>
          <a:solidFill>
            <a:schemeClr val="accent1"/>
          </a:solidFill>
          <a:ln w="57150">
            <a:solidFill>
              <a:schemeClr val="accent2"/>
            </a:solidFill>
          </a:ln>
        </p:spPr>
        <p:txBody>
          <a:bodyPr wrap="square" lIns="91440" tIns="45720" rIns="91440" bIns="45720" rtlCol="0" anchor="t">
            <a:spAutoFit/>
          </a:bodyPr>
          <a:lstStyle/>
          <a:p>
            <a:pPr marL="285750" indent="-285750">
              <a:buFont typeface="Arial" panose="020B0604020202020204" pitchFamily="34" charset="0"/>
              <a:buChar char="•"/>
            </a:pPr>
            <a:r>
              <a:rPr lang="en-US" dirty="0"/>
              <a:t>The forearm is straight when viewed from any direction.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pastern is springy and strong, almost perpendicular to the ground.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feet are round and tight, with well arched toes.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Nails are strong, short and black.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Viewed from the front, the Rottweiler should never be narrow.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Chest must be well developed.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Legs should not be bowed or out at the elbows.</a:t>
            </a:r>
          </a:p>
        </p:txBody>
      </p:sp>
    </p:spTree>
    <p:extLst>
      <p:ext uri="{BB962C8B-B14F-4D97-AF65-F5344CB8AC3E}">
        <p14:creationId xmlns:p14="http://schemas.microsoft.com/office/powerpoint/2010/main" val="3871269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D61001C3-AD4D-5AB1-91A7-65DF1AAFBF03}"/>
              </a:ext>
            </a:extLst>
          </p:cNvPr>
          <p:cNvPicPr>
            <a:picLocks noChangeAspect="1"/>
          </p:cNvPicPr>
          <p:nvPr/>
        </p:nvPicPr>
        <p:blipFill rotWithShape="1">
          <a:blip r:embed="rId2">
            <a:extLst>
              <a:ext uri="{28A0092B-C50C-407E-A947-70E740481C1C}">
                <a14:useLocalDpi xmlns:a14="http://schemas.microsoft.com/office/drawing/2010/main" val="0"/>
              </a:ext>
            </a:extLst>
          </a:blip>
          <a:srcRect t="19395" r="56533"/>
          <a:stretch/>
        </p:blipFill>
        <p:spPr>
          <a:xfrm>
            <a:off x="3556353" y="2556545"/>
            <a:ext cx="2830244" cy="2989216"/>
          </a:xfrm>
          <a:prstGeom prst="rect">
            <a:avLst/>
          </a:prstGeom>
          <a:ln w="57150">
            <a:solidFill>
              <a:schemeClr val="accent2"/>
            </a:solidFill>
          </a:ln>
        </p:spPr>
      </p:pic>
      <p:sp>
        <p:nvSpPr>
          <p:cNvPr id="2" name="Title 1">
            <a:extLst>
              <a:ext uri="{FF2B5EF4-FFF2-40B4-BE49-F238E27FC236}">
                <a16:creationId xmlns:a16="http://schemas.microsoft.com/office/drawing/2014/main" id="{061EB8D4-3FF0-4B69-8A6A-139DA90550CB}"/>
              </a:ext>
            </a:extLst>
          </p:cNvPr>
          <p:cNvSpPr>
            <a:spLocks noGrp="1"/>
          </p:cNvSpPr>
          <p:nvPr>
            <p:ph type="title"/>
          </p:nvPr>
        </p:nvSpPr>
        <p:spPr>
          <a:xfrm>
            <a:off x="951785" y="261257"/>
            <a:ext cx="8972068" cy="81796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Shoulder Angulation</a:t>
            </a:r>
          </a:p>
        </p:txBody>
      </p:sp>
      <p:sp>
        <p:nvSpPr>
          <p:cNvPr id="3" name="TextBox 2">
            <a:extLst>
              <a:ext uri="{FF2B5EF4-FFF2-40B4-BE49-F238E27FC236}">
                <a16:creationId xmlns:a16="http://schemas.microsoft.com/office/drawing/2014/main" id="{DC477C96-AA33-494E-AED7-9E2C1B2B4A2C}"/>
              </a:ext>
            </a:extLst>
          </p:cNvPr>
          <p:cNvSpPr txBox="1"/>
          <p:nvPr/>
        </p:nvSpPr>
        <p:spPr>
          <a:xfrm>
            <a:off x="951785" y="1079217"/>
            <a:ext cx="8972068" cy="1477328"/>
          </a:xfrm>
          <a:prstGeom prst="rect">
            <a:avLst/>
          </a:prstGeom>
          <a:solidFill>
            <a:schemeClr val="accent1"/>
          </a:solidFill>
          <a:ln w="57150">
            <a:solidFill>
              <a:schemeClr val="accent2"/>
            </a:solidFill>
          </a:ln>
        </p:spPr>
        <p:txBody>
          <a:bodyPr wrap="square" lIns="91440" tIns="45720" rIns="91440" bIns="45720" rtlCol="0" anchor="t">
            <a:spAutoFit/>
          </a:bodyPr>
          <a:lstStyle/>
          <a:p>
            <a:pPr marL="285750" indent="-285750">
              <a:buFont typeface="Arial" panose="020B0604020202020204" pitchFamily="34" charset="0"/>
              <a:buChar char="•"/>
            </a:pPr>
            <a:r>
              <a:rPr lang="en-US" dirty="0"/>
              <a:t>A well laid-back shoulder approximately forms a triangle.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distance from the withers to the point of shoulder should</a:t>
            </a:r>
          </a:p>
          <a:p>
            <a:r>
              <a:rPr lang="en-US" dirty="0"/>
              <a:t>     be approximately the same as the distance from the </a:t>
            </a:r>
          </a:p>
          <a:p>
            <a:r>
              <a:rPr lang="en-US" dirty="0"/>
              <a:t>     shoulder to the elbow.</a:t>
            </a:r>
          </a:p>
        </p:txBody>
      </p:sp>
    </p:spTree>
    <p:extLst>
      <p:ext uri="{BB962C8B-B14F-4D97-AF65-F5344CB8AC3E}">
        <p14:creationId xmlns:p14="http://schemas.microsoft.com/office/powerpoint/2010/main" val="297436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18D4E1-D64A-432C-8B03-014C906B4DF8}"/>
              </a:ext>
            </a:extLst>
          </p:cNvPr>
          <p:cNvPicPr>
            <a:picLocks noChangeAspect="1"/>
          </p:cNvPicPr>
          <p:nvPr/>
        </p:nvPicPr>
        <p:blipFill>
          <a:blip r:embed="rId2"/>
          <a:stretch>
            <a:fillRect/>
          </a:stretch>
        </p:blipFill>
        <p:spPr>
          <a:xfrm>
            <a:off x="6687756" y="1074222"/>
            <a:ext cx="3382990" cy="5555674"/>
          </a:xfrm>
          <a:prstGeom prst="rect">
            <a:avLst/>
          </a:prstGeom>
          <a:ln w="57150">
            <a:solidFill>
              <a:schemeClr val="accent2"/>
            </a:solidFill>
          </a:ln>
        </p:spPr>
      </p:pic>
      <p:sp>
        <p:nvSpPr>
          <p:cNvPr id="2" name="Title 1">
            <a:extLst>
              <a:ext uri="{FF2B5EF4-FFF2-40B4-BE49-F238E27FC236}">
                <a16:creationId xmlns:a16="http://schemas.microsoft.com/office/drawing/2014/main" id="{033D3555-F9B1-487E-B798-3B26EC40A966}"/>
              </a:ext>
            </a:extLst>
          </p:cNvPr>
          <p:cNvSpPr>
            <a:spLocks noGrp="1"/>
          </p:cNvSpPr>
          <p:nvPr>
            <p:ph type="title"/>
          </p:nvPr>
        </p:nvSpPr>
        <p:spPr>
          <a:xfrm>
            <a:off x="1335504" y="576120"/>
            <a:ext cx="8805192" cy="64633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Shoulder Angulation</a:t>
            </a:r>
          </a:p>
        </p:txBody>
      </p:sp>
      <p:pic>
        <p:nvPicPr>
          <p:cNvPr id="4" name="Picture 3" descr="A picture containing text, dog, mammal&#10;&#10;Description automatically generated">
            <a:extLst>
              <a:ext uri="{FF2B5EF4-FFF2-40B4-BE49-F238E27FC236}">
                <a16:creationId xmlns:a16="http://schemas.microsoft.com/office/drawing/2014/main" id="{60DF911A-9447-4110-9987-3820C61C7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725" y="1257300"/>
            <a:ext cx="5401835" cy="5372596"/>
          </a:xfrm>
          <a:prstGeom prst="rect">
            <a:avLst/>
          </a:prstGeom>
          <a:ln w="38100">
            <a:solidFill>
              <a:schemeClr val="accent2"/>
            </a:solidFill>
          </a:ln>
        </p:spPr>
      </p:pic>
      <p:sp>
        <p:nvSpPr>
          <p:cNvPr id="6" name="TextBox 5">
            <a:extLst>
              <a:ext uri="{FF2B5EF4-FFF2-40B4-BE49-F238E27FC236}">
                <a16:creationId xmlns:a16="http://schemas.microsoft.com/office/drawing/2014/main" id="{F4A8868E-1F34-45F5-AFFC-0E03C773009B}"/>
              </a:ext>
            </a:extLst>
          </p:cNvPr>
          <p:cNvSpPr txBox="1"/>
          <p:nvPr/>
        </p:nvSpPr>
        <p:spPr>
          <a:xfrm>
            <a:off x="6954559" y="2909599"/>
            <a:ext cx="3279305" cy="1938992"/>
          </a:xfrm>
          <a:prstGeom prst="rect">
            <a:avLst/>
          </a:prstGeom>
          <a:noFill/>
        </p:spPr>
        <p:txBody>
          <a:bodyPr wrap="square" lIns="91440" tIns="45720" rIns="91440" bIns="45720" rtlCol="0" anchor="t">
            <a:spAutoFit/>
          </a:bodyPr>
          <a:lstStyle/>
          <a:p>
            <a:r>
              <a:rPr lang="en-US" sz="2400"/>
              <a:t>Upper arm equal in length to shoulder blade, set so elbows </a:t>
            </a:r>
            <a:endParaRPr lang="en-US"/>
          </a:p>
          <a:p>
            <a:r>
              <a:rPr lang="en-US" sz="2400"/>
              <a:t>are well underneath body.</a:t>
            </a:r>
          </a:p>
        </p:txBody>
      </p:sp>
      <p:sp>
        <p:nvSpPr>
          <p:cNvPr id="7" name="TextBox 6">
            <a:extLst>
              <a:ext uri="{FF2B5EF4-FFF2-40B4-BE49-F238E27FC236}">
                <a16:creationId xmlns:a16="http://schemas.microsoft.com/office/drawing/2014/main" id="{86806CDA-CE1C-489C-9432-55CB7809B2F5}"/>
              </a:ext>
            </a:extLst>
          </p:cNvPr>
          <p:cNvSpPr txBox="1"/>
          <p:nvPr/>
        </p:nvSpPr>
        <p:spPr>
          <a:xfrm>
            <a:off x="6953223" y="5103892"/>
            <a:ext cx="2753242" cy="830997"/>
          </a:xfrm>
          <a:prstGeom prst="rect">
            <a:avLst/>
          </a:prstGeom>
          <a:noFill/>
        </p:spPr>
        <p:txBody>
          <a:bodyPr wrap="square" lIns="91440" tIns="45720" rIns="91440" bIns="45720" rtlCol="0" anchor="t">
            <a:spAutoFit/>
          </a:bodyPr>
          <a:lstStyle/>
          <a:p>
            <a:r>
              <a:rPr lang="en-US" sz="2400"/>
              <a:t>The chest is </a:t>
            </a:r>
            <a:endParaRPr lang="en-US"/>
          </a:p>
          <a:p>
            <a:r>
              <a:rPr lang="en-US" sz="2400"/>
              <a:t>broad and deep.</a:t>
            </a:r>
            <a:endParaRPr lang="en-US"/>
          </a:p>
        </p:txBody>
      </p:sp>
      <p:sp>
        <p:nvSpPr>
          <p:cNvPr id="3" name="TextBox 2">
            <a:extLst>
              <a:ext uri="{FF2B5EF4-FFF2-40B4-BE49-F238E27FC236}">
                <a16:creationId xmlns:a16="http://schemas.microsoft.com/office/drawing/2014/main" id="{3C97DFA5-DAF9-49EC-A50E-9FB4D3FB16A7}"/>
              </a:ext>
            </a:extLst>
          </p:cNvPr>
          <p:cNvSpPr txBox="1"/>
          <p:nvPr/>
        </p:nvSpPr>
        <p:spPr>
          <a:xfrm>
            <a:off x="7007651" y="1468888"/>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Shoulder blade is long and well laid back.  </a:t>
            </a:r>
          </a:p>
        </p:txBody>
      </p:sp>
    </p:spTree>
    <p:extLst>
      <p:ext uri="{BB962C8B-B14F-4D97-AF65-F5344CB8AC3E}">
        <p14:creationId xmlns:p14="http://schemas.microsoft.com/office/powerpoint/2010/main" val="38374522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3CA274E-3C8D-F9D8-9AC2-C9957380864F}"/>
              </a:ext>
            </a:extLst>
          </p:cNvPr>
          <p:cNvPicPr>
            <a:picLocks noChangeAspect="1"/>
          </p:cNvPicPr>
          <p:nvPr/>
        </p:nvPicPr>
        <p:blipFill rotWithShape="1">
          <a:blip r:embed="rId2">
            <a:extLst>
              <a:ext uri="{28A0092B-C50C-407E-A947-70E740481C1C}">
                <a14:useLocalDpi xmlns:a14="http://schemas.microsoft.com/office/drawing/2010/main" val="0"/>
              </a:ext>
            </a:extLst>
          </a:blip>
          <a:srcRect l="32554" t="6757" r="21723" b="70222"/>
          <a:stretch/>
        </p:blipFill>
        <p:spPr>
          <a:xfrm>
            <a:off x="2014051" y="358077"/>
            <a:ext cx="6991811" cy="4489323"/>
          </a:xfrm>
          <a:prstGeom prst="rect">
            <a:avLst/>
          </a:prstGeom>
          <a:ln w="76200">
            <a:solidFill>
              <a:schemeClr val="accent2"/>
            </a:solidFill>
          </a:ln>
        </p:spPr>
      </p:pic>
      <p:sp>
        <p:nvSpPr>
          <p:cNvPr id="2" name="TextBox 1">
            <a:extLst>
              <a:ext uri="{FF2B5EF4-FFF2-40B4-BE49-F238E27FC236}">
                <a16:creationId xmlns:a16="http://schemas.microsoft.com/office/drawing/2014/main" id="{FE3819B6-5765-77B7-D673-B0DD5285F906}"/>
              </a:ext>
            </a:extLst>
          </p:cNvPr>
          <p:cNvSpPr txBox="1"/>
          <p:nvPr/>
        </p:nvSpPr>
        <p:spPr>
          <a:xfrm>
            <a:off x="1955494" y="4872697"/>
            <a:ext cx="6203528" cy="923330"/>
          </a:xfrm>
          <a:prstGeom prst="rect">
            <a:avLst/>
          </a:prstGeom>
          <a:solidFill>
            <a:schemeClr val="accent6">
              <a:lumMod val="60000"/>
              <a:lumOff val="40000"/>
            </a:schemeClr>
          </a:solidFill>
          <a:ln w="28575">
            <a:solidFill>
              <a:srgbClr val="4472C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Note:  If the shoulder blade is forward and upright, you may still have </a:t>
            </a:r>
            <a:r>
              <a:rPr lang="en-US" dirty="0" err="1"/>
              <a:t>forechest</a:t>
            </a:r>
            <a:r>
              <a:rPr lang="en-US" dirty="0"/>
              <a:t>. Hence, just because a dog has </a:t>
            </a:r>
            <a:r>
              <a:rPr lang="en-US" dirty="0" err="1"/>
              <a:t>forechest</a:t>
            </a:r>
            <a:r>
              <a:rPr lang="en-US" dirty="0"/>
              <a:t> does not mean it is correct.</a:t>
            </a:r>
          </a:p>
        </p:txBody>
      </p:sp>
      <p:pic>
        <p:nvPicPr>
          <p:cNvPr id="4" name="Picture 4" descr="Graphical user interface, application&#10;&#10;Description automatically generated">
            <a:extLst>
              <a:ext uri="{FF2B5EF4-FFF2-40B4-BE49-F238E27FC236}">
                <a16:creationId xmlns:a16="http://schemas.microsoft.com/office/drawing/2014/main" id="{9E60230B-B910-CD57-1ED6-D99BF0F2F62E}"/>
              </a:ext>
            </a:extLst>
          </p:cNvPr>
          <p:cNvPicPr>
            <a:picLocks noChangeAspect="1"/>
          </p:cNvPicPr>
          <p:nvPr/>
        </p:nvPicPr>
        <p:blipFill rotWithShape="1">
          <a:blip r:embed="rId3"/>
          <a:srcRect l="42955" t="33598" r="36770" b="45238"/>
          <a:stretch/>
        </p:blipFill>
        <p:spPr>
          <a:xfrm>
            <a:off x="8111067" y="4871833"/>
            <a:ext cx="975013" cy="1309512"/>
          </a:xfrm>
          <a:prstGeom prst="rect">
            <a:avLst/>
          </a:prstGeom>
          <a:ln w="28575">
            <a:solidFill>
              <a:srgbClr val="4472C4"/>
            </a:solidFill>
          </a:ln>
        </p:spPr>
      </p:pic>
      <p:sp>
        <p:nvSpPr>
          <p:cNvPr id="5" name="TextBox 4">
            <a:extLst>
              <a:ext uri="{FF2B5EF4-FFF2-40B4-BE49-F238E27FC236}">
                <a16:creationId xmlns:a16="http://schemas.microsoft.com/office/drawing/2014/main" id="{3F5A64E8-18F2-CAD6-A4C2-B10366E1D0AB}"/>
              </a:ext>
            </a:extLst>
          </p:cNvPr>
          <p:cNvSpPr txBox="1"/>
          <p:nvPr/>
        </p:nvSpPr>
        <p:spPr>
          <a:xfrm>
            <a:off x="5155258" y="357482"/>
            <a:ext cx="305023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Correct</a:t>
            </a:r>
          </a:p>
        </p:txBody>
      </p:sp>
    </p:spTree>
    <p:extLst>
      <p:ext uri="{BB962C8B-B14F-4D97-AF65-F5344CB8AC3E}">
        <p14:creationId xmlns:p14="http://schemas.microsoft.com/office/powerpoint/2010/main" val="14737608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dog, mammal, standing&#10;&#10;Description automatically generated">
            <a:extLst>
              <a:ext uri="{FF2B5EF4-FFF2-40B4-BE49-F238E27FC236}">
                <a16:creationId xmlns:a16="http://schemas.microsoft.com/office/drawing/2014/main" id="{37F6A4B8-94F6-180C-51CF-02C3B790F712}"/>
              </a:ext>
            </a:extLst>
          </p:cNvPr>
          <p:cNvPicPr>
            <a:picLocks noChangeAspect="1"/>
          </p:cNvPicPr>
          <p:nvPr/>
        </p:nvPicPr>
        <p:blipFill rotWithShape="1">
          <a:blip r:embed="rId2">
            <a:extLst>
              <a:ext uri="{28A0092B-C50C-407E-A947-70E740481C1C}">
                <a14:useLocalDpi xmlns:a14="http://schemas.microsoft.com/office/drawing/2010/main" val="0"/>
              </a:ext>
            </a:extLst>
          </a:blip>
          <a:srcRect r="34225"/>
          <a:stretch/>
        </p:blipFill>
        <p:spPr>
          <a:xfrm>
            <a:off x="4446662" y="809444"/>
            <a:ext cx="6841824" cy="4916260"/>
          </a:xfrm>
          <a:prstGeom prst="rect">
            <a:avLst/>
          </a:prstGeom>
          <a:ln w="76200">
            <a:solidFill>
              <a:schemeClr val="accent2"/>
            </a:solidFill>
          </a:ln>
        </p:spPr>
      </p:pic>
      <p:pic>
        <p:nvPicPr>
          <p:cNvPr id="4" name="Picture 3" descr="A picture containing grass, outdoor, dog, person&#10;&#10;Description automatically generated">
            <a:extLst>
              <a:ext uri="{FF2B5EF4-FFF2-40B4-BE49-F238E27FC236}">
                <a16:creationId xmlns:a16="http://schemas.microsoft.com/office/drawing/2014/main" id="{1D8DD6DC-A14C-0F03-041F-EA8488AD48F2}"/>
              </a:ext>
            </a:extLst>
          </p:cNvPr>
          <p:cNvPicPr>
            <a:picLocks noChangeAspect="1"/>
          </p:cNvPicPr>
          <p:nvPr/>
        </p:nvPicPr>
        <p:blipFill rotWithShape="1">
          <a:blip r:embed="rId3">
            <a:extLst>
              <a:ext uri="{28A0092B-C50C-407E-A947-70E740481C1C}">
                <a14:useLocalDpi xmlns:a14="http://schemas.microsoft.com/office/drawing/2010/main" val="0"/>
              </a:ext>
            </a:extLst>
          </a:blip>
          <a:srcRect l="31685" t="16040" r="33887" b="23827"/>
          <a:stretch/>
        </p:blipFill>
        <p:spPr>
          <a:xfrm>
            <a:off x="669321" y="806856"/>
            <a:ext cx="3694531" cy="4829426"/>
          </a:xfrm>
          <a:prstGeom prst="rect">
            <a:avLst/>
          </a:prstGeom>
        </p:spPr>
      </p:pic>
      <p:sp>
        <p:nvSpPr>
          <p:cNvPr id="5" name="TextBox 4">
            <a:extLst>
              <a:ext uri="{FF2B5EF4-FFF2-40B4-BE49-F238E27FC236}">
                <a16:creationId xmlns:a16="http://schemas.microsoft.com/office/drawing/2014/main" id="{A647F4E3-0023-2B51-4650-8E19EB5FC148}"/>
              </a:ext>
            </a:extLst>
          </p:cNvPr>
          <p:cNvSpPr txBox="1"/>
          <p:nvPr/>
        </p:nvSpPr>
        <p:spPr>
          <a:xfrm>
            <a:off x="665355" y="5824458"/>
            <a:ext cx="10662709" cy="369332"/>
          </a:xfrm>
          <a:prstGeom prst="rect">
            <a:avLst/>
          </a:prstGeom>
          <a:solidFill>
            <a:schemeClr val="accent2"/>
          </a:solidFill>
        </p:spPr>
        <p:txBody>
          <a:bodyPr wrap="square" lIns="91440" tIns="45720" rIns="91440" bIns="45720" rtlCol="0" anchor="t">
            <a:spAutoFit/>
          </a:bodyPr>
          <a:lstStyle/>
          <a:p>
            <a:r>
              <a:rPr lang="en-US"/>
              <a:t> Female                                                                                   Male</a:t>
            </a:r>
          </a:p>
        </p:txBody>
      </p:sp>
    </p:spTree>
    <p:extLst>
      <p:ext uri="{BB962C8B-B14F-4D97-AF65-F5344CB8AC3E}">
        <p14:creationId xmlns:p14="http://schemas.microsoft.com/office/powerpoint/2010/main" val="439681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BC76F9-FF88-4B28-A7CC-6865288AB2BD}"/>
              </a:ext>
            </a:extLst>
          </p:cNvPr>
          <p:cNvSpPr/>
          <p:nvPr/>
        </p:nvSpPr>
        <p:spPr>
          <a:xfrm>
            <a:off x="3084161" y="5327010"/>
            <a:ext cx="6098438" cy="6241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dog, building, outdoor, sitting&#10;&#10;Description automatically generated">
            <a:extLst>
              <a:ext uri="{FF2B5EF4-FFF2-40B4-BE49-F238E27FC236}">
                <a16:creationId xmlns:a16="http://schemas.microsoft.com/office/drawing/2014/main" id="{7826F386-C8FB-4834-9C55-ABF1F7A8E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313" y="1332225"/>
            <a:ext cx="2993286" cy="3994785"/>
          </a:xfrm>
          <a:prstGeom prst="rect">
            <a:avLst/>
          </a:prstGeom>
        </p:spPr>
      </p:pic>
      <p:pic>
        <p:nvPicPr>
          <p:cNvPr id="7" name="Picture 6" descr="A dog in a frame&#10;&#10;Description automatically generated with low confidence">
            <a:extLst>
              <a:ext uri="{FF2B5EF4-FFF2-40B4-BE49-F238E27FC236}">
                <a16:creationId xmlns:a16="http://schemas.microsoft.com/office/drawing/2014/main" id="{71D581E1-000F-4D3A-8F09-4A2E057CC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4163" y="1410330"/>
            <a:ext cx="3105150" cy="3916680"/>
          </a:xfrm>
          <a:prstGeom prst="rect">
            <a:avLst/>
          </a:prstGeom>
        </p:spPr>
      </p:pic>
      <p:sp>
        <p:nvSpPr>
          <p:cNvPr id="2" name="Title 1">
            <a:extLst>
              <a:ext uri="{FF2B5EF4-FFF2-40B4-BE49-F238E27FC236}">
                <a16:creationId xmlns:a16="http://schemas.microsoft.com/office/drawing/2014/main" id="{F033D718-2154-4A66-ADEC-7F2FFA1EDA89}"/>
              </a:ext>
            </a:extLst>
          </p:cNvPr>
          <p:cNvSpPr>
            <a:spLocks noGrp="1"/>
          </p:cNvSpPr>
          <p:nvPr>
            <p:ph type="title"/>
          </p:nvPr>
        </p:nvSpPr>
        <p:spPr>
          <a:xfrm>
            <a:off x="3084162" y="598101"/>
            <a:ext cx="6098437" cy="825726"/>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Front Assembly</a:t>
            </a:r>
          </a:p>
        </p:txBody>
      </p:sp>
      <p:sp>
        <p:nvSpPr>
          <p:cNvPr id="3" name="TextBox 2">
            <a:extLst>
              <a:ext uri="{FF2B5EF4-FFF2-40B4-BE49-F238E27FC236}">
                <a16:creationId xmlns:a16="http://schemas.microsoft.com/office/drawing/2014/main" id="{096EE286-D56C-46CF-93DE-B25B12A50C76}"/>
              </a:ext>
            </a:extLst>
          </p:cNvPr>
          <p:cNvSpPr txBox="1"/>
          <p:nvPr/>
        </p:nvSpPr>
        <p:spPr>
          <a:xfrm>
            <a:off x="4282772" y="3846891"/>
            <a:ext cx="1718740" cy="369332"/>
          </a:xfrm>
          <a:prstGeom prst="rect">
            <a:avLst/>
          </a:prstGeom>
          <a:noFill/>
        </p:spPr>
        <p:txBody>
          <a:bodyPr wrap="none" rtlCol="0">
            <a:spAutoFit/>
          </a:bodyPr>
          <a:lstStyle/>
          <a:p>
            <a:r>
              <a:rPr lang="en-US"/>
              <a:t>Note </a:t>
            </a:r>
            <a:r>
              <a:rPr lang="en-US" err="1"/>
              <a:t>forechest</a:t>
            </a:r>
            <a:endParaRPr lang="en-US"/>
          </a:p>
        </p:txBody>
      </p:sp>
      <p:sp>
        <p:nvSpPr>
          <p:cNvPr id="4" name="TextBox 3">
            <a:extLst>
              <a:ext uri="{FF2B5EF4-FFF2-40B4-BE49-F238E27FC236}">
                <a16:creationId xmlns:a16="http://schemas.microsoft.com/office/drawing/2014/main" id="{B5D9C9AC-7AB3-4B66-AF23-49C72A3714AA}"/>
              </a:ext>
            </a:extLst>
          </p:cNvPr>
          <p:cNvSpPr txBox="1"/>
          <p:nvPr/>
        </p:nvSpPr>
        <p:spPr>
          <a:xfrm>
            <a:off x="8112054" y="4213599"/>
            <a:ext cx="978408" cy="646331"/>
          </a:xfrm>
          <a:prstGeom prst="rect">
            <a:avLst/>
          </a:prstGeom>
          <a:noFill/>
        </p:spPr>
        <p:txBody>
          <a:bodyPr wrap="square" rtlCol="0">
            <a:spAutoFit/>
          </a:bodyPr>
          <a:lstStyle/>
          <a:p>
            <a:r>
              <a:rPr lang="en-US" dirty="0"/>
              <a:t>Note indent</a:t>
            </a:r>
          </a:p>
        </p:txBody>
      </p:sp>
      <p:sp>
        <p:nvSpPr>
          <p:cNvPr id="5" name="TextBox 4">
            <a:extLst>
              <a:ext uri="{FF2B5EF4-FFF2-40B4-BE49-F238E27FC236}">
                <a16:creationId xmlns:a16="http://schemas.microsoft.com/office/drawing/2014/main" id="{13EF30C6-3848-472C-995F-430B8F209B4A}"/>
              </a:ext>
            </a:extLst>
          </p:cNvPr>
          <p:cNvSpPr txBox="1"/>
          <p:nvPr/>
        </p:nvSpPr>
        <p:spPr>
          <a:xfrm>
            <a:off x="3073276" y="5329202"/>
            <a:ext cx="6098438" cy="646331"/>
          </a:xfrm>
          <a:prstGeom prst="rect">
            <a:avLst/>
          </a:prstGeom>
          <a:noFill/>
          <a:ln w="57150">
            <a:solidFill>
              <a:schemeClr val="accent2"/>
            </a:solidFill>
          </a:ln>
        </p:spPr>
        <p:txBody>
          <a:bodyPr wrap="square" lIns="91440" tIns="45720" rIns="91440" bIns="45720" rtlCol="0" anchor="t">
            <a:spAutoFit/>
          </a:bodyPr>
          <a:lstStyle/>
          <a:p>
            <a:r>
              <a:rPr lang="en-US" dirty="0"/>
              <a:t>Legs perpendicular to the ground along with </a:t>
            </a:r>
          </a:p>
          <a:p>
            <a:r>
              <a:rPr lang="en-US" dirty="0"/>
              <a:t>elbows that are tight against the body</a:t>
            </a:r>
          </a:p>
        </p:txBody>
      </p:sp>
      <p:sp>
        <p:nvSpPr>
          <p:cNvPr id="10" name="Arrow: Left 9">
            <a:extLst>
              <a:ext uri="{FF2B5EF4-FFF2-40B4-BE49-F238E27FC236}">
                <a16:creationId xmlns:a16="http://schemas.microsoft.com/office/drawing/2014/main" id="{1ACE82A9-899D-474A-85FE-71C78B8992A2}"/>
              </a:ext>
            </a:extLst>
          </p:cNvPr>
          <p:cNvSpPr/>
          <p:nvPr/>
        </p:nvSpPr>
        <p:spPr>
          <a:xfrm>
            <a:off x="7990940" y="3560725"/>
            <a:ext cx="794440"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99B6553F-C859-4ABF-9376-17D0C0A3B9E3}"/>
              </a:ext>
            </a:extLst>
          </p:cNvPr>
          <p:cNvSpPr/>
          <p:nvPr/>
        </p:nvSpPr>
        <p:spPr>
          <a:xfrm>
            <a:off x="4738739" y="318668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9558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80895C-6CB8-434D-8244-A0AE91E8A49A}"/>
              </a:ext>
            </a:extLst>
          </p:cNvPr>
          <p:cNvSpPr/>
          <p:nvPr/>
        </p:nvSpPr>
        <p:spPr>
          <a:xfrm>
            <a:off x="1080104" y="5101246"/>
            <a:ext cx="8306249" cy="1200329"/>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7801-FA68-448B-988D-50C83C320669}"/>
              </a:ext>
            </a:extLst>
          </p:cNvPr>
          <p:cNvSpPr>
            <a:spLocks noGrp="1"/>
          </p:cNvSpPr>
          <p:nvPr>
            <p:ph type="title"/>
          </p:nvPr>
        </p:nvSpPr>
        <p:spPr>
          <a:xfrm>
            <a:off x="1080104" y="556237"/>
            <a:ext cx="8327621" cy="84798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Upper arm too far forward</a:t>
            </a:r>
          </a:p>
        </p:txBody>
      </p:sp>
      <p:pic>
        <p:nvPicPr>
          <p:cNvPr id="6" name="Picture 5" descr="A picture containing grass, mammal, outdoor, brown&#10;&#10;Description automatically generated">
            <a:extLst>
              <a:ext uri="{FF2B5EF4-FFF2-40B4-BE49-F238E27FC236}">
                <a16:creationId xmlns:a16="http://schemas.microsoft.com/office/drawing/2014/main" id="{27F9050A-F2E4-4E84-A924-284125F93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690" y="1406285"/>
            <a:ext cx="3729990" cy="3729990"/>
          </a:xfrm>
          <a:prstGeom prst="rect">
            <a:avLst/>
          </a:prstGeom>
        </p:spPr>
      </p:pic>
      <p:sp>
        <p:nvSpPr>
          <p:cNvPr id="7" name="Arrow: Down 6">
            <a:extLst>
              <a:ext uri="{FF2B5EF4-FFF2-40B4-BE49-F238E27FC236}">
                <a16:creationId xmlns:a16="http://schemas.microsoft.com/office/drawing/2014/main" id="{88DD09E1-4D9E-478C-83CE-0252B88CF8B5}"/>
              </a:ext>
            </a:extLst>
          </p:cNvPr>
          <p:cNvSpPr/>
          <p:nvPr/>
        </p:nvSpPr>
        <p:spPr>
          <a:xfrm>
            <a:off x="3221139" y="2423873"/>
            <a:ext cx="29154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EF8E82-ACE0-4974-9FC3-F05CAD796255}"/>
              </a:ext>
            </a:extLst>
          </p:cNvPr>
          <p:cNvSpPr txBox="1"/>
          <p:nvPr/>
        </p:nvSpPr>
        <p:spPr>
          <a:xfrm>
            <a:off x="1101476" y="5223361"/>
            <a:ext cx="7756928" cy="923330"/>
          </a:xfrm>
          <a:prstGeom prst="rect">
            <a:avLst/>
          </a:prstGeom>
          <a:noFill/>
        </p:spPr>
        <p:txBody>
          <a:bodyPr wrap="square" lIns="91440" tIns="45720" rIns="91440" bIns="45720" rtlCol="0" anchor="t">
            <a:spAutoFit/>
          </a:bodyPr>
          <a:lstStyle/>
          <a:p>
            <a:r>
              <a:rPr lang="en-US" dirty="0"/>
              <a:t>In a straight front, the upper arm sits in front of the rib cage.</a:t>
            </a:r>
          </a:p>
          <a:p>
            <a:r>
              <a:rPr lang="en-US" dirty="0"/>
              <a:t>No indentation.</a:t>
            </a:r>
          </a:p>
          <a:p>
            <a:r>
              <a:rPr lang="en-US" dirty="0"/>
              <a:t>No </a:t>
            </a:r>
            <a:r>
              <a:rPr lang="en-US" dirty="0" err="1"/>
              <a:t>forechest</a:t>
            </a:r>
            <a:r>
              <a:rPr lang="en-US" dirty="0"/>
              <a:t>.</a:t>
            </a:r>
          </a:p>
        </p:txBody>
      </p:sp>
      <p:pic>
        <p:nvPicPr>
          <p:cNvPr id="10" name="Picture 9" descr="A picture containing dog, brown, outdoor, mammal&#10;&#10;Description automatically generated">
            <a:extLst>
              <a:ext uri="{FF2B5EF4-FFF2-40B4-BE49-F238E27FC236}">
                <a16:creationId xmlns:a16="http://schemas.microsoft.com/office/drawing/2014/main" id="{020827C1-0438-48A1-8CE5-BFCC387C7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5899" y="1420554"/>
            <a:ext cx="4211826" cy="3693949"/>
          </a:xfrm>
          <a:prstGeom prst="rect">
            <a:avLst/>
          </a:prstGeom>
        </p:spPr>
      </p:pic>
      <p:sp>
        <p:nvSpPr>
          <p:cNvPr id="11" name="Arrow: Down 10">
            <a:extLst>
              <a:ext uri="{FF2B5EF4-FFF2-40B4-BE49-F238E27FC236}">
                <a16:creationId xmlns:a16="http://schemas.microsoft.com/office/drawing/2014/main" id="{0ED66321-FCF8-41E9-BD91-D06C9490AD6A}"/>
              </a:ext>
            </a:extLst>
          </p:cNvPr>
          <p:cNvSpPr/>
          <p:nvPr/>
        </p:nvSpPr>
        <p:spPr>
          <a:xfrm>
            <a:off x="7786233" y="2783395"/>
            <a:ext cx="25179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CA9AF5-167C-1A84-C5F3-04F52CC1E9E5}"/>
              </a:ext>
            </a:extLst>
          </p:cNvPr>
          <p:cNvPicPr>
            <a:picLocks noChangeAspect="1"/>
          </p:cNvPicPr>
          <p:nvPr/>
        </p:nvPicPr>
        <p:blipFill>
          <a:blip r:embed="rId4"/>
          <a:stretch>
            <a:fillRect/>
          </a:stretch>
        </p:blipFill>
        <p:spPr>
          <a:xfrm>
            <a:off x="6981670" y="2143476"/>
            <a:ext cx="310923" cy="999831"/>
          </a:xfrm>
          <a:prstGeom prst="rect">
            <a:avLst/>
          </a:prstGeom>
        </p:spPr>
      </p:pic>
    </p:spTree>
    <p:extLst>
      <p:ext uri="{BB962C8B-B14F-4D97-AF65-F5344CB8AC3E}">
        <p14:creationId xmlns:p14="http://schemas.microsoft.com/office/powerpoint/2010/main" val="494213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FFA977-A479-496C-9392-39C2C80391D0}"/>
              </a:ext>
            </a:extLst>
          </p:cNvPr>
          <p:cNvSpPr/>
          <p:nvPr/>
        </p:nvSpPr>
        <p:spPr>
          <a:xfrm>
            <a:off x="2528071" y="4666240"/>
            <a:ext cx="5212749" cy="1253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dirty="0">
                <a:solidFill>
                  <a:schemeClr val="tx1"/>
                </a:solidFill>
                <a:ea typeface="+mn-lt"/>
                <a:cs typeface="+mn-lt"/>
              </a:rPr>
              <a:t>Note wrinkles over the shoulders which may indicate a straight shoulder</a:t>
            </a:r>
            <a:endParaRPr lang="en-US" dirty="0">
              <a:solidFill>
                <a:schemeClr val="tx1"/>
              </a:solidFill>
            </a:endParaRPr>
          </a:p>
        </p:txBody>
      </p:sp>
      <p:pic>
        <p:nvPicPr>
          <p:cNvPr id="6" name="Picture 5" descr="A framed picture of a dog&#10;&#10;Description automatically generated with medium confidence">
            <a:extLst>
              <a:ext uri="{FF2B5EF4-FFF2-40B4-BE49-F238E27FC236}">
                <a16:creationId xmlns:a16="http://schemas.microsoft.com/office/drawing/2014/main" id="{D5ED1BC7-D84F-4FCE-AA57-F11B94525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8070" y="994700"/>
            <a:ext cx="2720562" cy="3671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picture containing grass, outdoor, dog, person&#10;&#10;Description automatically generated">
            <a:extLst>
              <a:ext uri="{FF2B5EF4-FFF2-40B4-BE49-F238E27FC236}">
                <a16:creationId xmlns:a16="http://schemas.microsoft.com/office/drawing/2014/main" id="{C373C54D-D185-43A7-8F67-4537F509060A}"/>
              </a:ext>
            </a:extLst>
          </p:cNvPr>
          <p:cNvPicPr>
            <a:picLocks noChangeAspect="1"/>
          </p:cNvPicPr>
          <p:nvPr/>
        </p:nvPicPr>
        <p:blipFill rotWithShape="1">
          <a:blip r:embed="rId4">
            <a:extLst>
              <a:ext uri="{28A0092B-C50C-407E-A947-70E740481C1C}">
                <a14:useLocalDpi xmlns:a14="http://schemas.microsoft.com/office/drawing/2010/main" val="0"/>
              </a:ext>
            </a:extLst>
          </a:blip>
          <a:srcRect l="36214" t="47536" r="36821" b="14493"/>
          <a:stretch/>
        </p:blipFill>
        <p:spPr>
          <a:xfrm>
            <a:off x="5307645" y="1048128"/>
            <a:ext cx="2374162" cy="3542026"/>
          </a:xfrm>
          <a:prstGeom prst="rect">
            <a:avLst/>
          </a:prstGeom>
          <a:ln w="76200">
            <a:solidFill>
              <a:schemeClr val="tx1"/>
            </a:solidFill>
          </a:ln>
        </p:spPr>
      </p:pic>
      <p:sp>
        <p:nvSpPr>
          <p:cNvPr id="2" name="Title 1">
            <a:extLst>
              <a:ext uri="{FF2B5EF4-FFF2-40B4-BE49-F238E27FC236}">
                <a16:creationId xmlns:a16="http://schemas.microsoft.com/office/drawing/2014/main" id="{0EEB9EC9-11F1-4EC3-BA1E-5016C8C6711F}"/>
              </a:ext>
            </a:extLst>
          </p:cNvPr>
          <p:cNvSpPr>
            <a:spLocks noGrp="1"/>
          </p:cNvSpPr>
          <p:nvPr>
            <p:ph type="title"/>
          </p:nvPr>
        </p:nvSpPr>
        <p:spPr>
          <a:xfrm>
            <a:off x="2528070" y="337408"/>
            <a:ext cx="5212750" cy="71072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Straight Shoulders</a:t>
            </a:r>
          </a:p>
        </p:txBody>
      </p:sp>
    </p:spTree>
    <p:extLst>
      <p:ext uri="{BB962C8B-B14F-4D97-AF65-F5344CB8AC3E}">
        <p14:creationId xmlns:p14="http://schemas.microsoft.com/office/powerpoint/2010/main" val="249327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g lying on the floor&#10;&#10;Description automatically generated with medium confidence">
            <a:extLst>
              <a:ext uri="{FF2B5EF4-FFF2-40B4-BE49-F238E27FC236}">
                <a16:creationId xmlns:a16="http://schemas.microsoft.com/office/drawing/2014/main" id="{C9653036-9B0A-4119-900F-28150B0CC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420" y="1181644"/>
            <a:ext cx="6232417" cy="5319002"/>
          </a:xfrm>
          <a:prstGeom prst="rect">
            <a:avLst/>
          </a:prstGeom>
        </p:spPr>
      </p:pic>
      <p:sp>
        <p:nvSpPr>
          <p:cNvPr id="4" name="TextBox 3">
            <a:extLst>
              <a:ext uri="{FF2B5EF4-FFF2-40B4-BE49-F238E27FC236}">
                <a16:creationId xmlns:a16="http://schemas.microsoft.com/office/drawing/2014/main" id="{261FAB79-220F-4929-9DD1-02BA079443EE}"/>
              </a:ext>
            </a:extLst>
          </p:cNvPr>
          <p:cNvSpPr txBox="1"/>
          <p:nvPr/>
        </p:nvSpPr>
        <p:spPr>
          <a:xfrm>
            <a:off x="1586419" y="535313"/>
            <a:ext cx="6232418" cy="646331"/>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a:solidFill>
                  <a:schemeClr val="accent2"/>
                </a:solidFill>
              </a:rPr>
              <a:t>Wide in Front</a:t>
            </a:r>
          </a:p>
        </p:txBody>
      </p:sp>
      <p:sp>
        <p:nvSpPr>
          <p:cNvPr id="5" name="TextBox 4">
            <a:extLst>
              <a:ext uri="{FF2B5EF4-FFF2-40B4-BE49-F238E27FC236}">
                <a16:creationId xmlns:a16="http://schemas.microsoft.com/office/drawing/2014/main" id="{F093799F-AF07-4C29-92AB-8D34A2DD6ED3}"/>
              </a:ext>
            </a:extLst>
          </p:cNvPr>
          <p:cNvSpPr txBox="1"/>
          <p:nvPr/>
        </p:nvSpPr>
        <p:spPr>
          <a:xfrm>
            <a:off x="3594659" y="3591427"/>
            <a:ext cx="1305165" cy="369332"/>
          </a:xfrm>
          <a:prstGeom prst="rect">
            <a:avLst/>
          </a:prstGeom>
          <a:noFill/>
        </p:spPr>
        <p:txBody>
          <a:bodyPr wrap="none" rtlCol="0">
            <a:spAutoFit/>
          </a:bodyPr>
          <a:lstStyle/>
          <a:p>
            <a:r>
              <a:rPr lang="en-US" dirty="0">
                <a:solidFill>
                  <a:srgbClr val="C00000"/>
                </a:solidFill>
              </a:rPr>
              <a:t>No support</a:t>
            </a:r>
          </a:p>
        </p:txBody>
      </p:sp>
      <p:sp>
        <p:nvSpPr>
          <p:cNvPr id="6" name="Arrow: Up 5">
            <a:extLst>
              <a:ext uri="{FF2B5EF4-FFF2-40B4-BE49-F238E27FC236}">
                <a16:creationId xmlns:a16="http://schemas.microsoft.com/office/drawing/2014/main" id="{D762872B-E777-415F-A01F-6605A6D1C62E}"/>
              </a:ext>
            </a:extLst>
          </p:cNvPr>
          <p:cNvSpPr/>
          <p:nvPr/>
        </p:nvSpPr>
        <p:spPr>
          <a:xfrm>
            <a:off x="4760677" y="3102223"/>
            <a:ext cx="278295"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036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29B7F9-A12D-4D5E-9F0D-41D1A0A36FE4}"/>
              </a:ext>
            </a:extLst>
          </p:cNvPr>
          <p:cNvSpPr txBox="1"/>
          <p:nvPr/>
        </p:nvSpPr>
        <p:spPr>
          <a:xfrm>
            <a:off x="819761" y="1489045"/>
            <a:ext cx="9157252" cy="3416320"/>
          </a:xfrm>
          <a:prstGeom prst="rect">
            <a:avLst/>
          </a:prstGeom>
          <a:solidFill>
            <a:schemeClr val="accent1"/>
          </a:solidFill>
          <a:ln w="57150">
            <a:solidFill>
              <a:schemeClr val="accent2"/>
            </a:solidFill>
          </a:ln>
        </p:spPr>
        <p:txBody>
          <a:bodyPr wrap="square" lIns="91440" tIns="45720" rIns="91440" bIns="45720" rtlCol="0" anchor="t">
            <a:spAutoFit/>
          </a:bodyPr>
          <a:lstStyle/>
          <a:p>
            <a:pPr marL="285750" indent="-285750">
              <a:buFont typeface="Arial" panose="020B0604020202020204" pitchFamily="34" charset="0"/>
              <a:buChar char="•"/>
            </a:pPr>
            <a:r>
              <a:rPr lang="en-US" dirty="0"/>
              <a:t>A good breeder understands form and function. The dog's work informs its structure and mental capacity. It is vital to understand the structure of the Rottweiler and why it's important for the work our breed does.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Know how the parts of the dog work together to create good movement as described in the Rottweiler standard.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Dogs will move how they are built. Structural faults will show up in the dog’s movement. Learn to see it while the dog is in motion.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Understand the functions or purposes that the Rottweiler breed was originally meant to perform.</a:t>
            </a:r>
          </a:p>
        </p:txBody>
      </p:sp>
    </p:spTree>
    <p:extLst>
      <p:ext uri="{BB962C8B-B14F-4D97-AF65-F5344CB8AC3E}">
        <p14:creationId xmlns:p14="http://schemas.microsoft.com/office/powerpoint/2010/main" val="400386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3FE65F6-3CD2-47B6-A0E4-CC86C20C1A76}"/>
              </a:ext>
            </a:extLst>
          </p:cNvPr>
          <p:cNvSpPr/>
          <p:nvPr/>
        </p:nvSpPr>
        <p:spPr>
          <a:xfrm>
            <a:off x="606797" y="577486"/>
            <a:ext cx="9040074" cy="6005230"/>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42536-0E3C-4780-BFC4-0E77935FE35F}"/>
              </a:ext>
            </a:extLst>
          </p:cNvPr>
          <p:cNvSpPr>
            <a:spLocks noGrp="1"/>
          </p:cNvSpPr>
          <p:nvPr>
            <p:ph type="title"/>
          </p:nvPr>
        </p:nvSpPr>
        <p:spPr>
          <a:xfrm>
            <a:off x="606797" y="597207"/>
            <a:ext cx="10657580" cy="79716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r>
              <a:rPr lang="en-US">
                <a:solidFill>
                  <a:schemeClr val="accent2"/>
                </a:solidFill>
              </a:rPr>
              <a:t>               Upper Arm</a:t>
            </a:r>
          </a:p>
        </p:txBody>
      </p:sp>
      <p:sp>
        <p:nvSpPr>
          <p:cNvPr id="3" name="TextBox 2">
            <a:extLst>
              <a:ext uri="{FF2B5EF4-FFF2-40B4-BE49-F238E27FC236}">
                <a16:creationId xmlns:a16="http://schemas.microsoft.com/office/drawing/2014/main" id="{17F87337-B3D3-467C-8EE6-F37E72AD9FA7}"/>
              </a:ext>
            </a:extLst>
          </p:cNvPr>
          <p:cNvSpPr txBox="1"/>
          <p:nvPr/>
        </p:nvSpPr>
        <p:spPr>
          <a:xfrm>
            <a:off x="606797" y="1414097"/>
            <a:ext cx="4021422" cy="2308324"/>
          </a:xfrm>
          <a:prstGeom prst="rect">
            <a:avLst/>
          </a:prstGeom>
          <a:noFill/>
        </p:spPr>
        <p:txBody>
          <a:bodyPr wrap="none" lIns="91440" tIns="45720" rIns="91440" bIns="45720" rtlCol="0" anchor="t">
            <a:spAutoFit/>
          </a:bodyPr>
          <a:lstStyle/>
          <a:p>
            <a:r>
              <a:rPr lang="en-US" dirty="0"/>
              <a:t>Length of upper arm (humerus)—You </a:t>
            </a:r>
          </a:p>
          <a:p>
            <a:r>
              <a:rPr lang="en-US" dirty="0"/>
              <a:t>can assess length of upper arm by </a:t>
            </a:r>
          </a:p>
          <a:p>
            <a:r>
              <a:rPr lang="en-US" dirty="0"/>
              <a:t>using three reference points that </a:t>
            </a:r>
          </a:p>
          <a:p>
            <a:r>
              <a:rPr lang="en-US" dirty="0"/>
              <a:t>can be easily located:</a:t>
            </a:r>
          </a:p>
          <a:p>
            <a:endParaRPr lang="en-US" dirty="0"/>
          </a:p>
          <a:p>
            <a:pPr marL="457200" indent="-457200">
              <a:buFont typeface="Arial"/>
              <a:buChar char="•"/>
            </a:pPr>
            <a:r>
              <a:rPr lang="en-US" dirty="0"/>
              <a:t>The top of the dog’s shoulder</a:t>
            </a:r>
          </a:p>
          <a:p>
            <a:pPr marL="457200" indent="-457200">
              <a:buFont typeface="Arial"/>
              <a:buChar char="•"/>
            </a:pPr>
            <a:r>
              <a:rPr lang="en-US" dirty="0"/>
              <a:t>The point of the shoulder</a:t>
            </a:r>
          </a:p>
          <a:p>
            <a:pPr marL="457200" indent="-457200">
              <a:buFont typeface="Arial"/>
              <a:buChar char="•"/>
            </a:pPr>
            <a:r>
              <a:rPr lang="en-US" dirty="0"/>
              <a:t>The tip of the elbow</a:t>
            </a:r>
          </a:p>
        </p:txBody>
      </p:sp>
      <p:pic>
        <p:nvPicPr>
          <p:cNvPr id="6" name="Picture 5" descr="Diagram, map&#10;&#10;Description automatically generated">
            <a:extLst>
              <a:ext uri="{FF2B5EF4-FFF2-40B4-BE49-F238E27FC236}">
                <a16:creationId xmlns:a16="http://schemas.microsoft.com/office/drawing/2014/main" id="{92F6B339-B76A-4A2D-A10C-0E6180AA2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9661" y="595774"/>
            <a:ext cx="3974716" cy="6005230"/>
          </a:xfrm>
          <a:prstGeom prst="rect">
            <a:avLst/>
          </a:prstGeom>
        </p:spPr>
      </p:pic>
      <p:sp>
        <p:nvSpPr>
          <p:cNvPr id="9" name="Multiplication Sign 8">
            <a:extLst>
              <a:ext uri="{FF2B5EF4-FFF2-40B4-BE49-F238E27FC236}">
                <a16:creationId xmlns:a16="http://schemas.microsoft.com/office/drawing/2014/main" id="{4C870D4A-C5B5-D029-75D9-5149BD4BE3F5}"/>
              </a:ext>
            </a:extLst>
          </p:cNvPr>
          <p:cNvSpPr/>
          <p:nvPr/>
        </p:nvSpPr>
        <p:spPr>
          <a:xfrm>
            <a:off x="9288308" y="787354"/>
            <a:ext cx="484632" cy="416873"/>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17B5696-631B-9DC4-92C2-8424AEFBDB2A}"/>
              </a:ext>
            </a:extLst>
          </p:cNvPr>
          <p:cNvPicPr>
            <a:picLocks noChangeAspect="1"/>
          </p:cNvPicPr>
          <p:nvPr/>
        </p:nvPicPr>
        <p:blipFill>
          <a:blip r:embed="rId3"/>
          <a:stretch>
            <a:fillRect/>
          </a:stretch>
        </p:blipFill>
        <p:spPr>
          <a:xfrm>
            <a:off x="8577057" y="2162542"/>
            <a:ext cx="341406" cy="323116"/>
          </a:xfrm>
          <a:prstGeom prst="rect">
            <a:avLst/>
          </a:prstGeom>
        </p:spPr>
      </p:pic>
      <p:pic>
        <p:nvPicPr>
          <p:cNvPr id="11" name="Picture 10">
            <a:extLst>
              <a:ext uri="{FF2B5EF4-FFF2-40B4-BE49-F238E27FC236}">
                <a16:creationId xmlns:a16="http://schemas.microsoft.com/office/drawing/2014/main" id="{B10EE151-155C-6CC2-AF9B-3EF02C85D3A4}"/>
              </a:ext>
            </a:extLst>
          </p:cNvPr>
          <p:cNvPicPr>
            <a:picLocks noChangeAspect="1"/>
          </p:cNvPicPr>
          <p:nvPr/>
        </p:nvPicPr>
        <p:blipFill>
          <a:blip r:embed="rId3"/>
          <a:stretch>
            <a:fillRect/>
          </a:stretch>
        </p:blipFill>
        <p:spPr>
          <a:xfrm>
            <a:off x="9772940" y="3229553"/>
            <a:ext cx="341406" cy="323116"/>
          </a:xfrm>
          <a:prstGeom prst="rect">
            <a:avLst/>
          </a:prstGeom>
        </p:spPr>
      </p:pic>
    </p:spTree>
    <p:extLst>
      <p:ext uri="{BB962C8B-B14F-4D97-AF65-F5344CB8AC3E}">
        <p14:creationId xmlns:p14="http://schemas.microsoft.com/office/powerpoint/2010/main" val="257481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75F1-6C1A-4618-BC35-1A65175F20C7}"/>
              </a:ext>
            </a:extLst>
          </p:cNvPr>
          <p:cNvSpPr>
            <a:spLocks noGrp="1"/>
          </p:cNvSpPr>
          <p:nvPr>
            <p:ph type="title"/>
          </p:nvPr>
        </p:nvSpPr>
        <p:spPr>
          <a:xfrm>
            <a:off x="2661110" y="384174"/>
            <a:ext cx="5214147" cy="1320800"/>
          </a:xfrm>
          <a:solidFill>
            <a:srgbClr val="92D050"/>
          </a:solidFill>
          <a:ln w="57150">
            <a:solidFill>
              <a:schemeClr val="accent2"/>
            </a:solidFill>
          </a:ln>
        </p:spPr>
        <p:txBody>
          <a:bodyPr/>
          <a:lstStyle/>
          <a:p>
            <a:pPr algn="ctr"/>
            <a:r>
              <a:rPr lang="en-US">
                <a:solidFill>
                  <a:schemeClr val="accent2"/>
                </a:solidFill>
              </a:rPr>
              <a:t>Correct upper arm</a:t>
            </a:r>
          </a:p>
        </p:txBody>
      </p:sp>
      <p:pic>
        <p:nvPicPr>
          <p:cNvPr id="5" name="Picture 4" descr="A dog standing on a platform&#10;&#10;Description automatically generated with low confidence">
            <a:extLst>
              <a:ext uri="{FF2B5EF4-FFF2-40B4-BE49-F238E27FC236}">
                <a16:creationId xmlns:a16="http://schemas.microsoft.com/office/drawing/2014/main" id="{6CEB7509-87E3-41F4-ADD9-16FF0B546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9747" y="1890031"/>
            <a:ext cx="5076875" cy="4416881"/>
          </a:xfrm>
          <a:prstGeom prst="rect">
            <a:avLst/>
          </a:prstGeom>
          <a:ln w="76200">
            <a:solidFill>
              <a:schemeClr val="accent2"/>
            </a:solidFill>
          </a:ln>
        </p:spPr>
      </p:pic>
    </p:spTree>
    <p:extLst>
      <p:ext uri="{BB962C8B-B14F-4D97-AF65-F5344CB8AC3E}">
        <p14:creationId xmlns:p14="http://schemas.microsoft.com/office/powerpoint/2010/main" val="1127950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845CB6-29E1-4EA9-98D6-70221CEAF04A}"/>
              </a:ext>
            </a:extLst>
          </p:cNvPr>
          <p:cNvSpPr/>
          <p:nvPr/>
        </p:nvSpPr>
        <p:spPr>
          <a:xfrm>
            <a:off x="1425036" y="1757778"/>
            <a:ext cx="8906493" cy="4125754"/>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C5C2E-5859-4AFA-8453-9904AC0777C5}"/>
              </a:ext>
            </a:extLst>
          </p:cNvPr>
          <p:cNvSpPr>
            <a:spLocks noGrp="1"/>
          </p:cNvSpPr>
          <p:nvPr>
            <p:ph type="title"/>
          </p:nvPr>
        </p:nvSpPr>
        <p:spPr>
          <a:xfrm>
            <a:off x="1425037" y="974468"/>
            <a:ext cx="8906493" cy="78331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Upper Arm</a:t>
            </a:r>
          </a:p>
        </p:txBody>
      </p:sp>
      <p:sp>
        <p:nvSpPr>
          <p:cNvPr id="3" name="TextBox 2">
            <a:extLst>
              <a:ext uri="{FF2B5EF4-FFF2-40B4-BE49-F238E27FC236}">
                <a16:creationId xmlns:a16="http://schemas.microsoft.com/office/drawing/2014/main" id="{CC78048F-A962-46BA-8C62-9D5FCE55F0CC}"/>
              </a:ext>
            </a:extLst>
          </p:cNvPr>
          <p:cNvSpPr txBox="1"/>
          <p:nvPr/>
        </p:nvSpPr>
        <p:spPr>
          <a:xfrm>
            <a:off x="1694214" y="2321165"/>
            <a:ext cx="7539486" cy="1200329"/>
          </a:xfrm>
          <a:prstGeom prst="rect">
            <a:avLst/>
          </a:prstGeom>
          <a:noFill/>
        </p:spPr>
        <p:txBody>
          <a:bodyPr wrap="square" lIns="91440" tIns="45720" rIns="91440" bIns="45720" rtlCol="0" anchor="t">
            <a:spAutoFit/>
          </a:bodyPr>
          <a:lstStyle/>
          <a:p>
            <a:pPr>
              <a:defRPr/>
            </a:pPr>
            <a:r>
              <a:rPr lang="en-US" dirty="0">
                <a:latin typeface="Trebuchet MS" panose="020B0603020202020204"/>
              </a:rPr>
              <a:t>A shorter upper</a:t>
            </a:r>
            <a:r>
              <a:rPr kumimoji="0" lang="en-US" b="0" i="0" u="none" strike="noStrike" kern="1200" cap="none" spc="0" normalizeH="0" baseline="0" noProof="0" dirty="0">
                <a:ln>
                  <a:noFill/>
                </a:ln>
                <a:effectLst/>
                <a:uLnTx/>
                <a:uFillTx/>
                <a:latin typeface="Trebuchet MS" panose="020B0603020202020204"/>
                <a:ea typeface="+mn-ea"/>
                <a:cs typeface="+mn-cs"/>
              </a:rPr>
              <a:t> arm </a:t>
            </a:r>
            <a:r>
              <a:rPr lang="en-US" dirty="0">
                <a:latin typeface="Trebuchet MS" panose="020B0603020202020204"/>
              </a:rPr>
              <a:t>in relation to </a:t>
            </a:r>
            <a:r>
              <a:rPr kumimoji="0" lang="en-US" b="0" i="0" u="none" strike="noStrike" kern="1200" cap="none" spc="0" normalizeH="0" baseline="0" noProof="0" dirty="0">
                <a:ln>
                  <a:noFill/>
                </a:ln>
                <a:effectLst/>
                <a:uLnTx/>
                <a:uFillTx/>
                <a:latin typeface="Trebuchet MS" panose="020B0603020202020204"/>
                <a:ea typeface="+mn-ea"/>
                <a:cs typeface="+mn-cs"/>
              </a:rPr>
              <a:t>the scapula is becoming </a:t>
            </a:r>
            <a:r>
              <a:rPr lang="en-US" dirty="0">
                <a:latin typeface="Trebuchet MS" panose="020B0603020202020204"/>
              </a:rPr>
              <a:t>a common</a:t>
            </a:r>
            <a:r>
              <a:rPr kumimoji="0" lang="en-US" b="0" i="0" u="none" strike="noStrike" kern="1200" cap="none" spc="0" normalizeH="0" baseline="0" noProof="0" dirty="0">
                <a:ln>
                  <a:noFill/>
                </a:ln>
                <a:effectLst/>
                <a:uLnTx/>
                <a:uFillTx/>
                <a:latin typeface="Trebuchet MS" panose="020B0603020202020204"/>
                <a:ea typeface="+mn-ea"/>
                <a:cs typeface="+mn-cs"/>
              </a:rPr>
              <a:t> </a:t>
            </a:r>
            <a:r>
              <a:rPr lang="en-US" dirty="0">
                <a:ea typeface="+mn-lt"/>
                <a:cs typeface="+mn-lt"/>
              </a:rPr>
              <a:t>structural problem </a:t>
            </a:r>
            <a:r>
              <a:rPr lang="en-US" dirty="0">
                <a:latin typeface="Trebuchet MS" panose="020B0603020202020204"/>
              </a:rPr>
              <a:t>in</a:t>
            </a:r>
            <a:r>
              <a:rPr kumimoji="0" lang="en-US" b="0" i="0" u="none" strike="noStrike" kern="1200" cap="none" spc="0" normalizeH="0" baseline="0" noProof="0" dirty="0">
                <a:ln>
                  <a:noFill/>
                </a:ln>
                <a:effectLst/>
                <a:uLnTx/>
                <a:uFillTx/>
                <a:latin typeface="Trebuchet MS" panose="020B0603020202020204"/>
                <a:ea typeface="+mn-ea"/>
                <a:cs typeface="+mn-cs"/>
              </a:rPr>
              <a:t> the </a:t>
            </a:r>
            <a:r>
              <a:rPr lang="en-US" dirty="0">
                <a:latin typeface="Trebuchet MS" panose="020B0603020202020204"/>
              </a:rPr>
              <a:t>Rottweiler, causing</a:t>
            </a:r>
            <a:r>
              <a:rPr kumimoji="0" lang="en-US" b="0" i="0" u="none" strike="noStrike" kern="1200" cap="none" spc="0" normalizeH="0" baseline="0" noProof="0" dirty="0">
                <a:ln>
                  <a:noFill/>
                </a:ln>
                <a:effectLst/>
                <a:uLnTx/>
                <a:uFillTx/>
                <a:latin typeface="Trebuchet MS" panose="020B0603020202020204"/>
                <a:ea typeface="+mn-ea"/>
                <a:cs typeface="+mn-cs"/>
              </a:rPr>
              <a:t> a movement fault</a:t>
            </a:r>
            <a:r>
              <a:rPr lang="en-US" dirty="0">
                <a:latin typeface="Trebuchet MS" panose="020B0603020202020204"/>
              </a:rPr>
              <a:t> where there is </a:t>
            </a:r>
            <a:r>
              <a:rPr kumimoji="0" lang="en-US" b="0" i="0" u="none" strike="noStrike" kern="1200" cap="none" spc="0" normalizeH="0" baseline="0" noProof="0" dirty="0">
                <a:ln>
                  <a:noFill/>
                </a:ln>
                <a:effectLst/>
                <a:uLnTx/>
                <a:uFillTx/>
                <a:latin typeface="Trebuchet MS" panose="020B0603020202020204"/>
                <a:ea typeface="+mn-ea"/>
                <a:cs typeface="+mn-cs"/>
              </a:rPr>
              <a:t>typically</a:t>
            </a:r>
            <a:r>
              <a:rPr lang="en-US" dirty="0">
                <a:latin typeface="Trebuchet MS" panose="020B0603020202020204"/>
              </a:rPr>
              <a:t> </a:t>
            </a:r>
            <a:r>
              <a:rPr kumimoji="0" lang="en-US" b="0" i="0" u="none" strike="noStrike" kern="1200" cap="none" spc="0" normalizeH="0" baseline="0" noProof="0" dirty="0">
                <a:ln>
                  <a:noFill/>
                </a:ln>
                <a:effectLst/>
                <a:uLnTx/>
                <a:uFillTx/>
                <a:latin typeface="Trebuchet MS" panose="020B0603020202020204"/>
                <a:ea typeface="+mn-ea"/>
                <a:cs typeface="+mn-cs"/>
              </a:rPr>
              <a:t>less-than-optimal reach when </a:t>
            </a:r>
            <a:r>
              <a:rPr lang="en-US" dirty="0">
                <a:latin typeface="Trebuchet MS" panose="020B0603020202020204"/>
              </a:rPr>
              <a:t>trotting</a:t>
            </a:r>
            <a:r>
              <a:rPr kumimoji="0" lang="en-US" b="0" i="0" u="none" strike="noStrike" kern="1200" cap="none" spc="0" normalizeH="0" baseline="0" noProof="0" dirty="0">
                <a:ln>
                  <a:noFill/>
                </a:ln>
                <a:effectLst/>
                <a:uLnTx/>
                <a:uFillTx/>
                <a:latin typeface="Trebuchet MS" panose="020B0603020202020204"/>
                <a:ea typeface="+mn-ea"/>
                <a:cs typeface="+mn-cs"/>
              </a:rPr>
              <a:t> and less </a:t>
            </a:r>
            <a:r>
              <a:rPr lang="en-US" dirty="0">
                <a:latin typeface="Trebuchet MS" panose="020B0603020202020204"/>
              </a:rPr>
              <a:t>convergence</a:t>
            </a:r>
            <a:r>
              <a:rPr kumimoji="0" lang="en-US" b="0" i="0" u="none" strike="noStrike" kern="1200" cap="none" spc="0" normalizeH="0" baseline="0" noProof="0" dirty="0">
                <a:ln>
                  <a:noFill/>
                </a:ln>
                <a:effectLst/>
                <a:uLnTx/>
                <a:uFillTx/>
                <a:latin typeface="Trebuchet MS" panose="020B0603020202020204"/>
                <a:ea typeface="+mn-ea"/>
                <a:cs typeface="+mn-cs"/>
              </a:rPr>
              <a:t> toward the centerline.</a:t>
            </a:r>
            <a:endParaRPr lang="en-US" b="0" i="0" u="none" strike="noStrike" kern="1200" cap="none" spc="0" normalizeH="0" baseline="0" noProof="0" dirty="0">
              <a:ln>
                <a:noFill/>
              </a:ln>
              <a:effectLst/>
              <a:uLnTx/>
              <a:uFillTx/>
              <a:latin typeface="Trebuchet MS" panose="020B0603020202020204"/>
            </a:endParaRPr>
          </a:p>
        </p:txBody>
      </p:sp>
      <p:sp>
        <p:nvSpPr>
          <p:cNvPr id="4" name="TextBox 3">
            <a:extLst>
              <a:ext uri="{FF2B5EF4-FFF2-40B4-BE49-F238E27FC236}">
                <a16:creationId xmlns:a16="http://schemas.microsoft.com/office/drawing/2014/main" id="{0B36E741-FE51-4896-A91C-5714B290792C}"/>
              </a:ext>
            </a:extLst>
          </p:cNvPr>
          <p:cNvSpPr txBox="1"/>
          <p:nvPr/>
        </p:nvSpPr>
        <p:spPr>
          <a:xfrm>
            <a:off x="1738131" y="4285013"/>
            <a:ext cx="7256588" cy="923330"/>
          </a:xfrm>
          <a:prstGeom prst="rect">
            <a:avLst/>
          </a:prstGeom>
          <a:noFill/>
        </p:spPr>
        <p:txBody>
          <a:bodyPr wrap="square" lIns="91440" tIns="45720" rIns="91440" bIns="45720" rtlCol="0" anchor="t">
            <a:spAutoFit/>
          </a:bodyPr>
          <a:lstStyle/>
          <a:p>
            <a:pPr>
              <a:defRPr/>
            </a:pPr>
            <a:r>
              <a:rPr lang="en-US" dirty="0">
                <a:latin typeface="Trebuchet MS" panose="020B0603020202020204"/>
              </a:rPr>
              <a:t>If the</a:t>
            </a:r>
            <a:r>
              <a:rPr kumimoji="0" lang="en-US" b="0" i="0" u="none" strike="noStrike" kern="1200" cap="none" spc="0" normalizeH="0" baseline="0" noProof="0" dirty="0">
                <a:ln>
                  <a:noFill/>
                </a:ln>
                <a:effectLst/>
                <a:uLnTx/>
                <a:uFillTx/>
                <a:latin typeface="Trebuchet MS" panose="020B0603020202020204"/>
                <a:ea typeface="+mn-ea"/>
                <a:cs typeface="+mn-cs"/>
              </a:rPr>
              <a:t> upper arms are not supported properly by the body, </a:t>
            </a:r>
            <a:r>
              <a:rPr lang="en-US" dirty="0">
                <a:latin typeface="Trebuchet MS" panose="020B0603020202020204"/>
              </a:rPr>
              <a:t>the lack </a:t>
            </a:r>
            <a:r>
              <a:rPr kumimoji="0" lang="en-US" b="0" i="0" u="none" strike="noStrike" kern="1200" cap="none" spc="0" normalizeH="0" baseline="0" noProof="0" dirty="0">
                <a:ln>
                  <a:noFill/>
                </a:ln>
                <a:effectLst/>
                <a:uLnTx/>
                <a:uFillTx/>
                <a:latin typeface="Trebuchet MS" panose="020B0603020202020204"/>
                <a:ea typeface="+mn-ea"/>
                <a:cs typeface="+mn-cs"/>
              </a:rPr>
              <a:t>of support </a:t>
            </a:r>
            <a:r>
              <a:rPr lang="en-US" dirty="0">
                <a:latin typeface="Trebuchet MS" panose="020B0603020202020204"/>
              </a:rPr>
              <a:t>will cause</a:t>
            </a:r>
            <a:r>
              <a:rPr kumimoji="0" lang="en-US" b="0" i="0" u="none" strike="noStrike" kern="1200" cap="none" spc="0" normalizeH="0" baseline="0" noProof="0" dirty="0">
                <a:ln>
                  <a:noFill/>
                </a:ln>
                <a:effectLst/>
                <a:uLnTx/>
                <a:uFillTx/>
                <a:latin typeface="Trebuchet MS" panose="020B0603020202020204"/>
                <a:ea typeface="+mn-ea"/>
                <a:cs typeface="+mn-cs"/>
              </a:rPr>
              <a:t> an instability and a lack of strength in the</a:t>
            </a:r>
            <a:r>
              <a:rPr lang="en-US" dirty="0">
                <a:latin typeface="Trebuchet MS" panose="020B0603020202020204"/>
              </a:rPr>
              <a:t> front</a:t>
            </a:r>
            <a:r>
              <a:rPr kumimoji="0" lang="en-US" b="0" i="0" u="none" strike="noStrike" kern="1200" cap="none" spc="0" normalizeH="0" baseline="0" noProof="0" dirty="0">
                <a:ln>
                  <a:noFill/>
                </a:ln>
                <a:effectLst/>
                <a:uLnTx/>
                <a:uFillTx/>
                <a:latin typeface="Trebuchet MS" panose="020B0603020202020204"/>
                <a:ea typeface="+mn-ea"/>
                <a:cs typeface="+mn-cs"/>
              </a:rPr>
              <a:t> assembly.</a:t>
            </a:r>
            <a:endParaRPr lang="en-US" dirty="0"/>
          </a:p>
        </p:txBody>
      </p:sp>
    </p:spTree>
    <p:extLst>
      <p:ext uri="{BB962C8B-B14F-4D97-AF65-F5344CB8AC3E}">
        <p14:creationId xmlns:p14="http://schemas.microsoft.com/office/powerpoint/2010/main" val="1438728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20C4A7A-FE6A-9782-F6F5-A5A38C8F51CD}"/>
              </a:ext>
            </a:extLst>
          </p:cNvPr>
          <p:cNvPicPr>
            <a:picLocks noChangeAspect="1"/>
          </p:cNvPicPr>
          <p:nvPr/>
        </p:nvPicPr>
        <p:blipFill rotWithShape="1">
          <a:blip r:embed="rId2">
            <a:extLst>
              <a:ext uri="{28A0092B-C50C-407E-A947-70E740481C1C}">
                <a14:useLocalDpi xmlns:a14="http://schemas.microsoft.com/office/drawing/2010/main" val="0"/>
              </a:ext>
            </a:extLst>
          </a:blip>
          <a:srcRect t="23894" b="1"/>
          <a:stretch/>
        </p:blipFill>
        <p:spPr>
          <a:xfrm>
            <a:off x="1845603" y="1958109"/>
            <a:ext cx="6756400" cy="3682838"/>
          </a:xfrm>
          <a:prstGeom prst="rect">
            <a:avLst/>
          </a:prstGeom>
          <a:ln w="76200">
            <a:solidFill>
              <a:schemeClr val="accent2"/>
            </a:solidFill>
          </a:ln>
        </p:spPr>
      </p:pic>
      <p:sp>
        <p:nvSpPr>
          <p:cNvPr id="5" name="TextBox 4">
            <a:extLst>
              <a:ext uri="{FF2B5EF4-FFF2-40B4-BE49-F238E27FC236}">
                <a16:creationId xmlns:a16="http://schemas.microsoft.com/office/drawing/2014/main" id="{190D2FEA-51F5-6A7A-CD29-536C3A32F90B}"/>
              </a:ext>
            </a:extLst>
          </p:cNvPr>
          <p:cNvSpPr txBox="1"/>
          <p:nvPr/>
        </p:nvSpPr>
        <p:spPr>
          <a:xfrm>
            <a:off x="5489103" y="3429000"/>
            <a:ext cx="1213794" cy="369332"/>
          </a:xfrm>
          <a:prstGeom prst="rect">
            <a:avLst/>
          </a:prstGeom>
          <a:noFill/>
        </p:spPr>
        <p:txBody>
          <a:bodyPr wrap="none" rtlCol="0">
            <a:spAutoFit/>
          </a:bodyPr>
          <a:lstStyle/>
          <a:p>
            <a:r>
              <a:rPr lang="en-US" dirty="0"/>
              <a:t>Straighter</a:t>
            </a:r>
          </a:p>
        </p:txBody>
      </p:sp>
      <p:sp>
        <p:nvSpPr>
          <p:cNvPr id="2" name="TextBox 1">
            <a:extLst>
              <a:ext uri="{FF2B5EF4-FFF2-40B4-BE49-F238E27FC236}">
                <a16:creationId xmlns:a16="http://schemas.microsoft.com/office/drawing/2014/main" id="{73EE73A2-276F-97EC-D86F-3BBF8D769875}"/>
              </a:ext>
            </a:extLst>
          </p:cNvPr>
          <p:cNvSpPr txBox="1"/>
          <p:nvPr/>
        </p:nvSpPr>
        <p:spPr>
          <a:xfrm>
            <a:off x="1828388" y="3798332"/>
            <a:ext cx="1838965" cy="646331"/>
          </a:xfrm>
          <a:prstGeom prst="rect">
            <a:avLst/>
          </a:prstGeom>
          <a:solidFill>
            <a:schemeClr val="accent1"/>
          </a:solidFill>
        </p:spPr>
        <p:txBody>
          <a:bodyPr wrap="none" rtlCol="0">
            <a:spAutoFit/>
          </a:bodyPr>
          <a:lstStyle/>
          <a:p>
            <a:r>
              <a:rPr lang="en-US" dirty="0"/>
              <a:t>Correct </a:t>
            </a:r>
          </a:p>
          <a:p>
            <a:r>
              <a:rPr lang="en-US" dirty="0"/>
              <a:t>Length humerus</a:t>
            </a:r>
          </a:p>
        </p:txBody>
      </p:sp>
      <p:sp>
        <p:nvSpPr>
          <p:cNvPr id="4" name="TextBox 3">
            <a:extLst>
              <a:ext uri="{FF2B5EF4-FFF2-40B4-BE49-F238E27FC236}">
                <a16:creationId xmlns:a16="http://schemas.microsoft.com/office/drawing/2014/main" id="{8DD663CC-942B-7A0F-82B7-A0A77B4D8B61}"/>
              </a:ext>
            </a:extLst>
          </p:cNvPr>
          <p:cNvSpPr txBox="1"/>
          <p:nvPr/>
        </p:nvSpPr>
        <p:spPr>
          <a:xfrm>
            <a:off x="5562841" y="3895344"/>
            <a:ext cx="1066318" cy="646331"/>
          </a:xfrm>
          <a:prstGeom prst="rect">
            <a:avLst/>
          </a:prstGeom>
          <a:solidFill>
            <a:schemeClr val="accent1"/>
          </a:solidFill>
        </p:spPr>
        <p:txBody>
          <a:bodyPr wrap="none" rtlCol="0">
            <a:spAutoFit/>
          </a:bodyPr>
          <a:lstStyle/>
          <a:p>
            <a:r>
              <a:rPr lang="en-US" dirty="0"/>
              <a:t>Short </a:t>
            </a:r>
          </a:p>
          <a:p>
            <a:r>
              <a:rPr lang="en-US" dirty="0"/>
              <a:t>humerus</a:t>
            </a:r>
          </a:p>
        </p:txBody>
      </p:sp>
    </p:spTree>
    <p:extLst>
      <p:ext uri="{BB962C8B-B14F-4D97-AF65-F5344CB8AC3E}">
        <p14:creationId xmlns:p14="http://schemas.microsoft.com/office/powerpoint/2010/main" val="986463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CD073-9B66-4D60-91D2-66813E2FB4D7}"/>
              </a:ext>
            </a:extLst>
          </p:cNvPr>
          <p:cNvSpPr/>
          <p:nvPr/>
        </p:nvSpPr>
        <p:spPr>
          <a:xfrm>
            <a:off x="5251883" y="1607234"/>
            <a:ext cx="4326070" cy="4788452"/>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0F3315-0B9C-44F2-A69B-4A8B6834F057}"/>
              </a:ext>
            </a:extLst>
          </p:cNvPr>
          <p:cNvSpPr>
            <a:spLocks noGrp="1"/>
          </p:cNvSpPr>
          <p:nvPr>
            <p:ph type="title"/>
          </p:nvPr>
        </p:nvSpPr>
        <p:spPr>
          <a:xfrm>
            <a:off x="1795250" y="609599"/>
            <a:ext cx="7782703" cy="99763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Shorter Upper Arm</a:t>
            </a:r>
          </a:p>
        </p:txBody>
      </p:sp>
      <p:pic>
        <p:nvPicPr>
          <p:cNvPr id="4" name="Picture 3" descr="A picture containing text, mammal, outdoor, dog&#10;&#10;Description automatically generated">
            <a:extLst>
              <a:ext uri="{FF2B5EF4-FFF2-40B4-BE49-F238E27FC236}">
                <a16:creationId xmlns:a16="http://schemas.microsoft.com/office/drawing/2014/main" id="{253F4449-2A5D-4CD4-BC37-DCBC7A3C76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250" y="1607233"/>
            <a:ext cx="3456632" cy="4788453"/>
          </a:xfrm>
          <a:prstGeom prst="rect">
            <a:avLst/>
          </a:prstGeom>
        </p:spPr>
      </p:pic>
    </p:spTree>
    <p:extLst>
      <p:ext uri="{BB962C8B-B14F-4D97-AF65-F5344CB8AC3E}">
        <p14:creationId xmlns:p14="http://schemas.microsoft.com/office/powerpoint/2010/main" val="657045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57D9D26-6BE2-3FA7-A28E-1DACBB8CE6FC}"/>
              </a:ext>
            </a:extLst>
          </p:cNvPr>
          <p:cNvSpPr txBox="1"/>
          <p:nvPr/>
        </p:nvSpPr>
        <p:spPr>
          <a:xfrm>
            <a:off x="829051" y="1095816"/>
            <a:ext cx="4177797" cy="369332"/>
          </a:xfrm>
          <a:prstGeom prst="rect">
            <a:avLst/>
          </a:prstGeom>
          <a:solidFill>
            <a:schemeClr val="accent6">
              <a:lumMod val="60000"/>
              <a:lumOff val="40000"/>
            </a:schemeClr>
          </a:solidFill>
          <a:ln w="38100">
            <a:solidFill>
              <a:schemeClr val="accent2"/>
            </a:solidFill>
          </a:ln>
        </p:spPr>
        <p:txBody>
          <a:bodyPr wrap="square" rtlCol="0">
            <a:spAutoFit/>
          </a:bodyPr>
          <a:lstStyle/>
          <a:p>
            <a:pPr algn="ctr"/>
            <a:r>
              <a:rPr lang="en-US" dirty="0">
                <a:solidFill>
                  <a:schemeClr val="accent2"/>
                </a:solidFill>
              </a:rPr>
              <a:t>upper arm</a:t>
            </a:r>
          </a:p>
        </p:txBody>
      </p:sp>
      <p:sp>
        <p:nvSpPr>
          <p:cNvPr id="2" name="Rectangle 1">
            <a:extLst>
              <a:ext uri="{FF2B5EF4-FFF2-40B4-BE49-F238E27FC236}">
                <a16:creationId xmlns:a16="http://schemas.microsoft.com/office/drawing/2014/main" id="{8D78FC13-38FC-4CD0-AF3D-C95A052CF095}"/>
              </a:ext>
            </a:extLst>
          </p:cNvPr>
          <p:cNvSpPr/>
          <p:nvPr/>
        </p:nvSpPr>
        <p:spPr>
          <a:xfrm>
            <a:off x="4576964" y="4343406"/>
            <a:ext cx="5261316" cy="780366"/>
          </a:xfrm>
          <a:prstGeom prst="rect">
            <a:avLst/>
          </a:prstGeom>
          <a:solidFill>
            <a:schemeClr val="accent6">
              <a:lumMod val="60000"/>
              <a:lumOff val="4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grass, dog, outdoor, black&#10;&#10;Description automatically generated">
            <a:extLst>
              <a:ext uri="{FF2B5EF4-FFF2-40B4-BE49-F238E27FC236}">
                <a16:creationId xmlns:a16="http://schemas.microsoft.com/office/drawing/2014/main" id="{D9A2B927-0CD5-4BB1-9346-60B1593A7878}"/>
              </a:ext>
            </a:extLst>
          </p:cNvPr>
          <p:cNvPicPr>
            <a:picLocks noChangeAspect="1"/>
          </p:cNvPicPr>
          <p:nvPr/>
        </p:nvPicPr>
        <p:blipFill rotWithShape="1">
          <a:blip r:embed="rId2">
            <a:extLst>
              <a:ext uri="{28A0092B-C50C-407E-A947-70E740481C1C}">
                <a14:useLocalDpi xmlns:a14="http://schemas.microsoft.com/office/drawing/2010/main" val="0"/>
              </a:ext>
            </a:extLst>
          </a:blip>
          <a:srcRect l="6274" t="8181" r="6101" b="8052"/>
          <a:stretch/>
        </p:blipFill>
        <p:spPr>
          <a:xfrm>
            <a:off x="5006849" y="1086959"/>
            <a:ext cx="4831431" cy="3236820"/>
          </a:xfrm>
          <a:prstGeom prst="rect">
            <a:avLst/>
          </a:prstGeom>
          <a:ln w="57150">
            <a:solidFill>
              <a:schemeClr val="accent2"/>
            </a:solidFill>
          </a:ln>
        </p:spPr>
      </p:pic>
      <p:sp>
        <p:nvSpPr>
          <p:cNvPr id="4" name="Arrow: Right 3">
            <a:extLst>
              <a:ext uri="{FF2B5EF4-FFF2-40B4-BE49-F238E27FC236}">
                <a16:creationId xmlns:a16="http://schemas.microsoft.com/office/drawing/2014/main" id="{E9E42369-8C71-4CF7-8F56-E47D4E0B6CE3}"/>
              </a:ext>
            </a:extLst>
          </p:cNvPr>
          <p:cNvSpPr/>
          <p:nvPr/>
        </p:nvSpPr>
        <p:spPr>
          <a:xfrm>
            <a:off x="7140449" y="3102954"/>
            <a:ext cx="978408" cy="3743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9A9822-0FC3-4D06-A05D-0F90B8E9699E}"/>
              </a:ext>
            </a:extLst>
          </p:cNvPr>
          <p:cNvSpPr txBox="1"/>
          <p:nvPr/>
        </p:nvSpPr>
        <p:spPr>
          <a:xfrm>
            <a:off x="5006849" y="4477441"/>
            <a:ext cx="4267200" cy="646331"/>
          </a:xfrm>
          <a:prstGeom prst="rect">
            <a:avLst/>
          </a:prstGeom>
          <a:noFill/>
        </p:spPr>
        <p:txBody>
          <a:bodyPr wrap="square" rtlCol="0">
            <a:spAutoFit/>
          </a:bodyPr>
          <a:lstStyle/>
          <a:p>
            <a:r>
              <a:rPr lang="en-US">
                <a:solidFill>
                  <a:schemeClr val="accent2"/>
                </a:solidFill>
              </a:rPr>
              <a:t>The upper arm can be too far forward and actually sit in front of the ribcage</a:t>
            </a:r>
          </a:p>
        </p:txBody>
      </p:sp>
      <p:pic>
        <p:nvPicPr>
          <p:cNvPr id="7" name="Picture 6" descr="A dog on a leash&#10;&#10;Description automatically generated with low confidence">
            <a:extLst>
              <a:ext uri="{FF2B5EF4-FFF2-40B4-BE49-F238E27FC236}">
                <a16:creationId xmlns:a16="http://schemas.microsoft.com/office/drawing/2014/main" id="{186E72FE-E729-BA86-479E-10CC72664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548" y="1465148"/>
            <a:ext cx="4080805" cy="3649987"/>
          </a:xfrm>
          <a:prstGeom prst="rect">
            <a:avLst/>
          </a:prstGeom>
          <a:ln w="57150">
            <a:solidFill>
              <a:schemeClr val="accent2"/>
            </a:solidFill>
          </a:ln>
        </p:spPr>
      </p:pic>
    </p:spTree>
    <p:extLst>
      <p:ext uri="{BB962C8B-B14F-4D97-AF65-F5344CB8AC3E}">
        <p14:creationId xmlns:p14="http://schemas.microsoft.com/office/powerpoint/2010/main" val="327931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playing with a dog&#10;&#10;Description automatically generated with medium confidence">
            <a:extLst>
              <a:ext uri="{FF2B5EF4-FFF2-40B4-BE49-F238E27FC236}">
                <a16:creationId xmlns:a16="http://schemas.microsoft.com/office/drawing/2014/main" id="{7EFBD28A-34A2-0834-A17E-D39B8AC5D005}"/>
              </a:ext>
            </a:extLst>
          </p:cNvPr>
          <p:cNvPicPr>
            <a:picLocks noChangeAspect="1"/>
          </p:cNvPicPr>
          <p:nvPr/>
        </p:nvPicPr>
        <p:blipFill rotWithShape="1">
          <a:blip r:embed="rId2">
            <a:extLst>
              <a:ext uri="{28A0092B-C50C-407E-A947-70E740481C1C}">
                <a14:useLocalDpi xmlns:a14="http://schemas.microsoft.com/office/drawing/2010/main" val="0"/>
              </a:ext>
            </a:extLst>
          </a:blip>
          <a:srcRect l="33904" t="35158"/>
          <a:stretch/>
        </p:blipFill>
        <p:spPr>
          <a:xfrm>
            <a:off x="1524060" y="2764732"/>
            <a:ext cx="4819571" cy="3376657"/>
          </a:xfrm>
          <a:prstGeom prst="rect">
            <a:avLst/>
          </a:prstGeom>
          <a:ln w="76200">
            <a:solidFill>
              <a:schemeClr val="tx1">
                <a:lumMod val="95000"/>
                <a:lumOff val="5000"/>
              </a:schemeClr>
            </a:solidFill>
          </a:ln>
        </p:spPr>
      </p:pic>
      <p:sp>
        <p:nvSpPr>
          <p:cNvPr id="3" name="Rectangle 2">
            <a:extLst>
              <a:ext uri="{FF2B5EF4-FFF2-40B4-BE49-F238E27FC236}">
                <a16:creationId xmlns:a16="http://schemas.microsoft.com/office/drawing/2014/main" id="{6E389B0E-2C14-4E2E-8BAB-CD8135425F7D}"/>
              </a:ext>
            </a:extLst>
          </p:cNvPr>
          <p:cNvSpPr/>
          <p:nvPr/>
        </p:nvSpPr>
        <p:spPr>
          <a:xfrm>
            <a:off x="1524061" y="1075587"/>
            <a:ext cx="8694173" cy="17534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132B8-51DC-4A50-A059-9FF0ABC5EB11}"/>
              </a:ext>
            </a:extLst>
          </p:cNvPr>
          <p:cNvSpPr>
            <a:spLocks noGrp="1"/>
          </p:cNvSpPr>
          <p:nvPr>
            <p:ph type="title"/>
          </p:nvPr>
        </p:nvSpPr>
        <p:spPr>
          <a:xfrm>
            <a:off x="1484406" y="652326"/>
            <a:ext cx="8803968" cy="69936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Topline</a:t>
            </a:r>
          </a:p>
        </p:txBody>
      </p:sp>
      <p:sp>
        <p:nvSpPr>
          <p:cNvPr id="4" name="TextBox 3">
            <a:extLst>
              <a:ext uri="{FF2B5EF4-FFF2-40B4-BE49-F238E27FC236}">
                <a16:creationId xmlns:a16="http://schemas.microsoft.com/office/drawing/2014/main" id="{78591F72-76B1-419F-AC88-E6C955BCC1EE}"/>
              </a:ext>
            </a:extLst>
          </p:cNvPr>
          <p:cNvSpPr txBox="1"/>
          <p:nvPr/>
        </p:nvSpPr>
        <p:spPr>
          <a:xfrm>
            <a:off x="1484406" y="1299596"/>
            <a:ext cx="8773482" cy="1477328"/>
          </a:xfrm>
          <a:prstGeom prst="rect">
            <a:avLst/>
          </a:prstGeom>
          <a:noFill/>
          <a:ln w="57150">
            <a:solidFill>
              <a:schemeClr val="accent2"/>
            </a:solidFill>
          </a:ln>
        </p:spPr>
        <p:txBody>
          <a:bodyPr wrap="square" lIns="91440" tIns="45720" rIns="91440" bIns="45720" rtlCol="0" anchor="t">
            <a:spAutoFit/>
          </a:bodyPr>
          <a:lstStyle/>
          <a:p>
            <a:r>
              <a:rPr lang="en-US" dirty="0"/>
              <a:t>Topline is formed by the withers, back, loin, and croup.</a:t>
            </a:r>
          </a:p>
          <a:p>
            <a:endParaRPr lang="en-US" dirty="0"/>
          </a:p>
          <a:p>
            <a:r>
              <a:rPr lang="en-US" dirty="0"/>
              <a:t>This is the area from the base of the neck to the base of the tail.</a:t>
            </a:r>
          </a:p>
          <a:p>
            <a:endParaRPr lang="en-US" dirty="0"/>
          </a:p>
          <a:p>
            <a:r>
              <a:rPr lang="en-US" dirty="0"/>
              <a:t>Preferred topline is level, meaning that this area should be flat and strong.</a:t>
            </a:r>
          </a:p>
        </p:txBody>
      </p:sp>
      <p:pic>
        <p:nvPicPr>
          <p:cNvPr id="5" name="Picture 4" descr="A picture containing grass, dog, mammal, black&#10;&#10;Description automatically generated">
            <a:extLst>
              <a:ext uri="{FF2B5EF4-FFF2-40B4-BE49-F238E27FC236}">
                <a16:creationId xmlns:a16="http://schemas.microsoft.com/office/drawing/2014/main" id="{DABDD55F-116F-49BA-BEBE-32FD648F7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147" y="2764732"/>
            <a:ext cx="4417227" cy="3440942"/>
          </a:xfrm>
          <a:prstGeom prst="rect">
            <a:avLst/>
          </a:prstGeom>
        </p:spPr>
      </p:pic>
    </p:spTree>
    <p:extLst>
      <p:ext uri="{BB962C8B-B14F-4D97-AF65-F5344CB8AC3E}">
        <p14:creationId xmlns:p14="http://schemas.microsoft.com/office/powerpoint/2010/main" val="1675313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AFCDFC-04E9-4A52-A9DC-C84D9B3CDB38}"/>
              </a:ext>
            </a:extLst>
          </p:cNvPr>
          <p:cNvSpPr/>
          <p:nvPr/>
        </p:nvSpPr>
        <p:spPr>
          <a:xfrm>
            <a:off x="1954590" y="2153240"/>
            <a:ext cx="7291207" cy="2551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A0478-AA33-4A3B-B786-94B4DB7FF083}"/>
              </a:ext>
            </a:extLst>
          </p:cNvPr>
          <p:cNvSpPr>
            <a:spLocks noGrp="1"/>
          </p:cNvSpPr>
          <p:nvPr>
            <p:ph type="title"/>
          </p:nvPr>
        </p:nvSpPr>
        <p:spPr>
          <a:xfrm>
            <a:off x="1954590" y="1506834"/>
            <a:ext cx="7291207" cy="817266"/>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Topline Problems</a:t>
            </a:r>
          </a:p>
        </p:txBody>
      </p:sp>
      <p:sp>
        <p:nvSpPr>
          <p:cNvPr id="3" name="TextBox 2">
            <a:extLst>
              <a:ext uri="{FF2B5EF4-FFF2-40B4-BE49-F238E27FC236}">
                <a16:creationId xmlns:a16="http://schemas.microsoft.com/office/drawing/2014/main" id="{08F881D1-A0DD-475C-B28E-0BF8ACF27365}"/>
              </a:ext>
            </a:extLst>
          </p:cNvPr>
          <p:cNvSpPr txBox="1"/>
          <p:nvPr/>
        </p:nvSpPr>
        <p:spPr>
          <a:xfrm>
            <a:off x="1954591" y="2387283"/>
            <a:ext cx="7291206" cy="2308324"/>
          </a:xfrm>
          <a:prstGeom prst="rect">
            <a:avLst/>
          </a:prstGeom>
          <a:noFill/>
          <a:ln w="57150">
            <a:solidFill>
              <a:schemeClr val="accent2"/>
            </a:solidFill>
          </a:ln>
        </p:spPr>
        <p:txBody>
          <a:bodyPr wrap="square" lIns="91440" tIns="45720" rIns="91440" bIns="45720" rtlCol="0" anchor="t">
            <a:spAutoFit/>
          </a:bodyPr>
          <a:lstStyle/>
          <a:p>
            <a:pPr marL="285750" indent="-285750">
              <a:buFont typeface="Arial" panose="020B0604020202020204" pitchFamily="34" charset="0"/>
              <a:buChar char="•"/>
            </a:pPr>
            <a:r>
              <a:rPr lang="en-US"/>
              <a:t>Dips at the withers or softness in the topline indicate there is something wrong with the structure of the front assembly.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 rise in the rear of the topline indicates that there is something wrong with the structure of the rear assembly.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A sloped topline indicates some type of imbalance in the structure front to rear.</a:t>
            </a:r>
          </a:p>
        </p:txBody>
      </p:sp>
    </p:spTree>
    <p:extLst>
      <p:ext uri="{BB962C8B-B14F-4D97-AF65-F5344CB8AC3E}">
        <p14:creationId xmlns:p14="http://schemas.microsoft.com/office/powerpoint/2010/main" val="29098273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FFAF88-6A7B-4B24-80B0-509761DFF8AE}"/>
              </a:ext>
            </a:extLst>
          </p:cNvPr>
          <p:cNvSpPr/>
          <p:nvPr/>
        </p:nvSpPr>
        <p:spPr>
          <a:xfrm>
            <a:off x="84284" y="4339636"/>
            <a:ext cx="11377916"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F289511-A240-451A-B69D-B42BBF29CA72}"/>
              </a:ext>
            </a:extLst>
          </p:cNvPr>
          <p:cNvSpPr txBox="1"/>
          <p:nvPr/>
        </p:nvSpPr>
        <p:spPr>
          <a:xfrm>
            <a:off x="761476" y="4393637"/>
            <a:ext cx="3788229" cy="923330"/>
          </a:xfrm>
          <a:prstGeom prst="rect">
            <a:avLst/>
          </a:prstGeom>
          <a:noFill/>
        </p:spPr>
        <p:txBody>
          <a:bodyPr wrap="square" rtlCol="0">
            <a:spAutoFit/>
          </a:bodyPr>
          <a:lstStyle/>
          <a:p>
            <a:r>
              <a:rPr lang="en-US" dirty="0"/>
              <a:t>Slope in topline:</a:t>
            </a:r>
          </a:p>
          <a:p>
            <a:r>
              <a:rPr lang="en-US" dirty="0"/>
              <a:t>Front angulation does not match rear angulation</a:t>
            </a:r>
          </a:p>
        </p:txBody>
      </p:sp>
      <p:sp>
        <p:nvSpPr>
          <p:cNvPr id="3" name="TextBox 2">
            <a:extLst>
              <a:ext uri="{FF2B5EF4-FFF2-40B4-BE49-F238E27FC236}">
                <a16:creationId xmlns:a16="http://schemas.microsoft.com/office/drawing/2014/main" id="{93EA2A04-9DDA-445F-8095-CBD49046F606}"/>
              </a:ext>
            </a:extLst>
          </p:cNvPr>
          <p:cNvSpPr txBox="1"/>
          <p:nvPr/>
        </p:nvSpPr>
        <p:spPr>
          <a:xfrm>
            <a:off x="9313364" y="4532389"/>
            <a:ext cx="795667" cy="369332"/>
          </a:xfrm>
          <a:prstGeom prst="rect">
            <a:avLst/>
          </a:prstGeom>
          <a:noFill/>
        </p:spPr>
        <p:txBody>
          <a:bodyPr wrap="none" rtlCol="0">
            <a:spAutoFit/>
          </a:bodyPr>
          <a:lstStyle/>
          <a:p>
            <a:r>
              <a:rPr lang="en-US"/>
              <a:t>Roach</a:t>
            </a:r>
          </a:p>
        </p:txBody>
      </p:sp>
      <p:sp>
        <p:nvSpPr>
          <p:cNvPr id="4" name="TextBox 3">
            <a:extLst>
              <a:ext uri="{FF2B5EF4-FFF2-40B4-BE49-F238E27FC236}">
                <a16:creationId xmlns:a16="http://schemas.microsoft.com/office/drawing/2014/main" id="{B3A501FD-3839-4DD0-9834-7AEA82358F5B}"/>
              </a:ext>
            </a:extLst>
          </p:cNvPr>
          <p:cNvSpPr txBox="1"/>
          <p:nvPr/>
        </p:nvSpPr>
        <p:spPr>
          <a:xfrm>
            <a:off x="4865782" y="4612170"/>
            <a:ext cx="1814920" cy="369332"/>
          </a:xfrm>
          <a:prstGeom prst="rect">
            <a:avLst/>
          </a:prstGeom>
          <a:noFill/>
        </p:spPr>
        <p:txBody>
          <a:bodyPr wrap="none" rtlCol="0">
            <a:spAutoFit/>
          </a:bodyPr>
          <a:lstStyle/>
          <a:p>
            <a:r>
              <a:rPr lang="en-US"/>
              <a:t>High in the rear</a:t>
            </a:r>
          </a:p>
        </p:txBody>
      </p:sp>
      <p:sp>
        <p:nvSpPr>
          <p:cNvPr id="5" name="TextBox 4">
            <a:extLst>
              <a:ext uri="{FF2B5EF4-FFF2-40B4-BE49-F238E27FC236}">
                <a16:creationId xmlns:a16="http://schemas.microsoft.com/office/drawing/2014/main" id="{94904351-71E1-491E-96AE-5DCE2231DB4D}"/>
              </a:ext>
            </a:extLst>
          </p:cNvPr>
          <p:cNvSpPr txBox="1"/>
          <p:nvPr/>
        </p:nvSpPr>
        <p:spPr>
          <a:xfrm>
            <a:off x="9015333" y="4867539"/>
            <a:ext cx="1391728" cy="369332"/>
          </a:xfrm>
          <a:prstGeom prst="rect">
            <a:avLst/>
          </a:prstGeom>
          <a:noFill/>
        </p:spPr>
        <p:txBody>
          <a:bodyPr wrap="none" rtlCol="0">
            <a:spAutoFit/>
          </a:bodyPr>
          <a:lstStyle/>
          <a:p>
            <a:r>
              <a:rPr lang="en-US"/>
              <a:t>Low tail set</a:t>
            </a:r>
          </a:p>
        </p:txBody>
      </p:sp>
      <p:sp>
        <p:nvSpPr>
          <p:cNvPr id="6" name="TextBox 5">
            <a:extLst>
              <a:ext uri="{FF2B5EF4-FFF2-40B4-BE49-F238E27FC236}">
                <a16:creationId xmlns:a16="http://schemas.microsoft.com/office/drawing/2014/main" id="{A1ECBC0E-E840-4F49-A108-95900A9ECFF9}"/>
              </a:ext>
            </a:extLst>
          </p:cNvPr>
          <p:cNvSpPr txBox="1"/>
          <p:nvPr/>
        </p:nvSpPr>
        <p:spPr>
          <a:xfrm>
            <a:off x="84284" y="914403"/>
            <a:ext cx="11377916" cy="646331"/>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a:solidFill>
                  <a:schemeClr val="accent2"/>
                </a:solidFill>
              </a:rPr>
              <a:t>Topline problems</a:t>
            </a:r>
          </a:p>
        </p:txBody>
      </p:sp>
      <p:pic>
        <p:nvPicPr>
          <p:cNvPr id="8" name="Picture 7" descr="A picture containing text, television, monitor, mammal&#10;&#10;Description automatically generated">
            <a:extLst>
              <a:ext uri="{FF2B5EF4-FFF2-40B4-BE49-F238E27FC236}">
                <a16:creationId xmlns:a16="http://schemas.microsoft.com/office/drawing/2014/main" id="{398D0BAC-EE0E-4FF1-AF0C-C14583BA4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395" y="1540057"/>
            <a:ext cx="4098066" cy="2866455"/>
          </a:xfrm>
          <a:prstGeom prst="rect">
            <a:avLst/>
          </a:prstGeom>
        </p:spPr>
      </p:pic>
      <p:pic>
        <p:nvPicPr>
          <p:cNvPr id="10" name="Picture 9" descr="A picture containing indoor, mammal, painting, picture frame&#10;&#10;Description automatically generated">
            <a:extLst>
              <a:ext uri="{FF2B5EF4-FFF2-40B4-BE49-F238E27FC236}">
                <a16:creationId xmlns:a16="http://schemas.microsoft.com/office/drawing/2014/main" id="{835AEFE1-D16F-462A-8B09-17A5DBDC2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2257" y="1563922"/>
            <a:ext cx="3177355" cy="2868780"/>
          </a:xfrm>
          <a:prstGeom prst="rect">
            <a:avLst/>
          </a:prstGeom>
        </p:spPr>
      </p:pic>
      <p:pic>
        <p:nvPicPr>
          <p:cNvPr id="12" name="Picture 11" descr="A picture containing text, grass, mammal, picture frame&#10;&#10;Description automatically generated">
            <a:extLst>
              <a:ext uri="{FF2B5EF4-FFF2-40B4-BE49-F238E27FC236}">
                <a16:creationId xmlns:a16="http://schemas.microsoft.com/office/drawing/2014/main" id="{8D01F0A2-0E8D-4A89-A30C-A474DA076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84" y="1540057"/>
            <a:ext cx="4157973" cy="2916510"/>
          </a:xfrm>
          <a:prstGeom prst="rect">
            <a:avLst/>
          </a:prstGeom>
        </p:spPr>
      </p:pic>
    </p:spTree>
    <p:extLst>
      <p:ext uri="{BB962C8B-B14F-4D97-AF65-F5344CB8AC3E}">
        <p14:creationId xmlns:p14="http://schemas.microsoft.com/office/powerpoint/2010/main" val="36466766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EC09642-66FB-4BC6-9B2E-4C0DA47E59A5}"/>
              </a:ext>
            </a:extLst>
          </p:cNvPr>
          <p:cNvSpPr/>
          <p:nvPr/>
        </p:nvSpPr>
        <p:spPr>
          <a:xfrm>
            <a:off x="1620234" y="2951211"/>
            <a:ext cx="2607381" cy="2138241"/>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rPr>
              <a:t>A dog that is too short in back will not move correctly.  He needs to be slightly longer in back; Otherwise, he will overreach</a:t>
            </a:r>
            <a:r>
              <a:rPr lang="en-US" dirty="0">
                <a:solidFill>
                  <a:schemeClr val="accent2"/>
                </a:solidFill>
              </a:rPr>
              <a:t>.</a:t>
            </a:r>
          </a:p>
        </p:txBody>
      </p:sp>
      <p:sp>
        <p:nvSpPr>
          <p:cNvPr id="5" name="Rectangle 4">
            <a:extLst>
              <a:ext uri="{FF2B5EF4-FFF2-40B4-BE49-F238E27FC236}">
                <a16:creationId xmlns:a16="http://schemas.microsoft.com/office/drawing/2014/main" id="{E113D1B5-7B15-4D11-B25D-66C4C09FF7B5}"/>
              </a:ext>
            </a:extLst>
          </p:cNvPr>
          <p:cNvSpPr/>
          <p:nvPr/>
        </p:nvSpPr>
        <p:spPr>
          <a:xfrm>
            <a:off x="1610596" y="1595408"/>
            <a:ext cx="8300410" cy="1404867"/>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1233CF-FCFB-4F62-8107-DE174907DA5D}"/>
              </a:ext>
            </a:extLst>
          </p:cNvPr>
          <p:cNvSpPr>
            <a:spLocks noGrp="1"/>
          </p:cNvSpPr>
          <p:nvPr>
            <p:ph type="title"/>
          </p:nvPr>
        </p:nvSpPr>
        <p:spPr>
          <a:xfrm>
            <a:off x="1610596" y="916511"/>
            <a:ext cx="8300410" cy="656492"/>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Too Short in Back</a:t>
            </a:r>
          </a:p>
        </p:txBody>
      </p:sp>
      <p:sp>
        <p:nvSpPr>
          <p:cNvPr id="3" name="TextBox 2">
            <a:extLst>
              <a:ext uri="{FF2B5EF4-FFF2-40B4-BE49-F238E27FC236}">
                <a16:creationId xmlns:a16="http://schemas.microsoft.com/office/drawing/2014/main" id="{DED8DA2D-7E8C-4ABC-A8E8-AB7E4578BBED}"/>
              </a:ext>
            </a:extLst>
          </p:cNvPr>
          <p:cNvSpPr txBox="1"/>
          <p:nvPr/>
        </p:nvSpPr>
        <p:spPr>
          <a:xfrm>
            <a:off x="2007370" y="1640218"/>
            <a:ext cx="7444667" cy="1200329"/>
          </a:xfrm>
          <a:prstGeom prst="rect">
            <a:avLst/>
          </a:prstGeom>
          <a:noFill/>
        </p:spPr>
        <p:txBody>
          <a:bodyPr wrap="none" lIns="91440" tIns="45720" rIns="91440" bIns="45720" rtlCol="0" anchor="t">
            <a:spAutoFit/>
          </a:bodyPr>
          <a:lstStyle/>
          <a:p>
            <a:r>
              <a:rPr lang="en-US" dirty="0"/>
              <a:t>A square dog with a shorter back…the dog will fit a square</a:t>
            </a:r>
          </a:p>
          <a:p>
            <a:endParaRPr lang="en-US" dirty="0"/>
          </a:p>
          <a:p>
            <a:r>
              <a:rPr lang="en-US" dirty="0"/>
              <a:t>While this dog is nice and short back, as breeders we must be careful</a:t>
            </a:r>
          </a:p>
          <a:p>
            <a:r>
              <a:rPr lang="en-US" dirty="0"/>
              <a:t>not to change the balance of the profile.</a:t>
            </a:r>
          </a:p>
        </p:txBody>
      </p:sp>
      <mc:AlternateContent xmlns:mc="http://schemas.openxmlformats.org/markup-compatibility/2006">
        <mc:Choice xmlns:am3d="http://schemas.microsoft.com/office/drawing/2017/model3d" Requires="am3d">
          <p:graphicFrame>
            <p:nvGraphicFramePr>
              <p:cNvPr id="4" name="3D Model 3" descr="Rhombohedra 1 Blue">
                <a:extLst>
                  <a:ext uri="{FF2B5EF4-FFF2-40B4-BE49-F238E27FC236}">
                    <a16:creationId xmlns:a16="http://schemas.microsoft.com/office/drawing/2014/main" id="{44285550-BD88-4690-83C8-C94FF3B6A247}"/>
                  </a:ext>
                </a:extLst>
              </p:cNvPr>
              <p:cNvGraphicFramePr/>
              <p:nvPr>
                <p:extLst>
                  <p:ext uri="{D42A27DB-BD31-4B8C-83A1-F6EECF244321}">
                    <p14:modId xmlns:p14="http://schemas.microsoft.com/office/powerpoint/2010/main" val="1261273249"/>
                  </p:ext>
                </p:extLst>
              </p:nvPr>
            </p:nvGraphicFramePr>
            <p:xfrm>
              <a:off x="6602682" y="2951211"/>
              <a:ext cx="3969084" cy="3568341"/>
            </p:xfrm>
            <a:graphic>
              <a:graphicData uri="http://schemas.microsoft.com/office/drawing/2017/model3d">
                <am3d:model3d r:embed="rId2">
                  <am3d:spPr>
                    <a:xfrm>
                      <a:off x="0" y="0"/>
                      <a:ext cx="3969084" cy="3568341"/>
                    </a:xfrm>
                    <a:prstGeom prst="rect">
                      <a:avLst/>
                    </a:prstGeom>
                  </am3d:spPr>
                  <am3d:camera>
                    <am3d:pos x="0" y="0" z="75275796"/>
                    <am3d:up dx="0" dy="36000000" dz="0"/>
                    <am3d:lookAt x="0" y="0" z="0"/>
                    <am3d:perspective fov="2700000"/>
                  </am3d:camera>
                  <am3d:trans>
                    <am3d:meterPerModelUnit n="119438" d="1000000"/>
                    <am3d:preTrans dx="-4521" dy="-18000000" dz="-3"/>
                    <am3d:scale>
                      <am3d:sx n="1000000" d="1000000"/>
                      <am3d:sy n="1000000" d="1000000"/>
                      <am3d:sz n="1000000" d="1000000"/>
                    </am3d:scale>
                    <am3d:rot/>
                    <am3d:postTrans dx="0" dy="0" dz="0"/>
                  </am3d:trans>
                  <am3d:raster rName="Office3DRenderer" rVer="16.0.8326">
                    <am3d:blip r:embed="rId3"/>
                  </am3d:raster>
                  <am3d:objViewport viewportSz="600862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Model 3" descr="Rhombohedra 1 Blue">
                <a:extLst>
                  <a:ext uri="{FF2B5EF4-FFF2-40B4-BE49-F238E27FC236}">
                    <a16:creationId xmlns:a16="http://schemas.microsoft.com/office/drawing/2014/main" id="{44285550-BD88-4690-83C8-C94FF3B6A247}"/>
                  </a:ext>
                </a:extLst>
              </p:cNvPr>
              <p:cNvPicPr>
                <a:picLocks noGrp="1" noRot="1" noChangeAspect="1" noMove="1" noResize="1" noEditPoints="1" noAdjustHandles="1" noChangeArrowheads="1" noChangeShapeType="1" noCrop="1"/>
              </p:cNvPicPr>
              <p:nvPr/>
            </p:nvPicPr>
            <p:blipFill>
              <a:blip r:embed="rId3"/>
              <a:stretch>
                <a:fillRect/>
              </a:stretch>
            </p:blipFill>
            <p:spPr>
              <a:xfrm>
                <a:off x="6602682" y="2951211"/>
                <a:ext cx="3969084" cy="3568341"/>
              </a:xfrm>
              <a:prstGeom prst="rect">
                <a:avLst/>
              </a:prstGeom>
            </p:spPr>
          </p:pic>
        </mc:Fallback>
      </mc:AlternateContent>
    </p:spTree>
    <p:extLst>
      <p:ext uri="{BB962C8B-B14F-4D97-AF65-F5344CB8AC3E}">
        <p14:creationId xmlns:p14="http://schemas.microsoft.com/office/powerpoint/2010/main" val="702578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ky, outdoor, grass, cow&#10;&#10;Description automatically generated">
            <a:extLst>
              <a:ext uri="{FF2B5EF4-FFF2-40B4-BE49-F238E27FC236}">
                <a16:creationId xmlns:a16="http://schemas.microsoft.com/office/drawing/2014/main" id="{CB6C8AD5-B4F5-FB18-C362-3A9DDC313AB2}"/>
              </a:ext>
            </a:extLst>
          </p:cNvPr>
          <p:cNvPicPr>
            <a:picLocks noChangeAspect="1"/>
          </p:cNvPicPr>
          <p:nvPr/>
        </p:nvPicPr>
        <p:blipFill rotWithShape="1">
          <a:blip r:embed="rId2">
            <a:extLst>
              <a:ext uri="{28A0092B-C50C-407E-A947-70E740481C1C}">
                <a14:useLocalDpi xmlns:a14="http://schemas.microsoft.com/office/drawing/2010/main" val="0"/>
              </a:ext>
            </a:extLst>
          </a:blip>
          <a:srcRect b="13753"/>
          <a:stretch/>
        </p:blipFill>
        <p:spPr>
          <a:xfrm>
            <a:off x="2768642" y="3294681"/>
            <a:ext cx="6842579" cy="3319651"/>
          </a:xfrm>
          <a:prstGeom prst="rect">
            <a:avLst/>
          </a:prstGeom>
          <a:ln w="57150">
            <a:solidFill>
              <a:schemeClr val="accent2"/>
            </a:solidFill>
          </a:ln>
        </p:spPr>
      </p:pic>
      <p:pic>
        <p:nvPicPr>
          <p:cNvPr id="6" name="Picture 5" descr="A dog jumping over a bar&#10;&#10;Description automatically generated with medium confidence">
            <a:extLst>
              <a:ext uri="{FF2B5EF4-FFF2-40B4-BE49-F238E27FC236}">
                <a16:creationId xmlns:a16="http://schemas.microsoft.com/office/drawing/2014/main" id="{5F37B389-EF13-EC08-DCDA-C6D36F96B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466" y="456331"/>
            <a:ext cx="4114801" cy="2743200"/>
          </a:xfrm>
          <a:prstGeom prst="rect">
            <a:avLst/>
          </a:prstGeom>
          <a:ln w="57150">
            <a:solidFill>
              <a:schemeClr val="accent2"/>
            </a:solidFill>
          </a:ln>
        </p:spPr>
      </p:pic>
      <p:pic>
        <p:nvPicPr>
          <p:cNvPr id="4" name="Picture 3" descr="A dog running on grass&#10;&#10;Description automatically generated with low confidence">
            <a:extLst>
              <a:ext uri="{FF2B5EF4-FFF2-40B4-BE49-F238E27FC236}">
                <a16:creationId xmlns:a16="http://schemas.microsoft.com/office/drawing/2014/main" id="{969099C2-5CB1-50F6-A41B-D1C312172C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369" y="456331"/>
            <a:ext cx="4200783" cy="2802322"/>
          </a:xfrm>
          <a:prstGeom prst="rect">
            <a:avLst/>
          </a:prstGeom>
          <a:ln w="57150">
            <a:solidFill>
              <a:schemeClr val="accent2"/>
            </a:solidFill>
          </a:ln>
        </p:spPr>
      </p:pic>
      <p:pic>
        <p:nvPicPr>
          <p:cNvPr id="12" name="Picture 11" descr="A dog on a leash&#10;&#10;Description automatically generated with medium confidence">
            <a:extLst>
              <a:ext uri="{FF2B5EF4-FFF2-40B4-BE49-F238E27FC236}">
                <a16:creationId xmlns:a16="http://schemas.microsoft.com/office/drawing/2014/main" id="{A96DD7CF-63F3-587D-0E0F-0602C8051255}"/>
              </a:ext>
            </a:extLst>
          </p:cNvPr>
          <p:cNvPicPr>
            <a:picLocks noChangeAspect="1"/>
          </p:cNvPicPr>
          <p:nvPr/>
        </p:nvPicPr>
        <p:blipFill rotWithShape="1">
          <a:blip r:embed="rId5">
            <a:extLst>
              <a:ext uri="{28A0092B-C50C-407E-A947-70E740481C1C}">
                <a14:useLocalDpi xmlns:a14="http://schemas.microsoft.com/office/drawing/2010/main" val="0"/>
              </a:ext>
            </a:extLst>
          </a:blip>
          <a:srcRect l="-1482" t="20240" r="15645" b="29504"/>
          <a:stretch/>
        </p:blipFill>
        <p:spPr>
          <a:xfrm>
            <a:off x="6773043" y="3149734"/>
            <a:ext cx="4415017" cy="3446584"/>
          </a:xfrm>
          <a:prstGeom prst="rect">
            <a:avLst/>
          </a:prstGeom>
          <a:solidFill>
            <a:schemeClr val="accent2"/>
          </a:solidFill>
          <a:ln w="57150">
            <a:solidFill>
              <a:schemeClr val="accent2"/>
            </a:solidFill>
          </a:ln>
        </p:spPr>
      </p:pic>
      <p:pic>
        <p:nvPicPr>
          <p:cNvPr id="17" name="Picture 16" descr="A picture containing dog, outdoor, mammal&#10;&#10;Description automatically generated">
            <a:extLst>
              <a:ext uri="{FF2B5EF4-FFF2-40B4-BE49-F238E27FC236}">
                <a16:creationId xmlns:a16="http://schemas.microsoft.com/office/drawing/2014/main" id="{92FAD97C-8042-6B56-D79D-1283713920FF}"/>
              </a:ext>
            </a:extLst>
          </p:cNvPr>
          <p:cNvPicPr>
            <a:picLocks noChangeAspect="1"/>
          </p:cNvPicPr>
          <p:nvPr/>
        </p:nvPicPr>
        <p:blipFill rotWithShape="1">
          <a:blip r:embed="rId6">
            <a:extLst>
              <a:ext uri="{28A0092B-C50C-407E-A947-70E740481C1C}">
                <a14:useLocalDpi xmlns:a14="http://schemas.microsoft.com/office/drawing/2010/main" val="0"/>
              </a:ext>
            </a:extLst>
          </a:blip>
          <a:srcRect t="27282" b="26182"/>
          <a:stretch/>
        </p:blipFill>
        <p:spPr>
          <a:xfrm>
            <a:off x="7939267" y="411040"/>
            <a:ext cx="3248793" cy="3191404"/>
          </a:xfrm>
          <a:prstGeom prst="rect">
            <a:avLst/>
          </a:prstGeom>
          <a:ln w="57150">
            <a:solidFill>
              <a:schemeClr val="accent2"/>
            </a:solidFill>
          </a:ln>
        </p:spPr>
      </p:pic>
      <p:sp>
        <p:nvSpPr>
          <p:cNvPr id="11" name="TextBox 10">
            <a:extLst>
              <a:ext uri="{FF2B5EF4-FFF2-40B4-BE49-F238E27FC236}">
                <a16:creationId xmlns:a16="http://schemas.microsoft.com/office/drawing/2014/main" id="{804BEA72-1A6A-B664-578D-0FE18D9142E6}"/>
              </a:ext>
            </a:extLst>
          </p:cNvPr>
          <p:cNvSpPr txBox="1"/>
          <p:nvPr/>
        </p:nvSpPr>
        <p:spPr>
          <a:xfrm>
            <a:off x="-1497386" y="474345"/>
            <a:ext cx="888966" cy="5909310"/>
          </a:xfrm>
          <a:prstGeom prst="rect">
            <a:avLst/>
          </a:prstGeom>
          <a:noFill/>
        </p:spPr>
        <p:txBody>
          <a:bodyPr wrap="square" rtlCol="0">
            <a:spAutoFit/>
          </a:bodyPr>
          <a:lstStyle/>
          <a:p>
            <a:r>
              <a:rPr lang="en-US" sz="5400">
                <a:solidFill>
                  <a:schemeClr val="accent2"/>
                </a:solidFill>
              </a:rPr>
              <a:t>W</a:t>
            </a:r>
          </a:p>
          <a:p>
            <a:r>
              <a:rPr lang="en-US" sz="5400">
                <a:solidFill>
                  <a:schemeClr val="accent2"/>
                </a:solidFill>
              </a:rPr>
              <a:t>O</a:t>
            </a:r>
          </a:p>
          <a:p>
            <a:r>
              <a:rPr lang="en-US" sz="5400">
                <a:solidFill>
                  <a:schemeClr val="accent2"/>
                </a:solidFill>
              </a:rPr>
              <a:t>R</a:t>
            </a:r>
          </a:p>
          <a:p>
            <a:r>
              <a:rPr lang="en-US" sz="5400">
                <a:solidFill>
                  <a:schemeClr val="accent2"/>
                </a:solidFill>
              </a:rPr>
              <a:t>K</a:t>
            </a:r>
          </a:p>
          <a:p>
            <a:r>
              <a:rPr lang="en-US" sz="5400">
                <a:solidFill>
                  <a:schemeClr val="accent2"/>
                </a:solidFill>
              </a:rPr>
              <a:t>I</a:t>
            </a:r>
          </a:p>
          <a:p>
            <a:r>
              <a:rPr lang="en-US" sz="5400">
                <a:solidFill>
                  <a:schemeClr val="accent2"/>
                </a:solidFill>
              </a:rPr>
              <a:t>N</a:t>
            </a:r>
          </a:p>
          <a:p>
            <a:r>
              <a:rPr lang="en-US" sz="5400">
                <a:solidFill>
                  <a:schemeClr val="accent2"/>
                </a:solidFill>
              </a:rPr>
              <a:t>G</a:t>
            </a:r>
          </a:p>
        </p:txBody>
      </p:sp>
      <p:pic>
        <p:nvPicPr>
          <p:cNvPr id="5" name="Picture 4" descr="A picture containing grass, outdoor, dog, person&#10;&#10;Description automatically generated">
            <a:extLst>
              <a:ext uri="{FF2B5EF4-FFF2-40B4-BE49-F238E27FC236}">
                <a16:creationId xmlns:a16="http://schemas.microsoft.com/office/drawing/2014/main" id="{50621225-6CC1-AD8B-122A-34E5FE0BE185}"/>
              </a:ext>
            </a:extLst>
          </p:cNvPr>
          <p:cNvPicPr>
            <a:picLocks noChangeAspect="1"/>
          </p:cNvPicPr>
          <p:nvPr/>
        </p:nvPicPr>
        <p:blipFill rotWithShape="1">
          <a:blip r:embed="rId7">
            <a:extLst>
              <a:ext uri="{28A0092B-C50C-407E-A947-70E740481C1C}">
                <a14:useLocalDpi xmlns:a14="http://schemas.microsoft.com/office/drawing/2010/main" val="0"/>
              </a:ext>
            </a:extLst>
          </a:blip>
          <a:srcRect l="32109" t="22968" r="26827" b="11179"/>
          <a:stretch/>
        </p:blipFill>
        <p:spPr>
          <a:xfrm>
            <a:off x="-518183" y="3258653"/>
            <a:ext cx="3228799" cy="3446584"/>
          </a:xfrm>
          <a:prstGeom prst="rect">
            <a:avLst/>
          </a:prstGeom>
        </p:spPr>
      </p:pic>
      <p:pic>
        <p:nvPicPr>
          <p:cNvPr id="13" name="Picture 12" descr="A dog jumping over a fence&#10;&#10;Description automatically generated with low confidence">
            <a:extLst>
              <a:ext uri="{FF2B5EF4-FFF2-40B4-BE49-F238E27FC236}">
                <a16:creationId xmlns:a16="http://schemas.microsoft.com/office/drawing/2014/main" id="{6D5E54D5-82E0-E5BA-B3BF-FC169B82EA86}"/>
              </a:ext>
            </a:extLst>
          </p:cNvPr>
          <p:cNvPicPr>
            <a:picLocks noChangeAspect="1"/>
          </p:cNvPicPr>
          <p:nvPr/>
        </p:nvPicPr>
        <p:blipFill rotWithShape="1">
          <a:blip r:embed="rId8">
            <a:extLst>
              <a:ext uri="{28A0092B-C50C-407E-A947-70E740481C1C}">
                <a14:useLocalDpi xmlns:a14="http://schemas.microsoft.com/office/drawing/2010/main" val="0"/>
              </a:ext>
            </a:extLst>
          </a:blip>
          <a:srcRect l="22100" t="45928" r="44556" b="22462"/>
          <a:stretch/>
        </p:blipFill>
        <p:spPr>
          <a:xfrm>
            <a:off x="3814138" y="3087385"/>
            <a:ext cx="2958905" cy="1867121"/>
          </a:xfrm>
          <a:prstGeom prst="rect">
            <a:avLst/>
          </a:prstGeom>
        </p:spPr>
      </p:pic>
    </p:spTree>
    <p:extLst>
      <p:ext uri="{BB962C8B-B14F-4D97-AF65-F5344CB8AC3E}">
        <p14:creationId xmlns:p14="http://schemas.microsoft.com/office/powerpoint/2010/main" val="3520937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F2F00E-9B34-44EF-BD0B-5B7A3F1E0A2E}"/>
              </a:ext>
            </a:extLst>
          </p:cNvPr>
          <p:cNvSpPr/>
          <p:nvPr/>
        </p:nvSpPr>
        <p:spPr>
          <a:xfrm>
            <a:off x="2659708" y="1597345"/>
            <a:ext cx="5415147" cy="4466605"/>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7E163-E94F-46BC-97C9-9CF596B8D401}"/>
              </a:ext>
            </a:extLst>
          </p:cNvPr>
          <p:cNvSpPr>
            <a:spLocks noGrp="1"/>
          </p:cNvSpPr>
          <p:nvPr>
            <p:ph type="title"/>
          </p:nvPr>
        </p:nvSpPr>
        <p:spPr>
          <a:xfrm>
            <a:off x="2659707" y="707968"/>
            <a:ext cx="5415147" cy="83736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Long in back</a:t>
            </a:r>
          </a:p>
        </p:txBody>
      </p:sp>
      <p:sp>
        <p:nvSpPr>
          <p:cNvPr id="3" name="TextBox 2">
            <a:extLst>
              <a:ext uri="{FF2B5EF4-FFF2-40B4-BE49-F238E27FC236}">
                <a16:creationId xmlns:a16="http://schemas.microsoft.com/office/drawing/2014/main" id="{02950F99-AA8C-4FC4-8BD1-E44B17525129}"/>
              </a:ext>
            </a:extLst>
          </p:cNvPr>
          <p:cNvSpPr txBox="1"/>
          <p:nvPr/>
        </p:nvSpPr>
        <p:spPr>
          <a:xfrm>
            <a:off x="3464626" y="1597345"/>
            <a:ext cx="3193503" cy="923330"/>
          </a:xfrm>
          <a:prstGeom prst="rect">
            <a:avLst/>
          </a:prstGeom>
          <a:noFill/>
        </p:spPr>
        <p:txBody>
          <a:bodyPr wrap="none" rtlCol="0">
            <a:spAutoFit/>
          </a:bodyPr>
          <a:lstStyle/>
          <a:p>
            <a:r>
              <a:rPr lang="en-US" dirty="0"/>
              <a:t>This bitch is long in back,</a:t>
            </a:r>
          </a:p>
          <a:p>
            <a:r>
              <a:rPr lang="en-US" dirty="0"/>
              <a:t>Low on leg…the two often go</a:t>
            </a:r>
          </a:p>
          <a:p>
            <a:r>
              <a:rPr lang="en-US" dirty="0"/>
              <a:t>together</a:t>
            </a:r>
          </a:p>
        </p:txBody>
      </p:sp>
      <p:sp>
        <p:nvSpPr>
          <p:cNvPr id="4" name="TextBox 3">
            <a:extLst>
              <a:ext uri="{FF2B5EF4-FFF2-40B4-BE49-F238E27FC236}">
                <a16:creationId xmlns:a16="http://schemas.microsoft.com/office/drawing/2014/main" id="{7BE1DF42-F32C-4AF0-8E05-AA4C39B5453D}"/>
              </a:ext>
            </a:extLst>
          </p:cNvPr>
          <p:cNvSpPr txBox="1"/>
          <p:nvPr/>
        </p:nvSpPr>
        <p:spPr>
          <a:xfrm>
            <a:off x="3464626" y="5469633"/>
            <a:ext cx="3628576" cy="646331"/>
          </a:xfrm>
          <a:prstGeom prst="rect">
            <a:avLst/>
          </a:prstGeom>
          <a:noFill/>
        </p:spPr>
        <p:txBody>
          <a:bodyPr wrap="square" rtlCol="0">
            <a:spAutoFit/>
          </a:bodyPr>
          <a:lstStyle/>
          <a:p>
            <a:r>
              <a:rPr lang="en-US"/>
              <a:t>Long and low decreases length of stride and speed.</a:t>
            </a:r>
          </a:p>
        </p:txBody>
      </p:sp>
      <p:pic>
        <p:nvPicPr>
          <p:cNvPr id="8" name="Picture 7" descr="A picture containing grass, dog, black, standing&#10;&#10;Description automatically generated">
            <a:extLst>
              <a:ext uri="{FF2B5EF4-FFF2-40B4-BE49-F238E27FC236}">
                <a16:creationId xmlns:a16="http://schemas.microsoft.com/office/drawing/2014/main" id="{4C7E5446-3130-1CEC-9900-68B6B29A3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303" y="2502652"/>
            <a:ext cx="3463222" cy="2966981"/>
          </a:xfrm>
          <a:prstGeom prst="rect">
            <a:avLst/>
          </a:prstGeom>
        </p:spPr>
      </p:pic>
    </p:spTree>
    <p:extLst>
      <p:ext uri="{BB962C8B-B14F-4D97-AF65-F5344CB8AC3E}">
        <p14:creationId xmlns:p14="http://schemas.microsoft.com/office/powerpoint/2010/main" val="23479553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1A5401-4F0C-477A-BD80-4922166B78A0}"/>
              </a:ext>
            </a:extLst>
          </p:cNvPr>
          <p:cNvSpPr/>
          <p:nvPr/>
        </p:nvSpPr>
        <p:spPr>
          <a:xfrm>
            <a:off x="7699394" y="1054621"/>
            <a:ext cx="2430236" cy="565858"/>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7E2B3B-FAC3-4524-B0BF-E0AC9EA3342E}"/>
              </a:ext>
            </a:extLst>
          </p:cNvPr>
          <p:cNvSpPr>
            <a:spLocks noGrp="1"/>
          </p:cNvSpPr>
          <p:nvPr>
            <p:ph type="title"/>
          </p:nvPr>
        </p:nvSpPr>
        <p:spPr>
          <a:xfrm>
            <a:off x="1304010" y="381094"/>
            <a:ext cx="8930830" cy="817266"/>
          </a:xfrm>
          <a:ln w="57150">
            <a:solidFill>
              <a:schemeClr val="accent6"/>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Bitch Pictures</a:t>
            </a:r>
          </a:p>
        </p:txBody>
      </p:sp>
      <p:sp>
        <p:nvSpPr>
          <p:cNvPr id="3" name="TextBox 2">
            <a:extLst>
              <a:ext uri="{FF2B5EF4-FFF2-40B4-BE49-F238E27FC236}">
                <a16:creationId xmlns:a16="http://schemas.microsoft.com/office/drawing/2014/main" id="{164DE8D6-E495-4E40-939D-5FD386ED594A}"/>
              </a:ext>
            </a:extLst>
          </p:cNvPr>
          <p:cNvSpPr txBox="1"/>
          <p:nvPr/>
        </p:nvSpPr>
        <p:spPr>
          <a:xfrm>
            <a:off x="4052448" y="1236114"/>
            <a:ext cx="3433953" cy="369332"/>
          </a:xfrm>
          <a:prstGeom prst="rect">
            <a:avLst/>
          </a:prstGeom>
          <a:noFill/>
        </p:spPr>
        <p:txBody>
          <a:bodyPr wrap="none" rtlCol="0">
            <a:spAutoFit/>
          </a:bodyPr>
          <a:lstStyle/>
          <a:p>
            <a:r>
              <a:rPr lang="en-US" dirty="0"/>
              <a:t>Bitches are distinctly feminine</a:t>
            </a:r>
            <a:r>
              <a:rPr lang="en-US" dirty="0">
                <a:solidFill>
                  <a:schemeClr val="accent2"/>
                </a:solidFill>
              </a:rPr>
              <a:t>.</a:t>
            </a:r>
          </a:p>
        </p:txBody>
      </p:sp>
      <p:pic>
        <p:nvPicPr>
          <p:cNvPr id="9" name="Picture 8" descr="A black dog standing on a rock&#10;&#10;Description automatically generated with low confidence">
            <a:extLst>
              <a:ext uri="{FF2B5EF4-FFF2-40B4-BE49-F238E27FC236}">
                <a16:creationId xmlns:a16="http://schemas.microsoft.com/office/drawing/2014/main" id="{07CDB219-C4F3-F258-273C-C443E3A7C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180" y="1913201"/>
            <a:ext cx="3309917" cy="2645268"/>
          </a:xfrm>
          <a:prstGeom prst="rect">
            <a:avLst/>
          </a:prstGeom>
          <a:ln w="57150">
            <a:solidFill>
              <a:schemeClr val="accent2"/>
            </a:solidFill>
          </a:ln>
        </p:spPr>
      </p:pic>
      <p:pic>
        <p:nvPicPr>
          <p:cNvPr id="11" name="Picture 10" descr="A picture containing dog, grass, person, outdoor&#10;&#10;Description automatically generated">
            <a:extLst>
              <a:ext uri="{FF2B5EF4-FFF2-40B4-BE49-F238E27FC236}">
                <a16:creationId xmlns:a16="http://schemas.microsoft.com/office/drawing/2014/main" id="{39884437-CD86-7078-9813-DDAB4C1B7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368" y="4338369"/>
            <a:ext cx="2482243" cy="2386079"/>
          </a:xfrm>
          <a:prstGeom prst="rect">
            <a:avLst/>
          </a:prstGeom>
          <a:ln w="57150">
            <a:solidFill>
              <a:schemeClr val="accent2"/>
            </a:solidFill>
          </a:ln>
        </p:spPr>
      </p:pic>
      <p:pic>
        <p:nvPicPr>
          <p:cNvPr id="12" name="Picture 11" descr="A dog standing on a sidewalk&#10;&#10;Description automatically generated with low confidence">
            <a:extLst>
              <a:ext uri="{FF2B5EF4-FFF2-40B4-BE49-F238E27FC236}">
                <a16:creationId xmlns:a16="http://schemas.microsoft.com/office/drawing/2014/main" id="{3EA9C767-9A0E-6711-2993-DF3DED6ECA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004" y="1913201"/>
            <a:ext cx="2145377" cy="3211790"/>
          </a:xfrm>
          <a:prstGeom prst="rect">
            <a:avLst/>
          </a:prstGeom>
          <a:ln w="57150">
            <a:solidFill>
              <a:schemeClr val="accent2"/>
            </a:solidFill>
          </a:ln>
        </p:spPr>
      </p:pic>
      <p:pic>
        <p:nvPicPr>
          <p:cNvPr id="19" name="Picture 18" descr="Graphical user interface, website&#10;&#10;Description automatically generated">
            <a:extLst>
              <a:ext uri="{FF2B5EF4-FFF2-40B4-BE49-F238E27FC236}">
                <a16:creationId xmlns:a16="http://schemas.microsoft.com/office/drawing/2014/main" id="{B71AB67A-A393-A547-E53A-62C3CA3E5D19}"/>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18487" r="21115" b="65072"/>
          <a:stretch/>
        </p:blipFill>
        <p:spPr>
          <a:xfrm>
            <a:off x="1232056" y="4548379"/>
            <a:ext cx="2993422" cy="1966060"/>
          </a:xfrm>
          <a:prstGeom prst="rect">
            <a:avLst/>
          </a:prstGeom>
        </p:spPr>
      </p:pic>
      <p:sp>
        <p:nvSpPr>
          <p:cNvPr id="4" name="TextBox 3">
            <a:extLst>
              <a:ext uri="{FF2B5EF4-FFF2-40B4-BE49-F238E27FC236}">
                <a16:creationId xmlns:a16="http://schemas.microsoft.com/office/drawing/2014/main" id="{5CEC6A9F-02C1-4241-8CA6-F7C34665EBB6}"/>
              </a:ext>
            </a:extLst>
          </p:cNvPr>
          <p:cNvSpPr txBox="1"/>
          <p:nvPr/>
        </p:nvSpPr>
        <p:spPr>
          <a:xfrm>
            <a:off x="4255017" y="5016038"/>
            <a:ext cx="2930800" cy="1754326"/>
          </a:xfrm>
          <a:prstGeom prst="rect">
            <a:avLst/>
          </a:prstGeom>
          <a:solidFill>
            <a:schemeClr val="accent6">
              <a:lumMod val="60000"/>
              <a:lumOff val="40000"/>
            </a:schemeClr>
          </a:solidFill>
          <a:ln w="57150">
            <a:solidFill>
              <a:schemeClr val="accent2"/>
            </a:solidFill>
          </a:ln>
        </p:spPr>
        <p:txBody>
          <a:bodyPr wrap="square" rtlCol="0">
            <a:spAutoFit/>
          </a:bodyPr>
          <a:lstStyle/>
          <a:p>
            <a:r>
              <a:rPr lang="en-US" dirty="0">
                <a:solidFill>
                  <a:srgbClr val="C00000"/>
                </a:solidFill>
              </a:rPr>
              <a:t>Serious faults</a:t>
            </a:r>
            <a:r>
              <a:rPr lang="en-US" dirty="0">
                <a:solidFill>
                  <a:schemeClr val="accent2"/>
                </a:solidFill>
              </a:rPr>
              <a:t>:  </a:t>
            </a:r>
            <a:r>
              <a:rPr lang="en-US" dirty="0"/>
              <a:t>Lack of proportion, undersized, oversized</a:t>
            </a:r>
          </a:p>
          <a:p>
            <a:r>
              <a:rPr lang="en-US" dirty="0"/>
              <a:t>Reversal of sex characteristics (bitchy dogs, doggy bitches</a:t>
            </a:r>
            <a:r>
              <a:rPr lang="en-US" dirty="0">
                <a:solidFill>
                  <a:schemeClr val="accent2"/>
                </a:solidFill>
              </a:rPr>
              <a:t>)</a:t>
            </a:r>
          </a:p>
        </p:txBody>
      </p:sp>
      <p:sp>
        <p:nvSpPr>
          <p:cNvPr id="6" name="TextBox 5">
            <a:extLst>
              <a:ext uri="{FF2B5EF4-FFF2-40B4-BE49-F238E27FC236}">
                <a16:creationId xmlns:a16="http://schemas.microsoft.com/office/drawing/2014/main" id="{A307CBB1-1605-A201-C8DF-7294A3620101}"/>
              </a:ext>
            </a:extLst>
          </p:cNvPr>
          <p:cNvSpPr txBox="1"/>
          <p:nvPr/>
        </p:nvSpPr>
        <p:spPr>
          <a:xfrm>
            <a:off x="4427237" y="866782"/>
            <a:ext cx="2536272" cy="369332"/>
          </a:xfrm>
          <a:prstGeom prst="rect">
            <a:avLst/>
          </a:prstGeom>
          <a:noFill/>
        </p:spPr>
        <p:txBody>
          <a:bodyPr wrap="none" rtlCol="0">
            <a:spAutoFit/>
          </a:bodyPr>
          <a:lstStyle/>
          <a:p>
            <a:r>
              <a:rPr lang="en-US" dirty="0"/>
              <a:t>22 inches  to 25 inches</a:t>
            </a:r>
          </a:p>
        </p:txBody>
      </p:sp>
      <p:pic>
        <p:nvPicPr>
          <p:cNvPr id="1026" name="Picture 2">
            <a:extLst>
              <a:ext uri="{FF2B5EF4-FFF2-40B4-BE49-F238E27FC236}">
                <a16:creationId xmlns:a16="http://schemas.microsoft.com/office/drawing/2014/main" id="{75E05470-6224-69BD-D443-8581A0F6406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87" t="9109" r="15997" b="2304"/>
          <a:stretch/>
        </p:blipFill>
        <p:spPr bwMode="auto">
          <a:xfrm>
            <a:off x="6847920" y="1861621"/>
            <a:ext cx="2930800" cy="2502422"/>
          </a:xfrm>
          <a:prstGeom prst="rect">
            <a:avLst/>
          </a:prstGeom>
          <a:noFill/>
          <a:ln w="38100">
            <a:solidFill>
              <a:schemeClr val="accent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764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og standing on a platform&#10;&#10;Description automatically generated with low confidence">
            <a:extLst>
              <a:ext uri="{FF2B5EF4-FFF2-40B4-BE49-F238E27FC236}">
                <a16:creationId xmlns:a16="http://schemas.microsoft.com/office/drawing/2014/main" id="{ABC03178-D9B2-9500-2FE0-83D09DF17A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700" y="2760693"/>
            <a:ext cx="3238172" cy="2817209"/>
          </a:xfrm>
          <a:prstGeom prst="rect">
            <a:avLst/>
          </a:prstGeom>
          <a:ln w="57150">
            <a:solidFill>
              <a:schemeClr val="accent2"/>
            </a:solidFill>
          </a:ln>
        </p:spPr>
      </p:pic>
      <p:sp>
        <p:nvSpPr>
          <p:cNvPr id="13" name="Rectangle 12">
            <a:extLst>
              <a:ext uri="{FF2B5EF4-FFF2-40B4-BE49-F238E27FC236}">
                <a16:creationId xmlns:a16="http://schemas.microsoft.com/office/drawing/2014/main" id="{7620388B-296E-4779-B96F-ECE4DCE85258}"/>
              </a:ext>
            </a:extLst>
          </p:cNvPr>
          <p:cNvSpPr/>
          <p:nvPr/>
        </p:nvSpPr>
        <p:spPr>
          <a:xfrm>
            <a:off x="-7987" y="1872935"/>
            <a:ext cx="11010916"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28436F-56D8-49F7-BFB3-842113081707}"/>
              </a:ext>
            </a:extLst>
          </p:cNvPr>
          <p:cNvSpPr/>
          <p:nvPr/>
        </p:nvSpPr>
        <p:spPr>
          <a:xfrm>
            <a:off x="-7987" y="995379"/>
            <a:ext cx="10966716"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0B86D-161D-4F0A-B4FB-A6592E058324}"/>
              </a:ext>
            </a:extLst>
          </p:cNvPr>
          <p:cNvSpPr>
            <a:spLocks noGrp="1"/>
          </p:cNvSpPr>
          <p:nvPr>
            <p:ph type="title"/>
          </p:nvPr>
        </p:nvSpPr>
        <p:spPr>
          <a:xfrm>
            <a:off x="-52188" y="117823"/>
            <a:ext cx="10898375" cy="877556"/>
          </a:xfrm>
          <a:ln w="3810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Dog Pictures</a:t>
            </a:r>
          </a:p>
        </p:txBody>
      </p:sp>
      <p:pic>
        <p:nvPicPr>
          <p:cNvPr id="5" name="Picture 4">
            <a:extLst>
              <a:ext uri="{FF2B5EF4-FFF2-40B4-BE49-F238E27FC236}">
                <a16:creationId xmlns:a16="http://schemas.microsoft.com/office/drawing/2014/main" id="{12C8E293-DE26-43A9-ACB9-DEA5A7BC7673}"/>
              </a:ext>
            </a:extLst>
          </p:cNvPr>
          <p:cNvPicPr>
            <a:picLocks noChangeAspect="1"/>
          </p:cNvPicPr>
          <p:nvPr/>
        </p:nvPicPr>
        <p:blipFill>
          <a:blip r:embed="rId4"/>
          <a:stretch>
            <a:fillRect/>
          </a:stretch>
        </p:blipFill>
        <p:spPr>
          <a:xfrm>
            <a:off x="3709209" y="3246104"/>
            <a:ext cx="4773582" cy="365792"/>
          </a:xfrm>
          <a:prstGeom prst="rect">
            <a:avLst/>
          </a:prstGeom>
        </p:spPr>
      </p:pic>
      <p:pic>
        <p:nvPicPr>
          <p:cNvPr id="6" name="Picture 5">
            <a:extLst>
              <a:ext uri="{FF2B5EF4-FFF2-40B4-BE49-F238E27FC236}">
                <a16:creationId xmlns:a16="http://schemas.microsoft.com/office/drawing/2014/main" id="{A3599FC8-BDEF-4EA7-82BA-E47FBB02ADA1}"/>
              </a:ext>
            </a:extLst>
          </p:cNvPr>
          <p:cNvPicPr>
            <a:picLocks noChangeAspect="1"/>
          </p:cNvPicPr>
          <p:nvPr/>
        </p:nvPicPr>
        <p:blipFill>
          <a:blip r:embed="rId4"/>
          <a:stretch>
            <a:fillRect/>
          </a:stretch>
        </p:blipFill>
        <p:spPr>
          <a:xfrm>
            <a:off x="3861609" y="3246104"/>
            <a:ext cx="4773582" cy="518192"/>
          </a:xfrm>
          <a:prstGeom prst="rect">
            <a:avLst/>
          </a:prstGeom>
        </p:spPr>
      </p:pic>
      <p:sp>
        <p:nvSpPr>
          <p:cNvPr id="8" name="TextBox 7">
            <a:extLst>
              <a:ext uri="{FF2B5EF4-FFF2-40B4-BE49-F238E27FC236}">
                <a16:creationId xmlns:a16="http://schemas.microsoft.com/office/drawing/2014/main" id="{538D6B4B-9CCC-418B-9379-18C11A9E0223}"/>
              </a:ext>
            </a:extLst>
          </p:cNvPr>
          <p:cNvSpPr txBox="1"/>
          <p:nvPr/>
        </p:nvSpPr>
        <p:spPr>
          <a:xfrm>
            <a:off x="2643368" y="1118270"/>
            <a:ext cx="6105644" cy="646331"/>
          </a:xfrm>
          <a:prstGeom prst="rect">
            <a:avLst/>
          </a:prstGeom>
          <a:noFill/>
        </p:spPr>
        <p:txBody>
          <a:bodyPr wrap="square">
            <a:spAutoFit/>
          </a:bodyPr>
          <a:lstStyle/>
          <a:p>
            <a:r>
              <a:rPr lang="en-US" dirty="0"/>
              <a:t>Dogs are characteristically more massive throughout with larger frame and heavier bone than bitches. </a:t>
            </a:r>
          </a:p>
        </p:txBody>
      </p:sp>
      <p:sp>
        <p:nvSpPr>
          <p:cNvPr id="12" name="TextBox 11">
            <a:extLst>
              <a:ext uri="{FF2B5EF4-FFF2-40B4-BE49-F238E27FC236}">
                <a16:creationId xmlns:a16="http://schemas.microsoft.com/office/drawing/2014/main" id="{4A30AFB8-233C-4BA6-8204-65709AD171C2}"/>
              </a:ext>
            </a:extLst>
          </p:cNvPr>
          <p:cNvSpPr txBox="1"/>
          <p:nvPr/>
        </p:nvSpPr>
        <p:spPr>
          <a:xfrm>
            <a:off x="2666842" y="1819716"/>
            <a:ext cx="6105644" cy="646331"/>
          </a:xfrm>
          <a:prstGeom prst="rect">
            <a:avLst/>
          </a:prstGeom>
          <a:noFill/>
        </p:spPr>
        <p:txBody>
          <a:bodyPr wrap="square" lIns="91440" tIns="45720" rIns="91440" bIns="45720" anchor="t">
            <a:spAutoFit/>
          </a:bodyPr>
          <a:lstStyle/>
          <a:p>
            <a:r>
              <a:rPr lang="en-US" dirty="0">
                <a:solidFill>
                  <a:srgbClr val="C00000"/>
                </a:solidFill>
              </a:rPr>
              <a:t>Serious Faults </a:t>
            </a:r>
            <a:r>
              <a:rPr lang="en-US" dirty="0"/>
              <a:t>- Lack of proportion, undersized, oversized, reversal of sex characteristics (bitchy dogs)</a:t>
            </a:r>
          </a:p>
        </p:txBody>
      </p:sp>
      <p:pic>
        <p:nvPicPr>
          <p:cNvPr id="18" name="Picture 17" descr="A black dog standing on grass&#10;&#10;Description automatically generated with low confidence">
            <a:extLst>
              <a:ext uri="{FF2B5EF4-FFF2-40B4-BE49-F238E27FC236}">
                <a16:creationId xmlns:a16="http://schemas.microsoft.com/office/drawing/2014/main" id="{2E12AFC5-2AAE-7702-66A7-ACE2E4248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7" y="2805755"/>
            <a:ext cx="3355531" cy="2680645"/>
          </a:xfrm>
          <a:prstGeom prst="rect">
            <a:avLst/>
          </a:prstGeom>
          <a:ln w="57150">
            <a:solidFill>
              <a:schemeClr val="accent2"/>
            </a:solidFill>
          </a:ln>
        </p:spPr>
      </p:pic>
      <p:pic>
        <p:nvPicPr>
          <p:cNvPr id="15" name="Picture 14" descr="Two people standing next to a cow&#10;&#10;Description automatically generated with low confidence">
            <a:extLst>
              <a:ext uri="{FF2B5EF4-FFF2-40B4-BE49-F238E27FC236}">
                <a16:creationId xmlns:a16="http://schemas.microsoft.com/office/drawing/2014/main" id="{A5BDF5E0-50CE-C04D-7095-B5B38AE8ABEC}"/>
              </a:ext>
            </a:extLst>
          </p:cNvPr>
          <p:cNvPicPr>
            <a:picLocks noChangeAspect="1"/>
          </p:cNvPicPr>
          <p:nvPr/>
        </p:nvPicPr>
        <p:blipFill rotWithShape="1">
          <a:blip r:embed="rId6">
            <a:extLst>
              <a:ext uri="{28A0092B-C50C-407E-A947-70E740481C1C}">
                <a14:useLocalDpi xmlns:a14="http://schemas.microsoft.com/office/drawing/2010/main" val="0"/>
              </a:ext>
            </a:extLst>
          </a:blip>
          <a:srcRect l="29297" t="43882" r="-1677" b="29215"/>
          <a:stretch/>
        </p:blipFill>
        <p:spPr>
          <a:xfrm>
            <a:off x="8868625" y="493775"/>
            <a:ext cx="2724945" cy="2250631"/>
          </a:xfrm>
          <a:prstGeom prst="rect">
            <a:avLst/>
          </a:prstGeom>
          <a:ln w="38100">
            <a:solidFill>
              <a:schemeClr val="accent2"/>
            </a:solidFill>
          </a:ln>
        </p:spPr>
      </p:pic>
      <p:pic>
        <p:nvPicPr>
          <p:cNvPr id="21" name="Picture 20" descr="A dog standing on grass&#10;&#10;Description automatically generated with low confidence">
            <a:extLst>
              <a:ext uri="{FF2B5EF4-FFF2-40B4-BE49-F238E27FC236}">
                <a16:creationId xmlns:a16="http://schemas.microsoft.com/office/drawing/2014/main" id="{AAD3B52C-F31E-30D7-4C30-254A277A8D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6842" y="4912086"/>
            <a:ext cx="2700384" cy="1901070"/>
          </a:xfrm>
          <a:prstGeom prst="rect">
            <a:avLst/>
          </a:prstGeom>
          <a:ln w="38100">
            <a:solidFill>
              <a:schemeClr val="accent2"/>
            </a:solidFill>
          </a:ln>
        </p:spPr>
      </p:pic>
      <p:sp>
        <p:nvSpPr>
          <p:cNvPr id="22" name="TextBox 21">
            <a:extLst>
              <a:ext uri="{FF2B5EF4-FFF2-40B4-BE49-F238E27FC236}">
                <a16:creationId xmlns:a16="http://schemas.microsoft.com/office/drawing/2014/main" id="{A3A57B7D-E8E0-758D-CADB-1930456FDC25}"/>
              </a:ext>
            </a:extLst>
          </p:cNvPr>
          <p:cNvSpPr txBox="1"/>
          <p:nvPr/>
        </p:nvSpPr>
        <p:spPr>
          <a:xfrm>
            <a:off x="3763170" y="648111"/>
            <a:ext cx="3094117" cy="369332"/>
          </a:xfrm>
          <a:prstGeom prst="rect">
            <a:avLst/>
          </a:prstGeom>
          <a:noFill/>
        </p:spPr>
        <p:txBody>
          <a:bodyPr wrap="none" rtlCol="0">
            <a:spAutoFit/>
          </a:bodyPr>
          <a:lstStyle/>
          <a:p>
            <a:r>
              <a:rPr kumimoji="0" lang="en-US" sz="1800" b="0" i="0" u="none" strike="noStrike" kern="1200" cap="none" spc="0" normalizeH="0" baseline="0" noProof="0">
                <a:ln>
                  <a:noFill/>
                </a:ln>
                <a:solidFill>
                  <a:prstClr val="black"/>
                </a:solidFill>
                <a:effectLst/>
                <a:uLnTx/>
                <a:uFillTx/>
                <a:latin typeface="Trebuchet MS" panose="020B0603020202020204"/>
                <a:ea typeface="+mn-ea"/>
                <a:cs typeface="+mn-cs"/>
              </a:rPr>
              <a:t>Dogs 24 inches to 27 inches.</a:t>
            </a:r>
            <a:endParaRPr lang="en-US"/>
          </a:p>
        </p:txBody>
      </p:sp>
      <p:pic>
        <p:nvPicPr>
          <p:cNvPr id="20" name="Picture 19" descr="A dog on a leash&#10;&#10;Description automatically generated with low confidence">
            <a:extLst>
              <a:ext uri="{FF2B5EF4-FFF2-40B4-BE49-F238E27FC236}">
                <a16:creationId xmlns:a16="http://schemas.microsoft.com/office/drawing/2014/main" id="{C2620C7C-C671-142E-0FB7-02AC7AA12E2C}"/>
              </a:ext>
            </a:extLst>
          </p:cNvPr>
          <p:cNvPicPr>
            <a:picLocks noChangeAspect="1"/>
          </p:cNvPicPr>
          <p:nvPr/>
        </p:nvPicPr>
        <p:blipFill rotWithShape="1">
          <a:blip r:embed="rId8">
            <a:extLst>
              <a:ext uri="{28A0092B-C50C-407E-A947-70E740481C1C}">
                <a14:useLocalDpi xmlns:a14="http://schemas.microsoft.com/office/drawing/2010/main" val="0"/>
              </a:ext>
            </a:extLst>
          </a:blip>
          <a:srcRect l="24076" t="32183" r="15249" b="8198"/>
          <a:stretch/>
        </p:blipFill>
        <p:spPr>
          <a:xfrm>
            <a:off x="4848744" y="2805755"/>
            <a:ext cx="3464147" cy="2765612"/>
          </a:xfrm>
          <a:prstGeom prst="rect">
            <a:avLst/>
          </a:prstGeom>
          <a:ln w="38100">
            <a:solidFill>
              <a:schemeClr val="accent2"/>
            </a:solidFill>
          </a:ln>
        </p:spPr>
      </p:pic>
      <p:pic>
        <p:nvPicPr>
          <p:cNvPr id="11" name="Picture 10" descr="A dog on a leash&#10;&#10;Description automatically generated with medium confidence">
            <a:extLst>
              <a:ext uri="{FF2B5EF4-FFF2-40B4-BE49-F238E27FC236}">
                <a16:creationId xmlns:a16="http://schemas.microsoft.com/office/drawing/2014/main" id="{F3CFBC4E-F9A1-F577-F36A-96672D094B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117" y="277384"/>
            <a:ext cx="2575943" cy="2467023"/>
          </a:xfrm>
          <a:prstGeom prst="rect">
            <a:avLst/>
          </a:prstGeom>
          <a:ln w="38100">
            <a:solidFill>
              <a:schemeClr val="accent2"/>
            </a:solidFill>
          </a:ln>
        </p:spPr>
      </p:pic>
    </p:spTree>
    <p:extLst>
      <p:ext uri="{BB962C8B-B14F-4D97-AF65-F5344CB8AC3E}">
        <p14:creationId xmlns:p14="http://schemas.microsoft.com/office/powerpoint/2010/main" val="681062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0A0CAC-8661-4385-97D9-15B575CC0637}"/>
              </a:ext>
            </a:extLst>
          </p:cNvPr>
          <p:cNvSpPr/>
          <p:nvPr/>
        </p:nvSpPr>
        <p:spPr>
          <a:xfrm>
            <a:off x="1927399" y="1567544"/>
            <a:ext cx="7266467" cy="3278208"/>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12F90D-5DF4-4AE3-9030-816576E19564}"/>
              </a:ext>
            </a:extLst>
          </p:cNvPr>
          <p:cNvSpPr txBox="1"/>
          <p:nvPr/>
        </p:nvSpPr>
        <p:spPr>
          <a:xfrm>
            <a:off x="1926874" y="1770750"/>
            <a:ext cx="7182405" cy="2585323"/>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The length of a correct loin should be no more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than one third the length of the ribcage.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      If there is any topline issue due to the front</a:t>
            </a:r>
          </a:p>
          <a:p>
            <a:pPr>
              <a:defRPr/>
            </a:pPr>
            <a:r>
              <a:rPr lang="en-US" dirty="0">
                <a:latin typeface="Trebuchet MS" panose="020B0603020202020204"/>
              </a:rPr>
              <a:t>     </a:t>
            </a:r>
            <a:r>
              <a:rPr kumimoji="0" lang="en-US" sz="1800" b="0" i="0" u="none" strike="noStrike" kern="1200" cap="none" spc="0" normalizeH="0" baseline="0" noProof="0" dirty="0">
                <a:ln>
                  <a:noFill/>
                </a:ln>
                <a:effectLst/>
                <a:uLnTx/>
                <a:uFillTx/>
                <a:latin typeface="Trebuchet MS" panose="020B0603020202020204"/>
                <a:ea typeface="+mn-ea"/>
                <a:cs typeface="+mn-cs"/>
              </a:rPr>
              <a:t> or rear assembly, a longer loin will</a:t>
            </a:r>
            <a:r>
              <a:rPr lang="en-US" dirty="0">
                <a:latin typeface="Trebuchet MS" panose="020B0603020202020204"/>
              </a:rPr>
              <a:t> intensify the problem</a:t>
            </a:r>
            <a:endParaRPr lang="en-US" sz="1800" b="0" i="0" u="none" strike="noStrike" kern="1200" cap="none" spc="0" normalizeH="0" baseline="0" noProof="0" dirty="0">
              <a:ln>
                <a:noFill/>
              </a:ln>
              <a:effectLst/>
              <a:uLnTx/>
              <a:uFillTx/>
              <a:latin typeface="Trebuchet MS" panose="020B0603020202020204"/>
            </a:endParaRPr>
          </a:p>
          <a:p>
            <a:pPr>
              <a:defRPr/>
            </a:pPr>
            <a:r>
              <a:rPr lang="en-US" dirty="0">
                <a:latin typeface="Trebuchet MS" panose="020B0603020202020204"/>
              </a:rPr>
              <a:t>      </a:t>
            </a:r>
            <a:endParaRPr lang="en-US" sz="1800" b="0" i="0" u="none" strike="noStrike" kern="1200" cap="none" spc="0" normalizeH="0" baseline="0" noProof="0" dirty="0">
              <a:ln>
                <a:noFill/>
              </a:ln>
              <a:effectLst/>
              <a:uLnTx/>
              <a:uFillTx/>
              <a:latin typeface="Trebuchet MS" panose="020B0603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a:defRPr/>
            </a:pPr>
            <a:r>
              <a:rPr lang="en-US" dirty="0">
                <a:latin typeface="Trebuchet MS" panose="020B0603020202020204"/>
              </a:rPr>
              <a:t>     </a:t>
            </a:r>
            <a:r>
              <a:rPr kumimoji="0" lang="en-US" sz="1800" b="0" i="0" u="none" strike="noStrike" kern="1200" cap="none" spc="0" normalizeH="0" baseline="0" noProof="0" dirty="0">
                <a:ln>
                  <a:noFill/>
                </a:ln>
                <a:effectLst/>
                <a:uLnTx/>
                <a:uFillTx/>
                <a:latin typeface="Trebuchet MS" panose="020B0603020202020204"/>
                <a:ea typeface="+mn-ea"/>
                <a:cs typeface="+mn-cs"/>
              </a:rPr>
              <a:t> Short loin makes the spine stiffer and less</a:t>
            </a:r>
            <a:r>
              <a:rPr lang="en-US" dirty="0">
                <a:latin typeface="Trebuchet MS" panose="020B0603020202020204"/>
              </a:rPr>
              <a:t> flexible.</a:t>
            </a:r>
            <a:endParaRPr lang="en-US" sz="1800" b="0" i="0" u="none" strike="noStrike" kern="1200" cap="none" spc="0" normalizeH="0" baseline="0" noProof="0" dirty="0">
              <a:ln>
                <a:noFill/>
              </a:ln>
              <a:effectLst/>
              <a:uLnTx/>
              <a:uFillTx/>
              <a:latin typeface="Trebuchet MS" panose="020B0603020202020204"/>
            </a:endParaRPr>
          </a:p>
          <a:p>
            <a:pPr>
              <a:defRPr/>
            </a:pPr>
            <a:r>
              <a:rPr lang="en-US" dirty="0">
                <a:latin typeface="Trebuchet MS" panose="020B0603020202020204"/>
              </a:rPr>
              <a:t>     </a:t>
            </a:r>
            <a:endParaRPr lang="en-US" dirty="0"/>
          </a:p>
        </p:txBody>
      </p:sp>
      <p:sp>
        <p:nvSpPr>
          <p:cNvPr id="2" name="Title 1">
            <a:extLst>
              <a:ext uri="{FF2B5EF4-FFF2-40B4-BE49-F238E27FC236}">
                <a16:creationId xmlns:a16="http://schemas.microsoft.com/office/drawing/2014/main" id="{7FF9EDD6-58C4-4FFC-9DF2-320818A341F2}"/>
              </a:ext>
            </a:extLst>
          </p:cNvPr>
          <p:cNvSpPr>
            <a:spLocks noGrp="1"/>
          </p:cNvSpPr>
          <p:nvPr>
            <p:ph type="title"/>
          </p:nvPr>
        </p:nvSpPr>
        <p:spPr>
          <a:xfrm>
            <a:off x="1927399" y="730181"/>
            <a:ext cx="7266467" cy="83736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Loin</a:t>
            </a:r>
          </a:p>
        </p:txBody>
      </p:sp>
    </p:spTree>
    <p:extLst>
      <p:ext uri="{BB962C8B-B14F-4D97-AF65-F5344CB8AC3E}">
        <p14:creationId xmlns:p14="http://schemas.microsoft.com/office/powerpoint/2010/main" val="1998445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1C91B59B-43F7-49F1-9339-33CC45732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582" y="1477295"/>
            <a:ext cx="5655093" cy="4788682"/>
          </a:xfrm>
          <a:prstGeom prst="rect">
            <a:avLst/>
          </a:prstGeom>
          <a:ln w="57150">
            <a:solidFill>
              <a:schemeClr val="accent2"/>
            </a:solidFill>
          </a:ln>
        </p:spPr>
      </p:pic>
      <p:sp>
        <p:nvSpPr>
          <p:cNvPr id="2" name="Title 1">
            <a:extLst>
              <a:ext uri="{FF2B5EF4-FFF2-40B4-BE49-F238E27FC236}">
                <a16:creationId xmlns:a16="http://schemas.microsoft.com/office/drawing/2014/main" id="{CE3707D6-06D1-4C16-A4F4-22EC5F976125}"/>
              </a:ext>
            </a:extLst>
          </p:cNvPr>
          <p:cNvSpPr>
            <a:spLocks noGrp="1"/>
          </p:cNvSpPr>
          <p:nvPr>
            <p:ph type="title"/>
          </p:nvPr>
        </p:nvSpPr>
        <p:spPr>
          <a:xfrm>
            <a:off x="2852183" y="700222"/>
            <a:ext cx="5655093" cy="77707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Loin</a:t>
            </a:r>
          </a:p>
        </p:txBody>
      </p:sp>
    </p:spTree>
    <p:extLst>
      <p:ext uri="{BB962C8B-B14F-4D97-AF65-F5344CB8AC3E}">
        <p14:creationId xmlns:p14="http://schemas.microsoft.com/office/powerpoint/2010/main" val="793772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D1864-D7E5-48DF-8480-770EAC575917}"/>
              </a:ext>
            </a:extLst>
          </p:cNvPr>
          <p:cNvSpPr>
            <a:spLocks noGrp="1"/>
          </p:cNvSpPr>
          <p:nvPr>
            <p:ph type="title"/>
          </p:nvPr>
        </p:nvSpPr>
        <p:spPr>
          <a:xfrm>
            <a:off x="1855287" y="609600"/>
            <a:ext cx="6240759" cy="1320800"/>
          </a:xfrm>
          <a:solidFill>
            <a:schemeClr val="accent6">
              <a:lumMod val="60000"/>
              <a:lumOff val="40000"/>
            </a:schemeClr>
          </a:solidFill>
          <a:ln w="38100">
            <a:solidFill>
              <a:schemeClr val="accent2"/>
            </a:solidFill>
          </a:ln>
        </p:spPr>
        <p:txBody>
          <a:bodyPr/>
          <a:lstStyle/>
          <a:p>
            <a:pPr algn="ctr"/>
            <a:r>
              <a:rPr lang="en-US">
                <a:solidFill>
                  <a:schemeClr val="accent2"/>
                </a:solidFill>
              </a:rPr>
              <a:t>Correct length of Loin</a:t>
            </a:r>
          </a:p>
        </p:txBody>
      </p:sp>
      <p:pic>
        <p:nvPicPr>
          <p:cNvPr id="5" name="Picture 4">
            <a:extLst>
              <a:ext uri="{FF2B5EF4-FFF2-40B4-BE49-F238E27FC236}">
                <a16:creationId xmlns:a16="http://schemas.microsoft.com/office/drawing/2014/main" id="{7DE5DAAA-8801-4B2A-8362-128EFDF1A543}"/>
              </a:ext>
            </a:extLst>
          </p:cNvPr>
          <p:cNvPicPr>
            <a:picLocks noChangeAspect="1"/>
          </p:cNvPicPr>
          <p:nvPr/>
        </p:nvPicPr>
        <p:blipFill rotWithShape="1">
          <a:blip r:embed="rId2"/>
          <a:srcRect l="12340" t="25109" r="5898" b="4528"/>
          <a:stretch/>
        </p:blipFill>
        <p:spPr>
          <a:xfrm>
            <a:off x="1855288" y="1930400"/>
            <a:ext cx="6240759" cy="4362659"/>
          </a:xfrm>
          <a:prstGeom prst="rect">
            <a:avLst/>
          </a:prstGeom>
          <a:ln w="57150">
            <a:solidFill>
              <a:schemeClr val="accent2"/>
            </a:solidFill>
          </a:ln>
        </p:spPr>
      </p:pic>
      <p:sp>
        <p:nvSpPr>
          <p:cNvPr id="3" name="Arrow: Down 2">
            <a:extLst>
              <a:ext uri="{FF2B5EF4-FFF2-40B4-BE49-F238E27FC236}">
                <a16:creationId xmlns:a16="http://schemas.microsoft.com/office/drawing/2014/main" id="{558D1D04-545E-122F-9EA9-14AA561614F6}"/>
              </a:ext>
            </a:extLst>
          </p:cNvPr>
          <p:cNvSpPr/>
          <p:nvPr/>
        </p:nvSpPr>
        <p:spPr>
          <a:xfrm>
            <a:off x="4206239" y="2644117"/>
            <a:ext cx="365760" cy="784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237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30ACF4-3592-4022-B219-1B50CC84F1C5}"/>
              </a:ext>
            </a:extLst>
          </p:cNvPr>
          <p:cNvSpPr/>
          <p:nvPr/>
        </p:nvSpPr>
        <p:spPr>
          <a:xfrm>
            <a:off x="3520924" y="3985791"/>
            <a:ext cx="3569208"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2FD109-659B-488F-80A8-710A43A8AF2B}"/>
              </a:ext>
            </a:extLst>
          </p:cNvPr>
          <p:cNvSpPr>
            <a:spLocks noGrp="1"/>
          </p:cNvSpPr>
          <p:nvPr>
            <p:ph type="title"/>
          </p:nvPr>
        </p:nvSpPr>
        <p:spPr>
          <a:xfrm>
            <a:off x="3520924" y="730181"/>
            <a:ext cx="3569208" cy="91774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Loin Problems</a:t>
            </a:r>
          </a:p>
        </p:txBody>
      </p:sp>
      <p:sp>
        <p:nvSpPr>
          <p:cNvPr id="3" name="TextBox 2">
            <a:extLst>
              <a:ext uri="{FF2B5EF4-FFF2-40B4-BE49-F238E27FC236}">
                <a16:creationId xmlns:a16="http://schemas.microsoft.com/office/drawing/2014/main" id="{1EA65964-FB38-423B-88EE-4AA0C7FC58BA}"/>
              </a:ext>
            </a:extLst>
          </p:cNvPr>
          <p:cNvSpPr txBox="1"/>
          <p:nvPr/>
        </p:nvSpPr>
        <p:spPr>
          <a:xfrm>
            <a:off x="4615275" y="4244536"/>
            <a:ext cx="1380506" cy="369332"/>
          </a:xfrm>
          <a:prstGeom prst="rect">
            <a:avLst/>
          </a:prstGeom>
          <a:noFill/>
        </p:spPr>
        <p:txBody>
          <a:bodyPr wrap="none" rtlCol="0">
            <a:spAutoFit/>
          </a:bodyPr>
          <a:lstStyle/>
          <a:p>
            <a:r>
              <a:rPr lang="en-US"/>
              <a:t>Long in loin</a:t>
            </a:r>
          </a:p>
        </p:txBody>
      </p:sp>
      <p:pic>
        <p:nvPicPr>
          <p:cNvPr id="6" name="Picture 5" descr="A picture containing dog, grass, mammal, indoor&#10;&#10;Description automatically generated">
            <a:extLst>
              <a:ext uri="{FF2B5EF4-FFF2-40B4-BE49-F238E27FC236}">
                <a16:creationId xmlns:a16="http://schemas.microsoft.com/office/drawing/2014/main" id="{424AEE2C-1F4A-47A1-908C-5814E6E7A7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0924" y="1647930"/>
            <a:ext cx="3569208" cy="2606040"/>
          </a:xfrm>
          <a:prstGeom prst="rect">
            <a:avLst/>
          </a:prstGeom>
        </p:spPr>
      </p:pic>
    </p:spTree>
    <p:extLst>
      <p:ext uri="{BB962C8B-B14F-4D97-AF65-F5344CB8AC3E}">
        <p14:creationId xmlns:p14="http://schemas.microsoft.com/office/powerpoint/2010/main" val="18970961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6E154-BB7A-4049-BFCF-66218940ABA4}"/>
              </a:ext>
            </a:extLst>
          </p:cNvPr>
          <p:cNvSpPr>
            <a:spLocks noGrp="1"/>
          </p:cNvSpPr>
          <p:nvPr>
            <p:ph type="title"/>
          </p:nvPr>
        </p:nvSpPr>
        <p:spPr>
          <a:xfrm>
            <a:off x="2571284" y="423173"/>
            <a:ext cx="5765369" cy="835675"/>
          </a:xfrm>
          <a:solidFill>
            <a:schemeClr val="accent6">
              <a:lumMod val="60000"/>
              <a:lumOff val="40000"/>
            </a:schemeClr>
          </a:solidFill>
          <a:ln w="38100">
            <a:solidFill>
              <a:schemeClr val="accent2"/>
            </a:solidFill>
          </a:ln>
        </p:spPr>
        <p:txBody>
          <a:bodyPr/>
          <a:lstStyle/>
          <a:p>
            <a:pPr algn="ctr"/>
            <a:r>
              <a:rPr lang="en-US">
                <a:solidFill>
                  <a:schemeClr val="accent2"/>
                </a:solidFill>
              </a:rPr>
              <a:t>Croup</a:t>
            </a:r>
          </a:p>
        </p:txBody>
      </p:sp>
      <p:sp>
        <p:nvSpPr>
          <p:cNvPr id="4" name="TextBox 3">
            <a:extLst>
              <a:ext uri="{FF2B5EF4-FFF2-40B4-BE49-F238E27FC236}">
                <a16:creationId xmlns:a16="http://schemas.microsoft.com/office/drawing/2014/main" id="{691C42EF-E075-4047-86B2-10EE1F36D6A2}"/>
              </a:ext>
            </a:extLst>
          </p:cNvPr>
          <p:cNvSpPr txBox="1"/>
          <p:nvPr/>
        </p:nvSpPr>
        <p:spPr>
          <a:xfrm>
            <a:off x="2571285" y="1258848"/>
            <a:ext cx="5765369" cy="5078313"/>
          </a:xfrm>
          <a:prstGeom prst="rect">
            <a:avLst/>
          </a:prstGeom>
          <a:solidFill>
            <a:schemeClr val="accent1"/>
          </a:solidFill>
          <a:ln w="38100">
            <a:solidFill>
              <a:schemeClr val="accent2"/>
            </a:solidFill>
          </a:ln>
        </p:spPr>
        <p:txBody>
          <a:bodyPr wrap="square" rtlCol="0">
            <a:spAutoFit/>
          </a:bodyPr>
          <a:lstStyle/>
          <a:p>
            <a:r>
              <a:rPr lang="en-US" dirty="0"/>
              <a:t>The croup is the area from the front edge of the pelvis to the base of the tail.</a:t>
            </a:r>
          </a:p>
          <a:p>
            <a:r>
              <a:rPr lang="en-US" dirty="0"/>
              <a:t>The length and angle of the croup affects the eventual width of thigh as seen from the side.</a:t>
            </a:r>
          </a:p>
          <a:p>
            <a:endParaRPr lang="en-US" dirty="0"/>
          </a:p>
          <a:p>
            <a:r>
              <a:rPr lang="en-US" dirty="0"/>
              <a:t>The angle of the croup affects the angle at which the hindquarter functions.</a:t>
            </a:r>
          </a:p>
          <a:p>
            <a:endParaRPr lang="en-US" dirty="0"/>
          </a:p>
          <a:p>
            <a:r>
              <a:rPr lang="en-US" dirty="0"/>
              <a:t>Too steep a croup, results in loss of hindquarter drive</a:t>
            </a:r>
          </a:p>
          <a:p>
            <a:endParaRPr lang="en-US" dirty="0"/>
          </a:p>
          <a:p>
            <a:r>
              <a:rPr lang="en-US" dirty="0"/>
              <a:t>Ideally, a crop should be of good length and laid at a gentle angle to the back so that the drive up through the hindquarter flows forward along the back with out a break.</a:t>
            </a:r>
          </a:p>
          <a:p>
            <a:endParaRPr lang="en-US" dirty="0"/>
          </a:p>
          <a:p>
            <a:r>
              <a:rPr lang="en-US" dirty="0"/>
              <a:t>Too steep will reduce the arc of movement that is possible from the hindquarter, resulting in restrictions in drive.</a:t>
            </a:r>
          </a:p>
        </p:txBody>
      </p:sp>
    </p:spTree>
    <p:extLst>
      <p:ext uri="{BB962C8B-B14F-4D97-AF65-F5344CB8AC3E}">
        <p14:creationId xmlns:p14="http://schemas.microsoft.com/office/powerpoint/2010/main" val="34526519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1FA0B8-66A1-40E0-B1A6-89C78726764A}"/>
              </a:ext>
            </a:extLst>
          </p:cNvPr>
          <p:cNvPicPr>
            <a:picLocks noChangeAspect="1"/>
          </p:cNvPicPr>
          <p:nvPr/>
        </p:nvPicPr>
        <p:blipFill>
          <a:blip r:embed="rId2"/>
          <a:stretch>
            <a:fillRect/>
          </a:stretch>
        </p:blipFill>
        <p:spPr>
          <a:xfrm>
            <a:off x="2455793" y="2297018"/>
            <a:ext cx="5044251" cy="4252996"/>
          </a:xfrm>
          <a:prstGeom prst="rect">
            <a:avLst/>
          </a:prstGeom>
          <a:ln w="76200">
            <a:solidFill>
              <a:schemeClr val="accent2"/>
            </a:solidFill>
          </a:ln>
        </p:spPr>
      </p:pic>
      <p:sp>
        <p:nvSpPr>
          <p:cNvPr id="7" name="TextBox 6">
            <a:extLst>
              <a:ext uri="{FF2B5EF4-FFF2-40B4-BE49-F238E27FC236}">
                <a16:creationId xmlns:a16="http://schemas.microsoft.com/office/drawing/2014/main" id="{256531C6-A23B-4610-8562-EA952D57D327}"/>
              </a:ext>
            </a:extLst>
          </p:cNvPr>
          <p:cNvSpPr txBox="1"/>
          <p:nvPr/>
        </p:nvSpPr>
        <p:spPr>
          <a:xfrm>
            <a:off x="2398541" y="307986"/>
            <a:ext cx="5170859" cy="2031325"/>
          </a:xfrm>
          <a:prstGeom prst="rect">
            <a:avLst/>
          </a:prstGeom>
          <a:solidFill>
            <a:schemeClr val="accent1"/>
          </a:solidFill>
          <a:ln w="76200">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8393C"/>
                </a:solidFill>
                <a:effectLst/>
                <a:uLnTx/>
                <a:uFillTx/>
                <a:latin typeface="Trebuchet MS" panose="020B0603020202020204"/>
                <a:ea typeface="+mn-ea"/>
                <a:cs typeface="+mn-cs"/>
              </a:rPr>
              <a:t>On each side are (1) the ilium, (2) the ischium, and (3) the pubis bones The pelvic bones are joined directly to the three fused sacrum vertebrae by the sacroiliac joint. The angle in which the pairs of bones are attached to the sacrum is called the pelvic girdle slope. This angle varies from dog to dog.</a:t>
            </a:r>
          </a:p>
        </p:txBody>
      </p:sp>
      <p:sp>
        <p:nvSpPr>
          <p:cNvPr id="8" name="TextBox 7">
            <a:extLst>
              <a:ext uri="{FF2B5EF4-FFF2-40B4-BE49-F238E27FC236}">
                <a16:creationId xmlns:a16="http://schemas.microsoft.com/office/drawing/2014/main" id="{3C8FBB0F-8907-4B8E-8722-80B9399BB33A}"/>
              </a:ext>
            </a:extLst>
          </p:cNvPr>
          <p:cNvSpPr txBox="1"/>
          <p:nvPr/>
        </p:nvSpPr>
        <p:spPr>
          <a:xfrm>
            <a:off x="7533111" y="917703"/>
            <a:ext cx="4234376" cy="5355312"/>
          </a:xfrm>
          <a:prstGeom prst="rect">
            <a:avLst/>
          </a:prstGeom>
          <a:solidFill>
            <a:schemeClr val="accent1"/>
          </a:solidFill>
          <a:ln w="76200">
            <a:solidFill>
              <a:schemeClr val="accent2"/>
            </a:solidFill>
          </a:ln>
        </p:spPr>
        <p:txBody>
          <a:bodyPr wrap="square" rtlCol="0">
            <a:spAutoFit/>
          </a:bodyPr>
          <a:lstStyle/>
          <a:p>
            <a:r>
              <a:rPr lang="en-US" b="0" i="0" dirty="0">
                <a:solidFill>
                  <a:srgbClr val="38393C"/>
                </a:solidFill>
                <a:effectLst/>
                <a:latin typeface="Readex Pro"/>
              </a:rPr>
              <a:t>The function of the croup is to determine the “set-on” of the tail. The sacrum and the first several tail vertebrae form the croup (see Figure A). </a:t>
            </a:r>
          </a:p>
          <a:p>
            <a:r>
              <a:rPr lang="en-US" b="0" i="0" dirty="0">
                <a:solidFill>
                  <a:srgbClr val="38393C"/>
                </a:solidFill>
                <a:effectLst/>
                <a:latin typeface="Readex Pro"/>
              </a:rPr>
              <a:t>The angulation of the croup determines the tail set.</a:t>
            </a:r>
          </a:p>
          <a:p>
            <a:r>
              <a:rPr lang="en-US" b="0" i="0" dirty="0">
                <a:solidFill>
                  <a:srgbClr val="38393C"/>
                </a:solidFill>
                <a:effectLst/>
                <a:latin typeface="Readex Pro"/>
              </a:rPr>
              <a:t> If the croup is flat or level, the tail set will be high. </a:t>
            </a:r>
          </a:p>
          <a:p>
            <a:r>
              <a:rPr lang="en-US" b="0" i="0" dirty="0">
                <a:solidFill>
                  <a:srgbClr val="38393C"/>
                </a:solidFill>
                <a:effectLst/>
                <a:latin typeface="Readex Pro"/>
              </a:rPr>
              <a:t>If the croup is gently rounded, it becomes a continuation of the backline and the tail usually continues the level of the spine, carried horizontally to the ground.</a:t>
            </a:r>
          </a:p>
          <a:p>
            <a:r>
              <a:rPr lang="en-US" b="0" i="0" dirty="0">
                <a:solidFill>
                  <a:srgbClr val="38393C"/>
                </a:solidFill>
                <a:effectLst/>
                <a:latin typeface="Readex Pro"/>
              </a:rPr>
              <a:t> If the croup is angled downward, the tail set will be low. The steeper the downward angle, the lower the tail set will be on the dog. </a:t>
            </a:r>
          </a:p>
          <a:p>
            <a:r>
              <a:rPr lang="en-US" b="0" i="0" dirty="0">
                <a:solidFill>
                  <a:srgbClr val="38393C"/>
                </a:solidFill>
                <a:effectLst/>
                <a:latin typeface="Readex Pro"/>
              </a:rPr>
              <a:t>The angulation of the croup is dependent upon the curvature of the individual sacral and tail vertebrae.</a:t>
            </a:r>
            <a:endParaRPr lang="en-US" dirty="0"/>
          </a:p>
        </p:txBody>
      </p:sp>
      <p:sp>
        <p:nvSpPr>
          <p:cNvPr id="2" name="TextBox 1">
            <a:extLst>
              <a:ext uri="{FF2B5EF4-FFF2-40B4-BE49-F238E27FC236}">
                <a16:creationId xmlns:a16="http://schemas.microsoft.com/office/drawing/2014/main" id="{E636EE2D-50FF-4335-8F9D-E0B8A747BC1C}"/>
              </a:ext>
            </a:extLst>
          </p:cNvPr>
          <p:cNvSpPr txBox="1"/>
          <p:nvPr/>
        </p:nvSpPr>
        <p:spPr>
          <a:xfrm>
            <a:off x="506110" y="4891894"/>
            <a:ext cx="3060705" cy="1754326"/>
          </a:xfrm>
          <a:prstGeom prst="rect">
            <a:avLst/>
          </a:prstGeom>
          <a:solidFill>
            <a:schemeClr val="accent1"/>
          </a:solidFill>
          <a:ln w="57150">
            <a:solidFill>
              <a:schemeClr val="accent2"/>
            </a:solidFill>
          </a:ln>
        </p:spPr>
        <p:txBody>
          <a:bodyPr wrap="square" rtlCol="0">
            <a:spAutoFit/>
          </a:bodyPr>
          <a:lstStyle/>
          <a:p>
            <a:r>
              <a:rPr lang="en-US" dirty="0"/>
              <a:t>The extremity of the pelvis (ischium (2), if it extends well to the rear, gives greater area for attachment of the rear muscle.</a:t>
            </a:r>
          </a:p>
        </p:txBody>
      </p:sp>
      <p:sp>
        <p:nvSpPr>
          <p:cNvPr id="3" name="TextBox 2">
            <a:extLst>
              <a:ext uri="{FF2B5EF4-FFF2-40B4-BE49-F238E27FC236}">
                <a16:creationId xmlns:a16="http://schemas.microsoft.com/office/drawing/2014/main" id="{94A239D7-703D-51A1-6589-EBF7F66BD2D6}"/>
              </a:ext>
            </a:extLst>
          </p:cNvPr>
          <p:cNvSpPr txBox="1"/>
          <p:nvPr/>
        </p:nvSpPr>
        <p:spPr>
          <a:xfrm>
            <a:off x="4142232" y="2478024"/>
            <a:ext cx="320922" cy="369332"/>
          </a:xfrm>
          <a:prstGeom prst="rect">
            <a:avLst/>
          </a:prstGeom>
          <a:solidFill>
            <a:schemeClr val="accent1"/>
          </a:solidFill>
        </p:spPr>
        <p:txBody>
          <a:bodyPr wrap="none" rtlCol="0">
            <a:spAutoFit/>
          </a:bodyPr>
          <a:lstStyle/>
          <a:p>
            <a:r>
              <a:rPr lang="en-US" dirty="0"/>
              <a:t>A</a:t>
            </a:r>
          </a:p>
        </p:txBody>
      </p:sp>
      <p:sp>
        <p:nvSpPr>
          <p:cNvPr id="4" name="TextBox 3">
            <a:extLst>
              <a:ext uri="{FF2B5EF4-FFF2-40B4-BE49-F238E27FC236}">
                <a16:creationId xmlns:a16="http://schemas.microsoft.com/office/drawing/2014/main" id="{D10AE36B-8F21-5FD9-E250-71E7243FE8DA}"/>
              </a:ext>
            </a:extLst>
          </p:cNvPr>
          <p:cNvSpPr txBox="1"/>
          <p:nvPr/>
        </p:nvSpPr>
        <p:spPr>
          <a:xfrm>
            <a:off x="4910328" y="4238850"/>
            <a:ext cx="306494" cy="369332"/>
          </a:xfrm>
          <a:prstGeom prst="rect">
            <a:avLst/>
          </a:prstGeom>
          <a:solidFill>
            <a:schemeClr val="accent1"/>
          </a:solidFill>
        </p:spPr>
        <p:txBody>
          <a:bodyPr wrap="none" rtlCol="0">
            <a:spAutoFit/>
          </a:bodyPr>
          <a:lstStyle/>
          <a:p>
            <a:r>
              <a:rPr lang="en-US" dirty="0"/>
              <a:t>2</a:t>
            </a:r>
          </a:p>
        </p:txBody>
      </p:sp>
      <p:sp>
        <p:nvSpPr>
          <p:cNvPr id="6" name="TextBox 5">
            <a:extLst>
              <a:ext uri="{FF2B5EF4-FFF2-40B4-BE49-F238E27FC236}">
                <a16:creationId xmlns:a16="http://schemas.microsoft.com/office/drawing/2014/main" id="{BD09FFD7-57FF-5E7D-B236-744848BE6FBF}"/>
              </a:ext>
            </a:extLst>
          </p:cNvPr>
          <p:cNvSpPr txBox="1"/>
          <p:nvPr/>
        </p:nvSpPr>
        <p:spPr>
          <a:xfrm>
            <a:off x="5047608" y="5303519"/>
            <a:ext cx="306494" cy="369332"/>
          </a:xfrm>
          <a:prstGeom prst="rect">
            <a:avLst/>
          </a:prstGeom>
          <a:solidFill>
            <a:schemeClr val="accent1"/>
          </a:solidFill>
        </p:spPr>
        <p:txBody>
          <a:bodyPr wrap="none" rtlCol="0">
            <a:spAutoFit/>
          </a:bodyPr>
          <a:lstStyle/>
          <a:p>
            <a:r>
              <a:rPr lang="en-US" dirty="0"/>
              <a:t>3</a:t>
            </a:r>
          </a:p>
        </p:txBody>
      </p:sp>
      <p:sp>
        <p:nvSpPr>
          <p:cNvPr id="9" name="TextBox 8">
            <a:extLst>
              <a:ext uri="{FF2B5EF4-FFF2-40B4-BE49-F238E27FC236}">
                <a16:creationId xmlns:a16="http://schemas.microsoft.com/office/drawing/2014/main" id="{9012953E-8186-999B-3FD2-956C9DDE6099}"/>
              </a:ext>
            </a:extLst>
          </p:cNvPr>
          <p:cNvSpPr txBox="1"/>
          <p:nvPr/>
        </p:nvSpPr>
        <p:spPr>
          <a:xfrm>
            <a:off x="6134100" y="5182861"/>
            <a:ext cx="314510" cy="369332"/>
          </a:xfrm>
          <a:prstGeom prst="rect">
            <a:avLst/>
          </a:prstGeom>
          <a:solidFill>
            <a:schemeClr val="bg2"/>
          </a:solidFill>
        </p:spPr>
        <p:txBody>
          <a:bodyPr wrap="none" rtlCol="0">
            <a:spAutoFit/>
          </a:bodyPr>
          <a:lstStyle/>
          <a:p>
            <a:r>
              <a:rPr lang="en-US" dirty="0">
                <a:solidFill>
                  <a:schemeClr val="bg2"/>
                </a:solidFill>
              </a:rPr>
              <a:t>B</a:t>
            </a:r>
          </a:p>
        </p:txBody>
      </p:sp>
      <p:sp>
        <p:nvSpPr>
          <p:cNvPr id="10" name="TextBox 9">
            <a:extLst>
              <a:ext uri="{FF2B5EF4-FFF2-40B4-BE49-F238E27FC236}">
                <a16:creationId xmlns:a16="http://schemas.microsoft.com/office/drawing/2014/main" id="{B47FECF6-FE33-ED5F-E062-6C67D6712B8D}"/>
              </a:ext>
            </a:extLst>
          </p:cNvPr>
          <p:cNvSpPr txBox="1"/>
          <p:nvPr/>
        </p:nvSpPr>
        <p:spPr>
          <a:xfrm>
            <a:off x="3021179" y="3869518"/>
            <a:ext cx="306494" cy="369332"/>
          </a:xfrm>
          <a:prstGeom prst="rect">
            <a:avLst/>
          </a:prstGeom>
          <a:solidFill>
            <a:schemeClr val="accent1"/>
          </a:solidFill>
        </p:spPr>
        <p:txBody>
          <a:bodyPr wrap="square" rtlCol="0">
            <a:spAutoFit/>
          </a:bodyPr>
          <a:lstStyle/>
          <a:p>
            <a:r>
              <a:rPr lang="en-US" dirty="0"/>
              <a:t>1</a:t>
            </a:r>
          </a:p>
        </p:txBody>
      </p:sp>
    </p:spTree>
    <p:extLst>
      <p:ext uri="{BB962C8B-B14F-4D97-AF65-F5344CB8AC3E}">
        <p14:creationId xmlns:p14="http://schemas.microsoft.com/office/powerpoint/2010/main" val="758933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dog, grass, mammal, outdoor&#10;&#10;Description automatically generated">
            <a:extLst>
              <a:ext uri="{FF2B5EF4-FFF2-40B4-BE49-F238E27FC236}">
                <a16:creationId xmlns:a16="http://schemas.microsoft.com/office/drawing/2014/main" id="{FA6E35A3-A779-443A-827C-F911B290500A}"/>
              </a:ext>
            </a:extLst>
          </p:cNvPr>
          <p:cNvPicPr>
            <a:picLocks noChangeAspect="1"/>
          </p:cNvPicPr>
          <p:nvPr/>
        </p:nvPicPr>
        <p:blipFill rotWithShape="1">
          <a:blip r:embed="rId2">
            <a:extLst>
              <a:ext uri="{28A0092B-C50C-407E-A947-70E740481C1C}">
                <a14:useLocalDpi xmlns:a14="http://schemas.microsoft.com/office/drawing/2010/main" val="0"/>
              </a:ext>
            </a:extLst>
          </a:blip>
          <a:srcRect l="59779" t="30169" r="14310" b="31563"/>
          <a:stretch/>
        </p:blipFill>
        <p:spPr>
          <a:xfrm>
            <a:off x="4185138" y="3890223"/>
            <a:ext cx="2114854" cy="2429146"/>
          </a:xfrm>
          <a:prstGeom prst="rect">
            <a:avLst/>
          </a:prstGeom>
          <a:ln w="57150">
            <a:solidFill>
              <a:schemeClr val="accent2"/>
            </a:solidFill>
          </a:ln>
        </p:spPr>
      </p:pic>
      <p:pic>
        <p:nvPicPr>
          <p:cNvPr id="5" name="Picture 4" descr="A picture containing dog, ground, outdoor, mammal&#10;&#10;Description automatically generated">
            <a:extLst>
              <a:ext uri="{FF2B5EF4-FFF2-40B4-BE49-F238E27FC236}">
                <a16:creationId xmlns:a16="http://schemas.microsoft.com/office/drawing/2014/main" id="{8C0F5A74-D4CC-4E77-B1FA-97AB281AF460}"/>
              </a:ext>
            </a:extLst>
          </p:cNvPr>
          <p:cNvPicPr>
            <a:picLocks noChangeAspect="1"/>
          </p:cNvPicPr>
          <p:nvPr/>
        </p:nvPicPr>
        <p:blipFill rotWithShape="1">
          <a:blip r:embed="rId3">
            <a:extLst>
              <a:ext uri="{28A0092B-C50C-407E-A947-70E740481C1C}">
                <a14:useLocalDpi xmlns:a14="http://schemas.microsoft.com/office/drawing/2010/main" val="0"/>
              </a:ext>
            </a:extLst>
          </a:blip>
          <a:srcRect l="54224" t="19864" r="4357"/>
          <a:stretch/>
        </p:blipFill>
        <p:spPr>
          <a:xfrm>
            <a:off x="8613474" y="552370"/>
            <a:ext cx="2498737" cy="3217042"/>
          </a:xfrm>
          <a:prstGeom prst="rect">
            <a:avLst/>
          </a:prstGeom>
          <a:ln w="76200">
            <a:solidFill>
              <a:schemeClr val="accent2"/>
            </a:solidFill>
          </a:ln>
        </p:spPr>
      </p:pic>
      <p:sp>
        <p:nvSpPr>
          <p:cNvPr id="2" name="Title 1">
            <a:extLst>
              <a:ext uri="{FF2B5EF4-FFF2-40B4-BE49-F238E27FC236}">
                <a16:creationId xmlns:a16="http://schemas.microsoft.com/office/drawing/2014/main" id="{BEC31B51-B5A5-4067-AF9E-2CB402D3C4EA}"/>
              </a:ext>
            </a:extLst>
          </p:cNvPr>
          <p:cNvSpPr>
            <a:spLocks noGrp="1"/>
          </p:cNvSpPr>
          <p:nvPr>
            <p:ph type="title"/>
          </p:nvPr>
        </p:nvSpPr>
        <p:spPr>
          <a:xfrm>
            <a:off x="467625" y="456415"/>
            <a:ext cx="8093624" cy="1320800"/>
          </a:xfrm>
          <a:solidFill>
            <a:schemeClr val="accent6">
              <a:lumMod val="60000"/>
              <a:lumOff val="40000"/>
            </a:schemeClr>
          </a:solidFill>
          <a:ln w="57150">
            <a:solidFill>
              <a:schemeClr val="accent2"/>
            </a:solidFill>
          </a:ln>
        </p:spPr>
        <p:txBody>
          <a:bodyPr/>
          <a:lstStyle/>
          <a:p>
            <a:pPr algn="ctr"/>
            <a:r>
              <a:rPr lang="en-US">
                <a:solidFill>
                  <a:schemeClr val="accent2"/>
                </a:solidFill>
              </a:rPr>
              <a:t>Steep Croup</a:t>
            </a:r>
          </a:p>
        </p:txBody>
      </p:sp>
      <p:sp>
        <p:nvSpPr>
          <p:cNvPr id="3" name="TextBox 2">
            <a:extLst>
              <a:ext uri="{FF2B5EF4-FFF2-40B4-BE49-F238E27FC236}">
                <a16:creationId xmlns:a16="http://schemas.microsoft.com/office/drawing/2014/main" id="{37B3C1B9-F158-4DF9-94CC-BAE418A225F6}"/>
              </a:ext>
            </a:extLst>
          </p:cNvPr>
          <p:cNvSpPr txBox="1"/>
          <p:nvPr/>
        </p:nvSpPr>
        <p:spPr>
          <a:xfrm>
            <a:off x="472979" y="1776043"/>
            <a:ext cx="8036045" cy="2031325"/>
          </a:xfrm>
          <a:prstGeom prst="rect">
            <a:avLst/>
          </a:prstGeom>
          <a:solidFill>
            <a:schemeClr val="accent1"/>
          </a:solidFill>
          <a:ln w="57150">
            <a:solidFill>
              <a:schemeClr val="accent2"/>
            </a:solidFill>
          </a:ln>
        </p:spPr>
        <p:txBody>
          <a:bodyPr wrap="square" rtlCol="0">
            <a:spAutoFit/>
          </a:bodyPr>
          <a:lstStyle/>
          <a:p>
            <a:r>
              <a:rPr lang="en-US" dirty="0"/>
              <a:t>Too steep or too rounded croup (and/or low tail set)</a:t>
            </a:r>
          </a:p>
          <a:p>
            <a:endParaRPr lang="en-US" dirty="0"/>
          </a:p>
          <a:p>
            <a:r>
              <a:rPr lang="en-US" dirty="0"/>
              <a:t>If the croup is steeper or rounder than what is required, the problems is coming from beneath it.  The more dogs carry or position their rear legs under them, the more the croup will drop or round.  The more structural issues a dog has with its rear legs, the more pronounced the effect of the croup.</a:t>
            </a:r>
          </a:p>
        </p:txBody>
      </p:sp>
      <p:cxnSp>
        <p:nvCxnSpPr>
          <p:cNvPr id="7" name="Straight Arrow Connector 6">
            <a:extLst>
              <a:ext uri="{FF2B5EF4-FFF2-40B4-BE49-F238E27FC236}">
                <a16:creationId xmlns:a16="http://schemas.microsoft.com/office/drawing/2014/main" id="{52FE57C0-CF01-4DB4-B6FD-B689A0004F16}"/>
              </a:ext>
            </a:extLst>
          </p:cNvPr>
          <p:cNvCxnSpPr>
            <a:cxnSpLocks/>
          </p:cNvCxnSpPr>
          <p:nvPr/>
        </p:nvCxnSpPr>
        <p:spPr>
          <a:xfrm>
            <a:off x="9764368" y="675249"/>
            <a:ext cx="604910" cy="2232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4D17C4-C749-4139-89EB-00A06AA1CFD9}"/>
              </a:ext>
            </a:extLst>
          </p:cNvPr>
          <p:cNvSpPr txBox="1"/>
          <p:nvPr/>
        </p:nvSpPr>
        <p:spPr>
          <a:xfrm>
            <a:off x="4185138" y="3890223"/>
            <a:ext cx="1828800" cy="369332"/>
          </a:xfrm>
          <a:prstGeom prst="rect">
            <a:avLst/>
          </a:prstGeom>
          <a:solidFill>
            <a:schemeClr val="accent6">
              <a:lumMod val="60000"/>
              <a:lumOff val="40000"/>
            </a:schemeClr>
          </a:solidFill>
          <a:ln w="57150">
            <a:solidFill>
              <a:schemeClr val="accent2"/>
            </a:solidFill>
          </a:ln>
        </p:spPr>
        <p:txBody>
          <a:bodyPr wrap="square" rtlCol="0">
            <a:spAutoFit/>
          </a:bodyPr>
          <a:lstStyle/>
          <a:p>
            <a:r>
              <a:rPr lang="en-US">
                <a:solidFill>
                  <a:schemeClr val="accent2"/>
                </a:solidFill>
              </a:rPr>
              <a:t>Correct Croup</a:t>
            </a:r>
          </a:p>
        </p:txBody>
      </p:sp>
    </p:spTree>
    <p:extLst>
      <p:ext uri="{BB962C8B-B14F-4D97-AF65-F5344CB8AC3E}">
        <p14:creationId xmlns:p14="http://schemas.microsoft.com/office/powerpoint/2010/main" val="3452837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E625927-CA01-4AA1-8A9A-8195E51ECFAF}"/>
              </a:ext>
            </a:extLst>
          </p:cNvPr>
          <p:cNvSpPr/>
          <p:nvPr/>
        </p:nvSpPr>
        <p:spPr>
          <a:xfrm>
            <a:off x="837962" y="1392164"/>
            <a:ext cx="9259292" cy="4401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4FEC1F-D42B-42E9-AD62-1674DC26169F}"/>
              </a:ext>
            </a:extLst>
          </p:cNvPr>
          <p:cNvSpPr>
            <a:spLocks noGrp="1"/>
          </p:cNvSpPr>
          <p:nvPr>
            <p:ph type="title"/>
          </p:nvPr>
        </p:nvSpPr>
        <p:spPr>
          <a:xfrm>
            <a:off x="888495" y="611217"/>
            <a:ext cx="9129148" cy="780947"/>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The Rottweiler</a:t>
            </a:r>
          </a:p>
        </p:txBody>
      </p:sp>
      <p:sp>
        <p:nvSpPr>
          <p:cNvPr id="3" name="TextBox 2">
            <a:extLst>
              <a:ext uri="{FF2B5EF4-FFF2-40B4-BE49-F238E27FC236}">
                <a16:creationId xmlns:a16="http://schemas.microsoft.com/office/drawing/2014/main" id="{269045C0-9BC2-48EC-B2C6-4491616F1E1B}"/>
              </a:ext>
            </a:extLst>
          </p:cNvPr>
          <p:cNvSpPr txBox="1"/>
          <p:nvPr/>
        </p:nvSpPr>
        <p:spPr>
          <a:xfrm>
            <a:off x="889564" y="1392164"/>
            <a:ext cx="9207689" cy="3693319"/>
          </a:xfrm>
          <a:prstGeom prst="rect">
            <a:avLst/>
          </a:prstGeom>
          <a:noFill/>
          <a:ln w="57150">
            <a:solidFill>
              <a:schemeClr val="accent2"/>
            </a:solidFill>
          </a:ln>
        </p:spPr>
        <p:txBody>
          <a:bodyPr wrap="square" lIns="91440" tIns="45720" rIns="91440" bIns="45720" rtlCol="0" anchor="t">
            <a:spAutoFit/>
          </a:bodyPr>
          <a:lstStyle/>
          <a:p>
            <a:pPr marL="285750" indent="-285750">
              <a:buFont typeface="Arial" panose="020B0604020202020204" pitchFamily="34" charset="0"/>
              <a:buChar char="•"/>
            </a:pPr>
            <a:r>
              <a:rPr lang="en-US" dirty="0"/>
              <a:t>The American Rottweiler Club standard describes the Rottweiler as "robust and powerful. The Rottweiler is happiest when given a job to perform. His intelligence, endurance and willingness to work make him suitable as a police dog, herding, service dog, therapy dog, obedience competitor and devoted companion."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Rottweiler is a medium-large, robust and powerful dog.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According to generally accepted principles, as an inherent protector, the Rottweiler is self-confident and responds quietly and with a wait-and-see attitude to stimuli in his environment.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Rottweiler fits the above image while remaining an athletic and an all-purpose and loyal companion.</a:t>
            </a:r>
          </a:p>
        </p:txBody>
      </p:sp>
    </p:spTree>
    <p:extLst>
      <p:ext uri="{BB962C8B-B14F-4D97-AF65-F5344CB8AC3E}">
        <p14:creationId xmlns:p14="http://schemas.microsoft.com/office/powerpoint/2010/main" val="39943932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C166F5-F430-4170-BD14-7831B341C590}"/>
              </a:ext>
            </a:extLst>
          </p:cNvPr>
          <p:cNvSpPr/>
          <p:nvPr/>
        </p:nvSpPr>
        <p:spPr>
          <a:xfrm>
            <a:off x="1169043" y="1355028"/>
            <a:ext cx="9340770" cy="5068921"/>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964992-9B34-4944-BAB3-4E4EDE48DBF4}"/>
              </a:ext>
            </a:extLst>
          </p:cNvPr>
          <p:cNvSpPr>
            <a:spLocks noGrp="1"/>
          </p:cNvSpPr>
          <p:nvPr>
            <p:ph type="title"/>
          </p:nvPr>
        </p:nvSpPr>
        <p:spPr>
          <a:xfrm>
            <a:off x="1169043" y="522514"/>
            <a:ext cx="9340770" cy="83251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a:solidFill>
                  <a:schemeClr val="accent2"/>
                </a:solidFill>
              </a:rPr>
              <a:t>Hindquarters</a:t>
            </a:r>
          </a:p>
        </p:txBody>
      </p:sp>
      <p:sp>
        <p:nvSpPr>
          <p:cNvPr id="3" name="TextBox 2">
            <a:extLst>
              <a:ext uri="{FF2B5EF4-FFF2-40B4-BE49-F238E27FC236}">
                <a16:creationId xmlns:a16="http://schemas.microsoft.com/office/drawing/2014/main" id="{6FB9F768-EAC5-4765-A1FD-019A11E990EF}"/>
              </a:ext>
            </a:extLst>
          </p:cNvPr>
          <p:cNvSpPr txBox="1"/>
          <p:nvPr/>
        </p:nvSpPr>
        <p:spPr>
          <a:xfrm>
            <a:off x="1464413" y="1711682"/>
            <a:ext cx="7329799" cy="4247317"/>
          </a:xfrm>
          <a:prstGeom prst="rect">
            <a:avLst/>
          </a:prstGeom>
          <a:noFill/>
        </p:spPr>
        <p:txBody>
          <a:bodyPr wrap="square" lIns="91440" tIns="45720" rIns="91440" bIns="45720" rtlCol="0" anchor="t">
            <a:spAutoFit/>
          </a:bodyPr>
          <a:lstStyle/>
          <a:p>
            <a:r>
              <a:rPr lang="en-US" dirty="0"/>
              <a:t>Angulation of hindquarters balances that of forequarters. </a:t>
            </a:r>
          </a:p>
          <a:p>
            <a:endParaRPr lang="en-US" dirty="0"/>
          </a:p>
          <a:p>
            <a:r>
              <a:rPr lang="en-US" dirty="0"/>
              <a:t>Upper thigh is fairly long, very broad and well muscled. </a:t>
            </a:r>
          </a:p>
          <a:p>
            <a:endParaRPr lang="en-US" dirty="0"/>
          </a:p>
          <a:p>
            <a:r>
              <a:rPr lang="en-US" dirty="0"/>
              <a:t>Stifle joint is well turned. Lower thigh is long, broad and powerful with extensive muscling leading into a strong hock joint.</a:t>
            </a:r>
          </a:p>
          <a:p>
            <a:endParaRPr lang="en-US" dirty="0"/>
          </a:p>
          <a:p>
            <a:r>
              <a:rPr lang="en-US" dirty="0"/>
              <a:t>Rear pasterns are nearly perpendicular to the ground. Viewed from the rear, hind legs are straight, strong and wide enough apart to fit with a properly built body.</a:t>
            </a:r>
          </a:p>
          <a:p>
            <a:endParaRPr lang="en-US" dirty="0"/>
          </a:p>
          <a:p>
            <a:r>
              <a:rPr lang="en-US" dirty="0"/>
              <a:t>Back feet:  are somewhat longer than the front feet, turning neither in nor out, equally compact with well arched toes. Pads are thick and hard. Nails short, strong, and black. Dewclaws must be removed. </a:t>
            </a:r>
          </a:p>
        </p:txBody>
      </p:sp>
    </p:spTree>
    <p:extLst>
      <p:ext uri="{BB962C8B-B14F-4D97-AF65-F5344CB8AC3E}">
        <p14:creationId xmlns:p14="http://schemas.microsoft.com/office/powerpoint/2010/main" val="432513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308810-CD5B-498C-9B18-7DA56974D0E0}"/>
              </a:ext>
            </a:extLst>
          </p:cNvPr>
          <p:cNvSpPr txBox="1"/>
          <p:nvPr/>
        </p:nvSpPr>
        <p:spPr>
          <a:xfrm>
            <a:off x="585216" y="0"/>
            <a:ext cx="10378440" cy="6186309"/>
          </a:xfrm>
          <a:prstGeom prst="rect">
            <a:avLst/>
          </a:prstGeom>
          <a:solidFill>
            <a:schemeClr val="accent1"/>
          </a:solidFill>
          <a:ln w="76200">
            <a:solidFill>
              <a:schemeClr val="accent6"/>
            </a:solidFill>
          </a:ln>
        </p:spPr>
        <p:txBody>
          <a:bodyPr wrap="square" rtlCol="0">
            <a:spAutoFit/>
          </a:bodyPr>
          <a:lstStyle/>
          <a:p>
            <a:r>
              <a:rPr lang="en-US" u="sng" dirty="0"/>
              <a:t>Angulation of the hindquarter </a:t>
            </a:r>
            <a:r>
              <a:rPr lang="en-US" dirty="0"/>
              <a:t>usually refers to the relative lengths of the upper and lower thigh, length of hock and the resultant turn of stifle.</a:t>
            </a:r>
          </a:p>
          <a:p>
            <a:endParaRPr lang="en-US" dirty="0"/>
          </a:p>
          <a:p>
            <a:r>
              <a:rPr lang="en-US" dirty="0"/>
              <a:t> </a:t>
            </a:r>
            <a:r>
              <a:rPr lang="en-US" u="sng" dirty="0"/>
              <a:t>Balance</a:t>
            </a:r>
            <a:r>
              <a:rPr lang="en-US" dirty="0"/>
              <a:t> comes from </a:t>
            </a:r>
            <a:r>
              <a:rPr lang="en-US" b="1" u="sng" dirty="0"/>
              <a:t>equal lengths of upper and lower thigh</a:t>
            </a:r>
            <a:r>
              <a:rPr lang="en-US" dirty="0"/>
              <a:t>. Stability - comes with short strong hocks combined with </a:t>
            </a:r>
            <a:r>
              <a:rPr lang="en-US" b="1" dirty="0"/>
              <a:t>equal lengths </a:t>
            </a:r>
            <a:r>
              <a:rPr lang="en-US" dirty="0"/>
              <a:t>of upper and lower thigh.</a:t>
            </a:r>
          </a:p>
          <a:p>
            <a:endParaRPr lang="en-US" dirty="0"/>
          </a:p>
          <a:p>
            <a:r>
              <a:rPr lang="en-US" dirty="0"/>
              <a:t> </a:t>
            </a:r>
            <a:r>
              <a:rPr lang="en-US" u="sng" dirty="0"/>
              <a:t>Instability</a:t>
            </a:r>
            <a:r>
              <a:rPr lang="en-US" dirty="0"/>
              <a:t> comes from increasing length of lower thigh in relation to upper thigh, particularly if combined with long hocks.</a:t>
            </a:r>
          </a:p>
          <a:p>
            <a:endParaRPr lang="en-US" dirty="0"/>
          </a:p>
          <a:p>
            <a:r>
              <a:rPr lang="en-US" dirty="0"/>
              <a:t> </a:t>
            </a:r>
            <a:r>
              <a:rPr lang="en-US" u="sng" dirty="0"/>
              <a:t>Croup</a:t>
            </a:r>
            <a:r>
              <a:rPr lang="en-US" dirty="0"/>
              <a:t> – length and lay of croup affects the transmission of power forwards.</a:t>
            </a:r>
          </a:p>
          <a:p>
            <a:endParaRPr lang="en-US" dirty="0"/>
          </a:p>
          <a:p>
            <a:r>
              <a:rPr lang="en-US" dirty="0"/>
              <a:t> </a:t>
            </a:r>
            <a:r>
              <a:rPr lang="en-US" u="sng" dirty="0"/>
              <a:t>Good angulation </a:t>
            </a:r>
            <a:r>
              <a:rPr lang="en-US" dirty="0"/>
              <a:t>– </a:t>
            </a:r>
            <a:r>
              <a:rPr lang="en-US" b="1" u="sng" dirty="0"/>
              <a:t>equal lengths of upper to lower thigh</a:t>
            </a:r>
            <a:r>
              <a:rPr lang="en-US" dirty="0"/>
              <a:t>, ideally with short strong hocks, good turn of stifle. </a:t>
            </a:r>
          </a:p>
          <a:p>
            <a:endParaRPr lang="en-US" dirty="0"/>
          </a:p>
          <a:p>
            <a:r>
              <a:rPr lang="en-US" u="sng" dirty="0"/>
              <a:t>Over angulation (deep</a:t>
            </a:r>
            <a:r>
              <a:rPr lang="en-US" dirty="0"/>
              <a:t>) – too long in lower thigh relative to upper thigh, often with long hocks, excessive turn of stifle. </a:t>
            </a:r>
          </a:p>
          <a:p>
            <a:endParaRPr lang="en-US" dirty="0"/>
          </a:p>
          <a:p>
            <a:r>
              <a:rPr lang="en-US" u="sng" dirty="0"/>
              <a:t>Lacking angulation </a:t>
            </a:r>
            <a:r>
              <a:rPr lang="en-US" dirty="0"/>
              <a:t>- short upper thigh, longer lower thigh, slight to moderate turn of stifle; usually combined with long hocks and short steep croups.</a:t>
            </a:r>
          </a:p>
          <a:p>
            <a:endParaRPr lang="en-US" dirty="0"/>
          </a:p>
          <a:p>
            <a:r>
              <a:rPr lang="en-US" dirty="0"/>
              <a:t> </a:t>
            </a:r>
            <a:r>
              <a:rPr lang="en-US" u="sng" dirty="0"/>
              <a:t>Straight</a:t>
            </a:r>
            <a:r>
              <a:rPr lang="en-US" dirty="0"/>
              <a:t> – very short upper and lower thigh, straight stifle, hocks short and very little deviation from the line of the hindquarter.</a:t>
            </a:r>
          </a:p>
        </p:txBody>
      </p:sp>
    </p:spTree>
    <p:extLst>
      <p:ext uri="{BB962C8B-B14F-4D97-AF65-F5344CB8AC3E}">
        <p14:creationId xmlns:p14="http://schemas.microsoft.com/office/powerpoint/2010/main" val="19139339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E681233-8B9D-09BB-6759-03425AD16583}"/>
              </a:ext>
            </a:extLst>
          </p:cNvPr>
          <p:cNvPicPr>
            <a:picLocks noChangeAspect="1"/>
          </p:cNvPicPr>
          <p:nvPr/>
        </p:nvPicPr>
        <p:blipFill>
          <a:blip r:embed="rId2"/>
          <a:stretch>
            <a:fillRect/>
          </a:stretch>
        </p:blipFill>
        <p:spPr>
          <a:xfrm>
            <a:off x="4856769" y="2383983"/>
            <a:ext cx="2006363" cy="2812554"/>
          </a:xfrm>
          <a:prstGeom prst="rect">
            <a:avLst/>
          </a:prstGeom>
        </p:spPr>
      </p:pic>
      <p:sp>
        <p:nvSpPr>
          <p:cNvPr id="36" name="TextBox 35">
            <a:extLst>
              <a:ext uri="{FF2B5EF4-FFF2-40B4-BE49-F238E27FC236}">
                <a16:creationId xmlns:a16="http://schemas.microsoft.com/office/drawing/2014/main" id="{481A0000-D28E-4900-945A-858E74E9B85C}"/>
              </a:ext>
            </a:extLst>
          </p:cNvPr>
          <p:cNvSpPr txBox="1"/>
          <p:nvPr/>
        </p:nvSpPr>
        <p:spPr>
          <a:xfrm>
            <a:off x="2467899" y="699785"/>
            <a:ext cx="4395233" cy="2031325"/>
          </a:xfrm>
          <a:prstGeom prst="rect">
            <a:avLst/>
          </a:prstGeom>
          <a:solidFill>
            <a:schemeClr val="accent6">
              <a:lumMod val="60000"/>
              <a:lumOff val="40000"/>
            </a:schemeClr>
          </a:solidFill>
          <a:ln w="57150">
            <a:solidFill>
              <a:schemeClr val="accent2"/>
            </a:solidFill>
          </a:ln>
        </p:spPr>
        <p:txBody>
          <a:bodyPr wrap="square" rtlCol="0">
            <a:spAutoFit/>
          </a:bodyPr>
          <a:lstStyle/>
          <a:p>
            <a:r>
              <a:rPr lang="en-US" dirty="0"/>
              <a:t>The ideal angulation is where the length of the femur is </a:t>
            </a:r>
            <a:r>
              <a:rPr lang="en-US" b="1" dirty="0"/>
              <a:t>equal </a:t>
            </a:r>
            <a:r>
              <a:rPr lang="en-US" dirty="0"/>
              <a:t>in length of tibia/fibula (lower thigh)</a:t>
            </a:r>
          </a:p>
          <a:p>
            <a:endParaRPr lang="en-US" dirty="0"/>
          </a:p>
          <a:p>
            <a:r>
              <a:rPr lang="en-US" dirty="0"/>
              <a:t>The longer both the femur and tibia/fibula are the greater turn of stifle.</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9B8DA570-E8FD-1909-6BEA-3330278F1AC2}"/>
                  </a:ext>
                </a:extLst>
              </p14:cNvPr>
              <p14:cNvContentPartPr/>
              <p14:nvPr/>
            </p14:nvContentPartPr>
            <p14:xfrm>
              <a:off x="12773132" y="1336403"/>
              <a:ext cx="360" cy="360"/>
            </p14:xfrm>
          </p:contentPart>
        </mc:Choice>
        <mc:Fallback xmlns="">
          <p:pic>
            <p:nvPicPr>
              <p:cNvPr id="18" name="Ink 17">
                <a:extLst>
                  <a:ext uri="{FF2B5EF4-FFF2-40B4-BE49-F238E27FC236}">
                    <a16:creationId xmlns:a16="http://schemas.microsoft.com/office/drawing/2014/main" id="{9B8DA570-E8FD-1909-6BEA-3330278F1AC2}"/>
                  </a:ext>
                </a:extLst>
              </p:cNvPr>
              <p:cNvPicPr/>
              <p:nvPr/>
            </p:nvPicPr>
            <p:blipFill>
              <a:blip r:embed="rId5"/>
              <a:stretch>
                <a:fillRect/>
              </a:stretch>
            </p:blipFill>
            <p:spPr>
              <a:xfrm>
                <a:off x="12768812" y="133208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BFCB7BF4-4F27-BA96-A019-9856B76811A8}"/>
                  </a:ext>
                </a:extLst>
              </p14:cNvPr>
              <p14:cNvContentPartPr/>
              <p14:nvPr/>
            </p14:nvContentPartPr>
            <p14:xfrm>
              <a:off x="5767532" y="675083"/>
              <a:ext cx="360" cy="360"/>
            </p14:xfrm>
          </p:contentPart>
        </mc:Choice>
        <mc:Fallback xmlns="">
          <p:pic>
            <p:nvPicPr>
              <p:cNvPr id="19" name="Ink 18">
                <a:extLst>
                  <a:ext uri="{FF2B5EF4-FFF2-40B4-BE49-F238E27FC236}">
                    <a16:creationId xmlns:a16="http://schemas.microsoft.com/office/drawing/2014/main" id="{BFCB7BF4-4F27-BA96-A019-9856B76811A8}"/>
                  </a:ext>
                </a:extLst>
              </p:cNvPr>
              <p:cNvPicPr/>
              <p:nvPr/>
            </p:nvPicPr>
            <p:blipFill>
              <a:blip r:embed="rId5"/>
              <a:stretch>
                <a:fillRect/>
              </a:stretch>
            </p:blipFill>
            <p:spPr>
              <a:xfrm>
                <a:off x="5763212" y="670763"/>
                <a:ext cx="9000" cy="9000"/>
              </a:xfrm>
              <a:prstGeom prst="rect">
                <a:avLst/>
              </a:prstGeom>
            </p:spPr>
          </p:pic>
        </mc:Fallback>
      </mc:AlternateContent>
      <p:pic>
        <p:nvPicPr>
          <p:cNvPr id="1026" name="Picture 2">
            <a:extLst>
              <a:ext uri="{FF2B5EF4-FFF2-40B4-BE49-F238E27FC236}">
                <a16:creationId xmlns:a16="http://schemas.microsoft.com/office/drawing/2014/main" id="{E6D8AACC-9DEE-1FCC-8C45-1335C47B113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2932"/>
          <a:stretch/>
        </p:blipFill>
        <p:spPr bwMode="auto">
          <a:xfrm>
            <a:off x="2597432" y="2718876"/>
            <a:ext cx="2259337" cy="2432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0707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4863B1-7C72-42EE-A81B-436D4DD0C9F5}"/>
              </a:ext>
            </a:extLst>
          </p:cNvPr>
          <p:cNvSpPr/>
          <p:nvPr/>
        </p:nvSpPr>
        <p:spPr>
          <a:xfrm>
            <a:off x="259415" y="1450892"/>
            <a:ext cx="11183815" cy="4224759"/>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086A9-5A93-4D1D-A275-3AC35531669F}"/>
              </a:ext>
            </a:extLst>
          </p:cNvPr>
          <p:cNvSpPr>
            <a:spLocks noGrp="1"/>
          </p:cNvSpPr>
          <p:nvPr>
            <p:ph type="title"/>
          </p:nvPr>
        </p:nvSpPr>
        <p:spPr>
          <a:xfrm>
            <a:off x="259416" y="701368"/>
            <a:ext cx="11183814" cy="877556"/>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Rear Angulation</a:t>
            </a:r>
          </a:p>
        </p:txBody>
      </p:sp>
      <p:sp>
        <p:nvSpPr>
          <p:cNvPr id="3" name="TextBox 2">
            <a:extLst>
              <a:ext uri="{FF2B5EF4-FFF2-40B4-BE49-F238E27FC236}">
                <a16:creationId xmlns:a16="http://schemas.microsoft.com/office/drawing/2014/main" id="{46F137E3-1370-4CF5-9D05-49C798D91A1C}"/>
              </a:ext>
            </a:extLst>
          </p:cNvPr>
          <p:cNvSpPr txBox="1"/>
          <p:nvPr/>
        </p:nvSpPr>
        <p:spPr>
          <a:xfrm>
            <a:off x="677334" y="2398643"/>
            <a:ext cx="10765896" cy="2585323"/>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dirty="0"/>
              <a:t>The rear assembly is muscular and matched to it in lengths and angles.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thigh is well-developed, stifle well bent and hock both short and well let down.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rear feet are like the front feet except that they are somewhat longer than the front feet</a:t>
            </a:r>
          </a:p>
          <a:p>
            <a:endParaRPr lang="en-US" dirty="0"/>
          </a:p>
          <a:p>
            <a:pPr marL="285750" indent="-285750">
              <a:buFont typeface="Arial" panose="020B0604020202020204" pitchFamily="34" charset="0"/>
              <a:buChar char="•"/>
            </a:pPr>
            <a:r>
              <a:rPr lang="en-US" dirty="0"/>
              <a:t>A Rottweiler should not be extremely angulated, appearing long-legged in the rear.</a:t>
            </a:r>
          </a:p>
          <a:p>
            <a:endParaRPr lang="en-US" dirty="0"/>
          </a:p>
          <a:p>
            <a:pPr marL="285750" indent="-285750">
              <a:buFont typeface="Arial" panose="020B0604020202020204" pitchFamily="34" charset="0"/>
              <a:buChar char="•"/>
            </a:pPr>
            <a:r>
              <a:rPr lang="en-US" dirty="0"/>
              <a:t>The breed’s athletic skills in jumping, as in agility competition, are dependent upon a strong rear.</a:t>
            </a:r>
          </a:p>
        </p:txBody>
      </p:sp>
    </p:spTree>
    <p:extLst>
      <p:ext uri="{BB962C8B-B14F-4D97-AF65-F5344CB8AC3E}">
        <p14:creationId xmlns:p14="http://schemas.microsoft.com/office/powerpoint/2010/main" val="1439161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mammal, dog&#10;&#10;Description automatically generated">
            <a:extLst>
              <a:ext uri="{FF2B5EF4-FFF2-40B4-BE49-F238E27FC236}">
                <a16:creationId xmlns:a16="http://schemas.microsoft.com/office/drawing/2014/main" id="{406D2170-DD97-4D61-BA1E-674F226F0AA3}"/>
              </a:ext>
            </a:extLst>
          </p:cNvPr>
          <p:cNvPicPr>
            <a:picLocks noChangeAspect="1"/>
          </p:cNvPicPr>
          <p:nvPr/>
        </p:nvPicPr>
        <p:blipFill rotWithShape="1">
          <a:blip r:embed="rId2">
            <a:extLst>
              <a:ext uri="{28A0092B-C50C-407E-A947-70E740481C1C}">
                <a14:useLocalDpi xmlns:a14="http://schemas.microsoft.com/office/drawing/2010/main" val="0"/>
              </a:ext>
            </a:extLst>
          </a:blip>
          <a:srcRect l="47033" t="4698" r="-47033" b="-4698"/>
          <a:stretch/>
        </p:blipFill>
        <p:spPr>
          <a:xfrm>
            <a:off x="5118941" y="3429000"/>
            <a:ext cx="3212840" cy="2917258"/>
          </a:xfrm>
          <a:prstGeom prst="rect">
            <a:avLst/>
          </a:prstGeom>
          <a:solidFill>
            <a:schemeClr val="bg2"/>
          </a:solidFill>
        </p:spPr>
      </p:pic>
      <p:sp>
        <p:nvSpPr>
          <p:cNvPr id="6" name="Rectangle 5">
            <a:extLst>
              <a:ext uri="{FF2B5EF4-FFF2-40B4-BE49-F238E27FC236}">
                <a16:creationId xmlns:a16="http://schemas.microsoft.com/office/drawing/2014/main" id="{A281A075-BCD4-498A-981E-BDBBE5A7FBDF}"/>
              </a:ext>
            </a:extLst>
          </p:cNvPr>
          <p:cNvSpPr/>
          <p:nvPr/>
        </p:nvSpPr>
        <p:spPr>
          <a:xfrm>
            <a:off x="1528452" y="1442822"/>
            <a:ext cx="9135096" cy="2685327"/>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A8AA7B-BA1A-47C7-BB30-72A973253749}"/>
              </a:ext>
            </a:extLst>
          </p:cNvPr>
          <p:cNvSpPr>
            <a:spLocks noGrp="1"/>
          </p:cNvSpPr>
          <p:nvPr>
            <p:ph type="title"/>
          </p:nvPr>
        </p:nvSpPr>
        <p:spPr>
          <a:xfrm>
            <a:off x="1528452" y="609601"/>
            <a:ext cx="9135096" cy="867508"/>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Rear Angulation</a:t>
            </a:r>
          </a:p>
        </p:txBody>
      </p:sp>
      <p:sp>
        <p:nvSpPr>
          <p:cNvPr id="3" name="TextBox 2">
            <a:extLst>
              <a:ext uri="{FF2B5EF4-FFF2-40B4-BE49-F238E27FC236}">
                <a16:creationId xmlns:a16="http://schemas.microsoft.com/office/drawing/2014/main" id="{B08F4481-A01B-403B-BD55-C54ECD5C5A06}"/>
              </a:ext>
            </a:extLst>
          </p:cNvPr>
          <p:cNvSpPr txBox="1"/>
          <p:nvPr/>
        </p:nvSpPr>
        <p:spPr>
          <a:xfrm>
            <a:off x="2054469" y="1688528"/>
            <a:ext cx="8159261" cy="2031325"/>
          </a:xfrm>
          <a:prstGeom prst="rect">
            <a:avLst/>
          </a:prstGeom>
          <a:noFill/>
        </p:spPr>
        <p:txBody>
          <a:bodyPr wrap="square" lIns="91440" tIns="45720" rIns="91440" bIns="45720" rtlCol="0" anchor="t">
            <a:spAutoFit/>
          </a:bodyPr>
          <a:lstStyle/>
          <a:p>
            <a:r>
              <a:rPr lang="en-US" dirty="0"/>
              <a:t>Rear angulation is a term that is misunderstood by many.  It refers to the angles made by the upper thigh with the pelvis and lower thigh, and the lower thigh (below the stifle or knee) with the metatarsus, commonly called the hock.  The standard calls for a “</a:t>
            </a:r>
            <a:r>
              <a:rPr lang="en-US" b="1" dirty="0"/>
              <a:t>well-bent stifle”, </a:t>
            </a:r>
            <a:r>
              <a:rPr lang="en-US" dirty="0"/>
              <a:t>which means there should be a noticeable change in direction (but not extreme) when your eye or hand follows the front profile of the back leg from the abdomen around the stifle to the hock.</a:t>
            </a:r>
          </a:p>
        </p:txBody>
      </p:sp>
      <p:sp>
        <p:nvSpPr>
          <p:cNvPr id="4" name="Block Arc 3">
            <a:extLst>
              <a:ext uri="{FF2B5EF4-FFF2-40B4-BE49-F238E27FC236}">
                <a16:creationId xmlns:a16="http://schemas.microsoft.com/office/drawing/2014/main" id="{0CDB6860-4325-4480-A208-27BD7D2C9766}"/>
              </a:ext>
            </a:extLst>
          </p:cNvPr>
          <p:cNvSpPr/>
          <p:nvPr/>
        </p:nvSpPr>
        <p:spPr>
          <a:xfrm rot="13002735">
            <a:off x="5477701" y="4979908"/>
            <a:ext cx="490858" cy="514591"/>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8A4AB5D-BC36-A825-BE12-940200843F06}"/>
              </a:ext>
            </a:extLst>
          </p:cNvPr>
          <p:cNvSpPr txBox="1"/>
          <p:nvPr/>
        </p:nvSpPr>
        <p:spPr>
          <a:xfrm>
            <a:off x="4293108" y="5868621"/>
            <a:ext cx="3314700" cy="646331"/>
          </a:xfrm>
          <a:prstGeom prst="rect">
            <a:avLst/>
          </a:prstGeom>
          <a:solidFill>
            <a:schemeClr val="accent1"/>
          </a:solidFill>
          <a:ln>
            <a:solidFill>
              <a:schemeClr val="accent2"/>
            </a:solidFill>
          </a:ln>
        </p:spPr>
        <p:txBody>
          <a:bodyPr wrap="square">
            <a:spAutoFit/>
          </a:bodyPr>
          <a:lstStyle/>
          <a:p>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Noticeable change in direction </a:t>
            </a:r>
            <a:endParaRPr lang="en-US" dirty="0"/>
          </a:p>
        </p:txBody>
      </p:sp>
    </p:spTree>
    <p:extLst>
      <p:ext uri="{BB962C8B-B14F-4D97-AF65-F5344CB8AC3E}">
        <p14:creationId xmlns:p14="http://schemas.microsoft.com/office/powerpoint/2010/main" val="12251796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14C2CE-56AB-44B1-BE55-AD1361319002}"/>
              </a:ext>
            </a:extLst>
          </p:cNvPr>
          <p:cNvSpPr/>
          <p:nvPr/>
        </p:nvSpPr>
        <p:spPr>
          <a:xfrm>
            <a:off x="2167372" y="1209112"/>
            <a:ext cx="6872456"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A15DB7E-70DD-4A64-9CEC-71CF8DB6716A}"/>
              </a:ext>
            </a:extLst>
          </p:cNvPr>
          <p:cNvSpPr txBox="1"/>
          <p:nvPr/>
        </p:nvSpPr>
        <p:spPr>
          <a:xfrm>
            <a:off x="2167372" y="1397964"/>
            <a:ext cx="6479659" cy="646331"/>
          </a:xfrm>
          <a:prstGeom prst="rect">
            <a:avLst/>
          </a:prstGeom>
          <a:noFill/>
        </p:spPr>
        <p:txBody>
          <a:bodyPr wrap="none" rtlCol="0">
            <a:spAutoFit/>
          </a:bodyPr>
          <a:lstStyle/>
          <a:p>
            <a:r>
              <a:rPr lang="en-US" dirty="0"/>
              <a:t>When the rear is correctly angled you should be able to drop</a:t>
            </a:r>
          </a:p>
          <a:p>
            <a:r>
              <a:rPr lang="en-US" dirty="0"/>
              <a:t>a line from the point of the buttocks to the rear toes.</a:t>
            </a:r>
          </a:p>
        </p:txBody>
      </p:sp>
      <p:sp>
        <p:nvSpPr>
          <p:cNvPr id="2" name="Title 1">
            <a:extLst>
              <a:ext uri="{FF2B5EF4-FFF2-40B4-BE49-F238E27FC236}">
                <a16:creationId xmlns:a16="http://schemas.microsoft.com/office/drawing/2014/main" id="{2561F544-8D78-4B0E-89C6-A26F5C582D36}"/>
              </a:ext>
            </a:extLst>
          </p:cNvPr>
          <p:cNvSpPr>
            <a:spLocks noGrp="1"/>
          </p:cNvSpPr>
          <p:nvPr>
            <p:ph type="title"/>
          </p:nvPr>
        </p:nvSpPr>
        <p:spPr>
          <a:xfrm>
            <a:off x="2167372" y="494376"/>
            <a:ext cx="6872456" cy="72683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Correct Rear</a:t>
            </a:r>
          </a:p>
        </p:txBody>
      </p:sp>
      <p:pic>
        <p:nvPicPr>
          <p:cNvPr id="4" name="Picture 3" descr="Diagram&#10;&#10;Description automatically generated">
            <a:extLst>
              <a:ext uri="{FF2B5EF4-FFF2-40B4-BE49-F238E27FC236}">
                <a16:creationId xmlns:a16="http://schemas.microsoft.com/office/drawing/2014/main" id="{CCF57422-2AF9-4C90-AD4C-23A9D9C3A4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372" y="2033642"/>
            <a:ext cx="3517724" cy="4697295"/>
          </a:xfrm>
          <a:prstGeom prst="rect">
            <a:avLst/>
          </a:prstGeom>
        </p:spPr>
      </p:pic>
      <p:pic>
        <p:nvPicPr>
          <p:cNvPr id="6" name="Picture 5" descr="A picture containing text, dog, mammal&#10;&#10;Description automatically generated">
            <a:extLst>
              <a:ext uri="{FF2B5EF4-FFF2-40B4-BE49-F238E27FC236}">
                <a16:creationId xmlns:a16="http://schemas.microsoft.com/office/drawing/2014/main" id="{130C1F88-DAFC-48ED-914D-FB50E56E0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5096" y="2061024"/>
            <a:ext cx="3354732" cy="4697295"/>
          </a:xfrm>
          <a:prstGeom prst="rect">
            <a:avLst/>
          </a:prstGeom>
        </p:spPr>
      </p:pic>
      <p:cxnSp>
        <p:nvCxnSpPr>
          <p:cNvPr id="12" name="Straight Connector 11">
            <a:extLst>
              <a:ext uri="{FF2B5EF4-FFF2-40B4-BE49-F238E27FC236}">
                <a16:creationId xmlns:a16="http://schemas.microsoft.com/office/drawing/2014/main" id="{9ED8B7AE-6EF8-4CC1-5CD8-5E9C1F8F5E4D}"/>
              </a:ext>
            </a:extLst>
          </p:cNvPr>
          <p:cNvCxnSpPr>
            <a:cxnSpLocks/>
          </p:cNvCxnSpPr>
          <p:nvPr/>
        </p:nvCxnSpPr>
        <p:spPr>
          <a:xfrm>
            <a:off x="4178808" y="3172850"/>
            <a:ext cx="0" cy="246899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7D048AB-7391-799A-1BB8-FCB7F841E5D6}"/>
              </a:ext>
            </a:extLst>
          </p:cNvPr>
          <p:cNvSpPr txBox="1"/>
          <p:nvPr/>
        </p:nvSpPr>
        <p:spPr>
          <a:xfrm>
            <a:off x="4581144" y="5036908"/>
            <a:ext cx="484630" cy="369332"/>
          </a:xfrm>
          <a:prstGeom prst="rect">
            <a:avLst/>
          </a:prstGeom>
          <a:solidFill>
            <a:schemeClr val="bg2"/>
          </a:solidFill>
        </p:spPr>
        <p:txBody>
          <a:bodyPr wrap="square" rtlCol="0">
            <a:spAutoFit/>
          </a:bodyPr>
          <a:lstStyle/>
          <a:p>
            <a:endParaRPr lang="en-US" dirty="0"/>
          </a:p>
        </p:txBody>
      </p:sp>
      <p:sp>
        <p:nvSpPr>
          <p:cNvPr id="17" name="TextBox 16">
            <a:extLst>
              <a:ext uri="{FF2B5EF4-FFF2-40B4-BE49-F238E27FC236}">
                <a16:creationId xmlns:a16="http://schemas.microsoft.com/office/drawing/2014/main" id="{C6E6C1CD-A41C-BCF7-CF7E-5E1440C39250}"/>
              </a:ext>
            </a:extLst>
          </p:cNvPr>
          <p:cNvSpPr txBox="1"/>
          <p:nvPr/>
        </p:nvSpPr>
        <p:spPr>
          <a:xfrm>
            <a:off x="4520233" y="2653582"/>
            <a:ext cx="886968" cy="369332"/>
          </a:xfrm>
          <a:prstGeom prst="rect">
            <a:avLst/>
          </a:prstGeom>
          <a:solidFill>
            <a:schemeClr val="bg2"/>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F28686FE-ACED-32B8-E0BF-0CB892D22F4B}"/>
              </a:ext>
            </a:extLst>
          </p:cNvPr>
          <p:cNvSpPr txBox="1"/>
          <p:nvPr/>
        </p:nvSpPr>
        <p:spPr>
          <a:xfrm>
            <a:off x="2505457" y="5090704"/>
            <a:ext cx="1193412" cy="551144"/>
          </a:xfrm>
          <a:prstGeom prst="rect">
            <a:avLst/>
          </a:prstGeom>
          <a:solidFill>
            <a:schemeClr val="bg2"/>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0944CE65-CD69-53F6-F391-1A053AC20BC7}"/>
              </a:ext>
            </a:extLst>
          </p:cNvPr>
          <p:cNvSpPr txBox="1"/>
          <p:nvPr/>
        </p:nvSpPr>
        <p:spPr>
          <a:xfrm>
            <a:off x="4302252" y="3244334"/>
            <a:ext cx="557784" cy="369332"/>
          </a:xfrm>
          <a:prstGeom prst="rect">
            <a:avLst/>
          </a:prstGeom>
          <a:solidFill>
            <a:schemeClr val="bg2"/>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D2ED6068-AFFF-A46F-CC98-B621B33A4E0C}"/>
              </a:ext>
            </a:extLst>
          </p:cNvPr>
          <p:cNvSpPr txBox="1"/>
          <p:nvPr/>
        </p:nvSpPr>
        <p:spPr>
          <a:xfrm>
            <a:off x="4251961" y="3912008"/>
            <a:ext cx="658365" cy="369332"/>
          </a:xfrm>
          <a:prstGeom prst="rect">
            <a:avLst/>
          </a:prstGeom>
          <a:solidFill>
            <a:schemeClr val="bg2"/>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03B1A614-BAD1-D681-B30F-C9F72F36B254}"/>
              </a:ext>
            </a:extLst>
          </p:cNvPr>
          <p:cNvSpPr txBox="1"/>
          <p:nvPr/>
        </p:nvSpPr>
        <p:spPr>
          <a:xfrm>
            <a:off x="4253206" y="4382290"/>
            <a:ext cx="327938" cy="281438"/>
          </a:xfrm>
          <a:prstGeom prst="rect">
            <a:avLst/>
          </a:prstGeom>
          <a:solidFill>
            <a:schemeClr val="bg2"/>
          </a:solidFill>
        </p:spPr>
        <p:txBody>
          <a:bodyPr wrap="square" rtlCol="0">
            <a:spAutoFit/>
          </a:bodyPr>
          <a:lstStyle/>
          <a:p>
            <a:endParaRPr lang="en-US" dirty="0"/>
          </a:p>
        </p:txBody>
      </p:sp>
      <p:sp>
        <p:nvSpPr>
          <p:cNvPr id="22" name="TextBox 21">
            <a:extLst>
              <a:ext uri="{FF2B5EF4-FFF2-40B4-BE49-F238E27FC236}">
                <a16:creationId xmlns:a16="http://schemas.microsoft.com/office/drawing/2014/main" id="{24C54E69-086D-B3BC-AB8F-7443ADDF3968}"/>
              </a:ext>
            </a:extLst>
          </p:cNvPr>
          <p:cNvSpPr txBox="1"/>
          <p:nvPr/>
        </p:nvSpPr>
        <p:spPr>
          <a:xfrm>
            <a:off x="3124665" y="4153677"/>
            <a:ext cx="184731" cy="369332"/>
          </a:xfrm>
          <a:prstGeom prst="rect">
            <a:avLst/>
          </a:prstGeom>
          <a:solidFill>
            <a:schemeClr val="bg2"/>
          </a:solidFill>
        </p:spPr>
        <p:txBody>
          <a:bodyPr wrap="none" rtlCol="0">
            <a:spAutoFit/>
          </a:bodyPr>
          <a:lstStyle/>
          <a:p>
            <a:endParaRPr lang="en-US" dirty="0"/>
          </a:p>
        </p:txBody>
      </p:sp>
      <p:sp>
        <p:nvSpPr>
          <p:cNvPr id="23" name="TextBox 22">
            <a:extLst>
              <a:ext uri="{FF2B5EF4-FFF2-40B4-BE49-F238E27FC236}">
                <a16:creationId xmlns:a16="http://schemas.microsoft.com/office/drawing/2014/main" id="{2ED47462-8284-B468-7EE5-481CED4C32D4}"/>
              </a:ext>
            </a:extLst>
          </p:cNvPr>
          <p:cNvSpPr txBox="1"/>
          <p:nvPr/>
        </p:nvSpPr>
        <p:spPr>
          <a:xfrm>
            <a:off x="3406644" y="4549823"/>
            <a:ext cx="220188" cy="369332"/>
          </a:xfrm>
          <a:prstGeom prst="rect">
            <a:avLst/>
          </a:prstGeom>
          <a:solidFill>
            <a:schemeClr val="bg2"/>
          </a:solidFill>
        </p:spPr>
        <p:txBody>
          <a:bodyPr wrap="square" rtlCol="0">
            <a:spAutoFit/>
          </a:bodyPr>
          <a:lstStyle/>
          <a:p>
            <a:endParaRPr lang="en-US" dirty="0"/>
          </a:p>
        </p:txBody>
      </p:sp>
      <p:sp>
        <p:nvSpPr>
          <p:cNvPr id="24" name="TextBox 23">
            <a:extLst>
              <a:ext uri="{FF2B5EF4-FFF2-40B4-BE49-F238E27FC236}">
                <a16:creationId xmlns:a16="http://schemas.microsoft.com/office/drawing/2014/main" id="{E569A266-44E9-C646-B03F-839A5B01BA5D}"/>
              </a:ext>
            </a:extLst>
          </p:cNvPr>
          <p:cNvSpPr txBox="1"/>
          <p:nvPr/>
        </p:nvSpPr>
        <p:spPr>
          <a:xfrm>
            <a:off x="3264243" y="3013652"/>
            <a:ext cx="184731" cy="369332"/>
          </a:xfrm>
          <a:prstGeom prst="rect">
            <a:avLst/>
          </a:prstGeom>
          <a:solidFill>
            <a:schemeClr val="bg2"/>
          </a:solidFill>
        </p:spPr>
        <p:txBody>
          <a:bodyPr wrap="none" rtlCol="0">
            <a:spAutoFit/>
          </a:bodyPr>
          <a:lstStyle/>
          <a:p>
            <a:endParaRPr lang="en-US" dirty="0"/>
          </a:p>
        </p:txBody>
      </p:sp>
      <p:sp>
        <p:nvSpPr>
          <p:cNvPr id="25" name="TextBox 24">
            <a:extLst>
              <a:ext uri="{FF2B5EF4-FFF2-40B4-BE49-F238E27FC236}">
                <a16:creationId xmlns:a16="http://schemas.microsoft.com/office/drawing/2014/main" id="{F5B1A136-47D1-B96B-BAD4-AD4B7758BEA0}"/>
              </a:ext>
            </a:extLst>
          </p:cNvPr>
          <p:cNvSpPr txBox="1"/>
          <p:nvPr/>
        </p:nvSpPr>
        <p:spPr>
          <a:xfrm>
            <a:off x="3406644" y="4919154"/>
            <a:ext cx="433827" cy="729733"/>
          </a:xfrm>
          <a:prstGeom prst="rect">
            <a:avLst/>
          </a:prstGeom>
          <a:solidFill>
            <a:schemeClr val="bg2"/>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D5D0EC3D-52CC-3726-F341-137311825A55}"/>
              </a:ext>
            </a:extLst>
          </p:cNvPr>
          <p:cNvSpPr txBox="1"/>
          <p:nvPr/>
        </p:nvSpPr>
        <p:spPr>
          <a:xfrm>
            <a:off x="3617439" y="4684578"/>
            <a:ext cx="184731" cy="369332"/>
          </a:xfrm>
          <a:prstGeom prst="rect">
            <a:avLst/>
          </a:prstGeom>
          <a:solidFill>
            <a:schemeClr val="bg2"/>
          </a:solidFill>
        </p:spPr>
        <p:txBody>
          <a:bodyPr wrap="none" rtlCol="0">
            <a:spAutoFit/>
          </a:bodyPr>
          <a:lstStyle/>
          <a:p>
            <a:endParaRPr lang="en-US" dirty="0"/>
          </a:p>
        </p:txBody>
      </p:sp>
      <p:sp>
        <p:nvSpPr>
          <p:cNvPr id="27" name="TextBox 26">
            <a:extLst>
              <a:ext uri="{FF2B5EF4-FFF2-40B4-BE49-F238E27FC236}">
                <a16:creationId xmlns:a16="http://schemas.microsoft.com/office/drawing/2014/main" id="{63AE2F5E-04F6-80E5-EA61-2E56597525C5}"/>
              </a:ext>
            </a:extLst>
          </p:cNvPr>
          <p:cNvSpPr txBox="1"/>
          <p:nvPr/>
        </p:nvSpPr>
        <p:spPr>
          <a:xfrm>
            <a:off x="3849625" y="2258505"/>
            <a:ext cx="658365" cy="369332"/>
          </a:xfrm>
          <a:prstGeom prst="rect">
            <a:avLst/>
          </a:prstGeom>
          <a:solidFill>
            <a:schemeClr val="bg2"/>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C156BF7E-3E5C-926A-9B62-5692A0EF7EA9}"/>
              </a:ext>
            </a:extLst>
          </p:cNvPr>
          <p:cNvSpPr txBox="1"/>
          <p:nvPr/>
        </p:nvSpPr>
        <p:spPr>
          <a:xfrm>
            <a:off x="3703440" y="3541846"/>
            <a:ext cx="210192" cy="371785"/>
          </a:xfrm>
          <a:prstGeom prst="rect">
            <a:avLst/>
          </a:prstGeom>
          <a:solidFill>
            <a:schemeClr val="bg2"/>
          </a:solidFill>
        </p:spPr>
        <p:txBody>
          <a:bodyPr wrap="square" rtlCol="0">
            <a:spAutoFit/>
          </a:bodyPr>
          <a:lstStyle/>
          <a:p>
            <a:endParaRPr lang="en-US" dirty="0"/>
          </a:p>
        </p:txBody>
      </p:sp>
      <p:sp>
        <p:nvSpPr>
          <p:cNvPr id="29" name="TextBox 28">
            <a:extLst>
              <a:ext uri="{FF2B5EF4-FFF2-40B4-BE49-F238E27FC236}">
                <a16:creationId xmlns:a16="http://schemas.microsoft.com/office/drawing/2014/main" id="{113A1992-DCA1-B7ED-6D02-404C88E81DFC}"/>
              </a:ext>
            </a:extLst>
          </p:cNvPr>
          <p:cNvSpPr txBox="1"/>
          <p:nvPr/>
        </p:nvSpPr>
        <p:spPr>
          <a:xfrm>
            <a:off x="3721526" y="3867523"/>
            <a:ext cx="184731" cy="369332"/>
          </a:xfrm>
          <a:prstGeom prst="rect">
            <a:avLst/>
          </a:prstGeom>
          <a:solidFill>
            <a:schemeClr val="bg2"/>
          </a:solidFill>
        </p:spPr>
        <p:txBody>
          <a:bodyPr wrap="none" rtlCol="0">
            <a:spAutoFit/>
          </a:bodyPr>
          <a:lstStyle/>
          <a:p>
            <a:endParaRPr lang="en-US" dirty="0"/>
          </a:p>
        </p:txBody>
      </p:sp>
      <p:sp>
        <p:nvSpPr>
          <p:cNvPr id="30" name="TextBox 29">
            <a:extLst>
              <a:ext uri="{FF2B5EF4-FFF2-40B4-BE49-F238E27FC236}">
                <a16:creationId xmlns:a16="http://schemas.microsoft.com/office/drawing/2014/main" id="{BC7213EB-F122-B1D2-A23B-EA6231FDD2AC}"/>
              </a:ext>
            </a:extLst>
          </p:cNvPr>
          <p:cNvSpPr txBox="1"/>
          <p:nvPr/>
        </p:nvSpPr>
        <p:spPr>
          <a:xfrm>
            <a:off x="2471172" y="2611990"/>
            <a:ext cx="696630" cy="369332"/>
          </a:xfrm>
          <a:prstGeom prst="rect">
            <a:avLst/>
          </a:prstGeom>
          <a:solidFill>
            <a:schemeClr val="bg2"/>
          </a:solidFill>
        </p:spPr>
        <p:txBody>
          <a:bodyPr wrap="square" rtlCol="0">
            <a:spAutoFit/>
          </a:bodyPr>
          <a:lstStyle/>
          <a:p>
            <a:endParaRPr lang="en-US" dirty="0"/>
          </a:p>
        </p:txBody>
      </p:sp>
      <p:sp>
        <p:nvSpPr>
          <p:cNvPr id="31" name="TextBox 30">
            <a:extLst>
              <a:ext uri="{FF2B5EF4-FFF2-40B4-BE49-F238E27FC236}">
                <a16:creationId xmlns:a16="http://schemas.microsoft.com/office/drawing/2014/main" id="{4442C113-83C7-E810-420A-FF2E1B22D76D}"/>
              </a:ext>
            </a:extLst>
          </p:cNvPr>
          <p:cNvSpPr txBox="1"/>
          <p:nvPr/>
        </p:nvSpPr>
        <p:spPr>
          <a:xfrm>
            <a:off x="2505458" y="2443171"/>
            <a:ext cx="619208" cy="369332"/>
          </a:xfrm>
          <a:prstGeom prst="rect">
            <a:avLst/>
          </a:prstGeom>
          <a:solidFill>
            <a:schemeClr val="bg2"/>
          </a:solidFill>
        </p:spPr>
        <p:txBody>
          <a:bodyPr wrap="square" rtlCol="0">
            <a:spAutoFit/>
          </a:bodyPr>
          <a:lstStyle/>
          <a:p>
            <a:endParaRPr lang="en-US" dirty="0"/>
          </a:p>
        </p:txBody>
      </p:sp>
      <p:sp>
        <p:nvSpPr>
          <p:cNvPr id="32" name="TextBox 31">
            <a:extLst>
              <a:ext uri="{FF2B5EF4-FFF2-40B4-BE49-F238E27FC236}">
                <a16:creationId xmlns:a16="http://schemas.microsoft.com/office/drawing/2014/main" id="{B053E1E8-D708-0CAA-398D-1A682C01C373}"/>
              </a:ext>
            </a:extLst>
          </p:cNvPr>
          <p:cNvSpPr txBox="1"/>
          <p:nvPr/>
        </p:nvSpPr>
        <p:spPr>
          <a:xfrm>
            <a:off x="2815062" y="2268833"/>
            <a:ext cx="309603" cy="369332"/>
          </a:xfrm>
          <a:prstGeom prst="rect">
            <a:avLst/>
          </a:prstGeom>
          <a:solidFill>
            <a:schemeClr val="bg2"/>
          </a:solidFill>
        </p:spPr>
        <p:txBody>
          <a:bodyPr wrap="square" rtlCol="0">
            <a:spAutoFit/>
          </a:bodyPr>
          <a:lstStyle/>
          <a:p>
            <a:endParaRPr lang="en-US" dirty="0"/>
          </a:p>
        </p:txBody>
      </p:sp>
      <p:sp>
        <p:nvSpPr>
          <p:cNvPr id="33" name="TextBox 32">
            <a:extLst>
              <a:ext uri="{FF2B5EF4-FFF2-40B4-BE49-F238E27FC236}">
                <a16:creationId xmlns:a16="http://schemas.microsoft.com/office/drawing/2014/main" id="{62A19E8B-4A1E-8A2C-6987-2834E846D197}"/>
              </a:ext>
            </a:extLst>
          </p:cNvPr>
          <p:cNvSpPr txBox="1"/>
          <p:nvPr/>
        </p:nvSpPr>
        <p:spPr>
          <a:xfrm>
            <a:off x="4251961" y="2653582"/>
            <a:ext cx="329183" cy="36933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115837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541623-B93D-495E-AD5B-E17CD179B7F8}"/>
              </a:ext>
            </a:extLst>
          </p:cNvPr>
          <p:cNvSpPr/>
          <p:nvPr/>
        </p:nvSpPr>
        <p:spPr>
          <a:xfrm>
            <a:off x="1627830" y="2899877"/>
            <a:ext cx="5066740" cy="2363521"/>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77E6760-4C97-43DA-A56A-E727B990D975}"/>
              </a:ext>
            </a:extLst>
          </p:cNvPr>
          <p:cNvSpPr txBox="1"/>
          <p:nvPr/>
        </p:nvSpPr>
        <p:spPr>
          <a:xfrm>
            <a:off x="1826398" y="3409593"/>
            <a:ext cx="4376809" cy="923330"/>
          </a:xfrm>
          <a:prstGeom prst="rect">
            <a:avLst/>
          </a:prstGeom>
          <a:noFill/>
        </p:spPr>
        <p:txBody>
          <a:bodyPr wrap="square" lIns="91440" tIns="45720" rIns="91440" bIns="45720" rtlCol="0" anchor="t">
            <a:spAutoFit/>
          </a:bodyPr>
          <a:lstStyle/>
          <a:p>
            <a:r>
              <a:rPr lang="en-US" dirty="0"/>
              <a:t>The farther behind the line that foot is, the more stress there will be on the</a:t>
            </a:r>
          </a:p>
          <a:p>
            <a:r>
              <a:rPr lang="en-US" dirty="0"/>
              <a:t>stifle, hock and hip joints.</a:t>
            </a:r>
          </a:p>
        </p:txBody>
      </p:sp>
      <p:sp>
        <p:nvSpPr>
          <p:cNvPr id="2" name="Title 1">
            <a:extLst>
              <a:ext uri="{FF2B5EF4-FFF2-40B4-BE49-F238E27FC236}">
                <a16:creationId xmlns:a16="http://schemas.microsoft.com/office/drawing/2014/main" id="{A8E736B2-5461-45BE-B4D2-2998120967E0}"/>
              </a:ext>
            </a:extLst>
          </p:cNvPr>
          <p:cNvSpPr>
            <a:spLocks noGrp="1"/>
          </p:cNvSpPr>
          <p:nvPr>
            <p:ph type="title"/>
          </p:nvPr>
        </p:nvSpPr>
        <p:spPr>
          <a:xfrm>
            <a:off x="1620578" y="1828651"/>
            <a:ext cx="5068180" cy="108660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en-US" sz="4000">
                <a:solidFill>
                  <a:schemeClr val="accent2"/>
                </a:solidFill>
              </a:rPr>
              <a:t>Extreme</a:t>
            </a:r>
            <a:r>
              <a:rPr lang="en-US">
                <a:solidFill>
                  <a:schemeClr val="accent2"/>
                </a:solidFill>
              </a:rPr>
              <a:t> rear angulation</a:t>
            </a:r>
          </a:p>
        </p:txBody>
      </p:sp>
      <p:pic>
        <p:nvPicPr>
          <p:cNvPr id="4" name="Picture 3" descr="A picture containing text, grass&#10;&#10;Description automatically generated">
            <a:extLst>
              <a:ext uri="{FF2B5EF4-FFF2-40B4-BE49-F238E27FC236}">
                <a16:creationId xmlns:a16="http://schemas.microsoft.com/office/drawing/2014/main" id="{CFD18AE8-74AA-4407-AD55-2958201B7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570" y="1810637"/>
            <a:ext cx="2495409" cy="3451593"/>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B1385D36-567C-44BB-A7D2-CD33BA908D94}"/>
                  </a:ext>
                </a:extLst>
              </p14:cNvPr>
              <p14:cNvContentPartPr/>
              <p14:nvPr/>
            </p14:nvContentPartPr>
            <p14:xfrm>
              <a:off x="5856929" y="2650278"/>
              <a:ext cx="360" cy="360"/>
            </p14:xfrm>
          </p:contentPart>
        </mc:Choice>
        <mc:Fallback xmlns="">
          <p:pic>
            <p:nvPicPr>
              <p:cNvPr id="5" name="Ink 4">
                <a:extLst>
                  <a:ext uri="{FF2B5EF4-FFF2-40B4-BE49-F238E27FC236}">
                    <a16:creationId xmlns:a16="http://schemas.microsoft.com/office/drawing/2014/main" id="{B1385D36-567C-44BB-A7D2-CD33BA908D94}"/>
                  </a:ext>
                </a:extLst>
              </p:cNvPr>
              <p:cNvPicPr/>
              <p:nvPr/>
            </p:nvPicPr>
            <p:blipFill>
              <a:blip r:embed="rId4"/>
              <a:stretch>
                <a:fillRect/>
              </a:stretch>
            </p:blipFill>
            <p:spPr>
              <a:xfrm>
                <a:off x="5847929" y="26412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D41F592E-CA8F-471D-8A52-4C608E2870B9}"/>
                  </a:ext>
                </a:extLst>
              </p14:cNvPr>
              <p14:cNvContentPartPr/>
              <p14:nvPr/>
            </p14:nvContentPartPr>
            <p14:xfrm>
              <a:off x="5856929" y="2809398"/>
              <a:ext cx="360" cy="360"/>
            </p14:xfrm>
          </p:contentPart>
        </mc:Choice>
        <mc:Fallback xmlns="">
          <p:pic>
            <p:nvPicPr>
              <p:cNvPr id="6" name="Ink 5">
                <a:extLst>
                  <a:ext uri="{FF2B5EF4-FFF2-40B4-BE49-F238E27FC236}">
                    <a16:creationId xmlns:a16="http://schemas.microsoft.com/office/drawing/2014/main" id="{D41F592E-CA8F-471D-8A52-4C608E2870B9}"/>
                  </a:ext>
                </a:extLst>
              </p:cNvPr>
              <p:cNvPicPr/>
              <p:nvPr/>
            </p:nvPicPr>
            <p:blipFill>
              <a:blip r:embed="rId4"/>
              <a:stretch>
                <a:fillRect/>
              </a:stretch>
            </p:blipFill>
            <p:spPr>
              <a:xfrm>
                <a:off x="5847929" y="28003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093E15B4-31EE-4DFE-B2FD-3AF340286C30}"/>
                  </a:ext>
                </a:extLst>
              </p14:cNvPr>
              <p14:cNvContentPartPr/>
              <p14:nvPr/>
            </p14:nvContentPartPr>
            <p14:xfrm>
              <a:off x="5843969" y="2968158"/>
              <a:ext cx="360" cy="360"/>
            </p14:xfrm>
          </p:contentPart>
        </mc:Choice>
        <mc:Fallback xmlns="">
          <p:pic>
            <p:nvPicPr>
              <p:cNvPr id="7" name="Ink 6">
                <a:extLst>
                  <a:ext uri="{FF2B5EF4-FFF2-40B4-BE49-F238E27FC236}">
                    <a16:creationId xmlns:a16="http://schemas.microsoft.com/office/drawing/2014/main" id="{093E15B4-31EE-4DFE-B2FD-3AF340286C30}"/>
                  </a:ext>
                </a:extLst>
              </p:cNvPr>
              <p:cNvPicPr/>
              <p:nvPr/>
            </p:nvPicPr>
            <p:blipFill>
              <a:blip r:embed="rId4"/>
              <a:stretch>
                <a:fillRect/>
              </a:stretch>
            </p:blipFill>
            <p:spPr>
              <a:xfrm>
                <a:off x="5834969" y="29591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0412DFD-A1B0-44EF-B87A-C4789A0E670A}"/>
                  </a:ext>
                </a:extLst>
              </p14:cNvPr>
              <p14:cNvContentPartPr/>
              <p14:nvPr/>
            </p14:nvContentPartPr>
            <p14:xfrm>
              <a:off x="5831009" y="3180558"/>
              <a:ext cx="360" cy="360"/>
            </p14:xfrm>
          </p:contentPart>
        </mc:Choice>
        <mc:Fallback xmlns="">
          <p:pic>
            <p:nvPicPr>
              <p:cNvPr id="8" name="Ink 7">
                <a:extLst>
                  <a:ext uri="{FF2B5EF4-FFF2-40B4-BE49-F238E27FC236}">
                    <a16:creationId xmlns:a16="http://schemas.microsoft.com/office/drawing/2014/main" id="{10412DFD-A1B0-44EF-B87A-C4789A0E670A}"/>
                  </a:ext>
                </a:extLst>
              </p:cNvPr>
              <p:cNvPicPr/>
              <p:nvPr/>
            </p:nvPicPr>
            <p:blipFill>
              <a:blip r:embed="rId4"/>
              <a:stretch>
                <a:fillRect/>
              </a:stretch>
            </p:blipFill>
            <p:spPr>
              <a:xfrm>
                <a:off x="5822009" y="31715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40712C6E-CBDF-4A55-A1E8-49F4D9B82AE2}"/>
                  </a:ext>
                </a:extLst>
              </p14:cNvPr>
              <p14:cNvContentPartPr/>
              <p14:nvPr/>
            </p14:nvContentPartPr>
            <p14:xfrm>
              <a:off x="5817329" y="3326358"/>
              <a:ext cx="360" cy="360"/>
            </p14:xfrm>
          </p:contentPart>
        </mc:Choice>
        <mc:Fallback xmlns="">
          <p:pic>
            <p:nvPicPr>
              <p:cNvPr id="9" name="Ink 8">
                <a:extLst>
                  <a:ext uri="{FF2B5EF4-FFF2-40B4-BE49-F238E27FC236}">
                    <a16:creationId xmlns:a16="http://schemas.microsoft.com/office/drawing/2014/main" id="{40712C6E-CBDF-4A55-A1E8-49F4D9B82AE2}"/>
                  </a:ext>
                </a:extLst>
              </p:cNvPr>
              <p:cNvPicPr/>
              <p:nvPr/>
            </p:nvPicPr>
            <p:blipFill>
              <a:blip r:embed="rId4"/>
              <a:stretch>
                <a:fillRect/>
              </a:stretch>
            </p:blipFill>
            <p:spPr>
              <a:xfrm>
                <a:off x="5808329" y="331735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D9323EED-2ECA-4678-8997-7933333F073F}"/>
                  </a:ext>
                </a:extLst>
              </p14:cNvPr>
              <p14:cNvContentPartPr/>
              <p14:nvPr/>
            </p14:nvContentPartPr>
            <p14:xfrm>
              <a:off x="5804369" y="3498798"/>
              <a:ext cx="360" cy="360"/>
            </p14:xfrm>
          </p:contentPart>
        </mc:Choice>
        <mc:Fallback xmlns="">
          <p:pic>
            <p:nvPicPr>
              <p:cNvPr id="10" name="Ink 9">
                <a:extLst>
                  <a:ext uri="{FF2B5EF4-FFF2-40B4-BE49-F238E27FC236}">
                    <a16:creationId xmlns:a16="http://schemas.microsoft.com/office/drawing/2014/main" id="{D9323EED-2ECA-4678-8997-7933333F073F}"/>
                  </a:ext>
                </a:extLst>
              </p:cNvPr>
              <p:cNvPicPr/>
              <p:nvPr/>
            </p:nvPicPr>
            <p:blipFill>
              <a:blip r:embed="rId4"/>
              <a:stretch>
                <a:fillRect/>
              </a:stretch>
            </p:blipFill>
            <p:spPr>
              <a:xfrm>
                <a:off x="5795369" y="348979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481D8992-1F93-4E2A-B8CF-0EE5311CEF24}"/>
                  </a:ext>
                </a:extLst>
              </p14:cNvPr>
              <p14:cNvContentPartPr/>
              <p14:nvPr/>
            </p14:nvContentPartPr>
            <p14:xfrm>
              <a:off x="5817329" y="3670878"/>
              <a:ext cx="360" cy="360"/>
            </p14:xfrm>
          </p:contentPart>
        </mc:Choice>
        <mc:Fallback xmlns="">
          <p:pic>
            <p:nvPicPr>
              <p:cNvPr id="11" name="Ink 10">
                <a:extLst>
                  <a:ext uri="{FF2B5EF4-FFF2-40B4-BE49-F238E27FC236}">
                    <a16:creationId xmlns:a16="http://schemas.microsoft.com/office/drawing/2014/main" id="{481D8992-1F93-4E2A-B8CF-0EE5311CEF24}"/>
                  </a:ext>
                </a:extLst>
              </p:cNvPr>
              <p:cNvPicPr/>
              <p:nvPr/>
            </p:nvPicPr>
            <p:blipFill>
              <a:blip r:embed="rId4"/>
              <a:stretch>
                <a:fillRect/>
              </a:stretch>
            </p:blipFill>
            <p:spPr>
              <a:xfrm>
                <a:off x="5808329" y="36618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7A3DCFBC-612E-4392-BDD9-97A7B3B50C69}"/>
                  </a:ext>
                </a:extLst>
              </p14:cNvPr>
              <p14:cNvContentPartPr/>
              <p14:nvPr/>
            </p14:nvContentPartPr>
            <p14:xfrm>
              <a:off x="5791049" y="3869238"/>
              <a:ext cx="360" cy="360"/>
            </p14:xfrm>
          </p:contentPart>
        </mc:Choice>
        <mc:Fallback xmlns="">
          <p:pic>
            <p:nvPicPr>
              <p:cNvPr id="12" name="Ink 11">
                <a:extLst>
                  <a:ext uri="{FF2B5EF4-FFF2-40B4-BE49-F238E27FC236}">
                    <a16:creationId xmlns:a16="http://schemas.microsoft.com/office/drawing/2014/main" id="{7A3DCFBC-612E-4392-BDD9-97A7B3B50C69}"/>
                  </a:ext>
                </a:extLst>
              </p:cNvPr>
              <p:cNvPicPr/>
              <p:nvPr/>
            </p:nvPicPr>
            <p:blipFill>
              <a:blip r:embed="rId4"/>
              <a:stretch>
                <a:fillRect/>
              </a:stretch>
            </p:blipFill>
            <p:spPr>
              <a:xfrm>
                <a:off x="5782049" y="38602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Ink 12">
                <a:extLst>
                  <a:ext uri="{FF2B5EF4-FFF2-40B4-BE49-F238E27FC236}">
                    <a16:creationId xmlns:a16="http://schemas.microsoft.com/office/drawing/2014/main" id="{AB6C1101-9080-44F1-A3A5-2037FB20583B}"/>
                  </a:ext>
                </a:extLst>
              </p14:cNvPr>
              <p14:cNvContentPartPr/>
              <p14:nvPr/>
            </p14:nvContentPartPr>
            <p14:xfrm>
              <a:off x="5778089" y="4081638"/>
              <a:ext cx="360" cy="360"/>
            </p14:xfrm>
          </p:contentPart>
        </mc:Choice>
        <mc:Fallback xmlns="">
          <p:pic>
            <p:nvPicPr>
              <p:cNvPr id="13" name="Ink 12">
                <a:extLst>
                  <a:ext uri="{FF2B5EF4-FFF2-40B4-BE49-F238E27FC236}">
                    <a16:creationId xmlns:a16="http://schemas.microsoft.com/office/drawing/2014/main" id="{AB6C1101-9080-44F1-A3A5-2037FB20583B}"/>
                  </a:ext>
                </a:extLst>
              </p:cNvPr>
              <p:cNvPicPr/>
              <p:nvPr/>
            </p:nvPicPr>
            <p:blipFill>
              <a:blip r:embed="rId4"/>
              <a:stretch>
                <a:fillRect/>
              </a:stretch>
            </p:blipFill>
            <p:spPr>
              <a:xfrm>
                <a:off x="5769089" y="4072638"/>
                <a:ext cx="18000" cy="18000"/>
              </a:xfrm>
              <a:prstGeom prst="rect">
                <a:avLst/>
              </a:prstGeom>
            </p:spPr>
          </p:pic>
        </mc:Fallback>
      </mc:AlternateContent>
      <p:cxnSp>
        <p:nvCxnSpPr>
          <p:cNvPr id="16" name="Straight Connector 15">
            <a:extLst>
              <a:ext uri="{FF2B5EF4-FFF2-40B4-BE49-F238E27FC236}">
                <a16:creationId xmlns:a16="http://schemas.microsoft.com/office/drawing/2014/main" id="{90D84AD9-A719-42F3-BE79-98DD7A43DED5}"/>
              </a:ext>
            </a:extLst>
          </p:cNvPr>
          <p:cNvCxnSpPr>
            <a:cxnSpLocks/>
          </p:cNvCxnSpPr>
          <p:nvPr/>
        </p:nvCxnSpPr>
        <p:spPr>
          <a:xfrm>
            <a:off x="7784556" y="2409544"/>
            <a:ext cx="0" cy="27340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2288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ound, mammal, outdoor, dog&#10;&#10;Description automatically generated">
            <a:extLst>
              <a:ext uri="{FF2B5EF4-FFF2-40B4-BE49-F238E27FC236}">
                <a16:creationId xmlns:a16="http://schemas.microsoft.com/office/drawing/2014/main" id="{80700787-DA25-4765-AC37-AC82A2F47C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472" y="769434"/>
            <a:ext cx="4671145" cy="5256322"/>
          </a:xfrm>
          <a:prstGeom prst="rect">
            <a:avLst/>
          </a:prstGeom>
          <a:ln w="76200">
            <a:solidFill>
              <a:schemeClr val="accent2"/>
            </a:solidFill>
          </a:ln>
        </p:spPr>
      </p:pic>
      <p:sp>
        <p:nvSpPr>
          <p:cNvPr id="2" name="Title 1">
            <a:extLst>
              <a:ext uri="{FF2B5EF4-FFF2-40B4-BE49-F238E27FC236}">
                <a16:creationId xmlns:a16="http://schemas.microsoft.com/office/drawing/2014/main" id="{A78C6554-5191-44DF-830E-39811A28CCA0}"/>
              </a:ext>
            </a:extLst>
          </p:cNvPr>
          <p:cNvSpPr>
            <a:spLocks noGrp="1"/>
          </p:cNvSpPr>
          <p:nvPr>
            <p:ph type="title"/>
          </p:nvPr>
        </p:nvSpPr>
        <p:spPr>
          <a:xfrm>
            <a:off x="1709786" y="473515"/>
            <a:ext cx="8353213" cy="70492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Straight in stifle</a:t>
            </a:r>
          </a:p>
        </p:txBody>
      </p:sp>
      <p:sp>
        <p:nvSpPr>
          <p:cNvPr id="5" name="TextBox 4">
            <a:extLst>
              <a:ext uri="{FF2B5EF4-FFF2-40B4-BE49-F238E27FC236}">
                <a16:creationId xmlns:a16="http://schemas.microsoft.com/office/drawing/2014/main" id="{18FAA1A0-7391-4CA2-B814-113AA159F579}"/>
              </a:ext>
            </a:extLst>
          </p:cNvPr>
          <p:cNvSpPr txBox="1"/>
          <p:nvPr/>
        </p:nvSpPr>
        <p:spPr>
          <a:xfrm>
            <a:off x="6659932" y="1415330"/>
            <a:ext cx="2502608" cy="369332"/>
          </a:xfrm>
          <a:prstGeom prst="rect">
            <a:avLst/>
          </a:prstGeom>
          <a:noFill/>
        </p:spPr>
        <p:txBody>
          <a:bodyPr wrap="none" rtlCol="0">
            <a:spAutoFit/>
          </a:bodyPr>
          <a:lstStyle/>
          <a:p>
            <a:r>
              <a:rPr lang="en-US">
                <a:solidFill>
                  <a:srgbClr val="FF0000"/>
                </a:solidFill>
              </a:rPr>
              <a:t>Note, high in the rear</a:t>
            </a:r>
          </a:p>
        </p:txBody>
      </p:sp>
      <p:cxnSp>
        <p:nvCxnSpPr>
          <p:cNvPr id="6" name="Straight Connector 5">
            <a:extLst>
              <a:ext uri="{FF2B5EF4-FFF2-40B4-BE49-F238E27FC236}">
                <a16:creationId xmlns:a16="http://schemas.microsoft.com/office/drawing/2014/main" id="{883DDC3B-9B0F-4120-8404-3AD0A99DDC47}"/>
              </a:ext>
            </a:extLst>
          </p:cNvPr>
          <p:cNvCxnSpPr>
            <a:cxnSpLocks/>
          </p:cNvCxnSpPr>
          <p:nvPr/>
        </p:nvCxnSpPr>
        <p:spPr>
          <a:xfrm>
            <a:off x="7759446" y="3549380"/>
            <a:ext cx="781879" cy="675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A dog standing on a sidewalk&#10;&#10;Description automatically generated with low confidence">
            <a:extLst>
              <a:ext uri="{FF2B5EF4-FFF2-40B4-BE49-F238E27FC236}">
                <a16:creationId xmlns:a16="http://schemas.microsoft.com/office/drawing/2014/main" id="{E8D14514-145A-44A0-B7A0-05307E64A45D}"/>
              </a:ext>
            </a:extLst>
          </p:cNvPr>
          <p:cNvPicPr>
            <a:picLocks noChangeAspect="1"/>
          </p:cNvPicPr>
          <p:nvPr/>
        </p:nvPicPr>
        <p:blipFill rotWithShape="1">
          <a:blip r:embed="rId3">
            <a:extLst>
              <a:ext uri="{28A0092B-C50C-407E-A947-70E740481C1C}">
                <a14:useLocalDpi xmlns:a14="http://schemas.microsoft.com/office/drawing/2010/main" val="0"/>
              </a:ext>
            </a:extLst>
          </a:blip>
          <a:srcRect l="-1" t="11374" r="34658" b="146"/>
          <a:stretch/>
        </p:blipFill>
        <p:spPr>
          <a:xfrm>
            <a:off x="1782392" y="1253926"/>
            <a:ext cx="3904474" cy="4771830"/>
          </a:xfrm>
          <a:prstGeom prst="rect">
            <a:avLst/>
          </a:prstGeom>
          <a:ln w="76200">
            <a:solidFill>
              <a:schemeClr val="accent2"/>
            </a:solidFill>
          </a:ln>
        </p:spPr>
      </p:pic>
      <p:sp>
        <p:nvSpPr>
          <p:cNvPr id="3" name="TextBox 2">
            <a:extLst>
              <a:ext uri="{FF2B5EF4-FFF2-40B4-BE49-F238E27FC236}">
                <a16:creationId xmlns:a16="http://schemas.microsoft.com/office/drawing/2014/main" id="{9DA91474-BED8-4DE5-A58E-1272D67D88C9}"/>
              </a:ext>
            </a:extLst>
          </p:cNvPr>
          <p:cNvSpPr txBox="1"/>
          <p:nvPr/>
        </p:nvSpPr>
        <p:spPr>
          <a:xfrm>
            <a:off x="5860308" y="4876617"/>
            <a:ext cx="3798276" cy="923330"/>
          </a:xfrm>
          <a:prstGeom prst="rect">
            <a:avLst/>
          </a:prstGeom>
          <a:noFill/>
        </p:spPr>
        <p:txBody>
          <a:bodyPr wrap="square" rtlCol="0">
            <a:spAutoFit/>
          </a:bodyPr>
          <a:lstStyle/>
          <a:p>
            <a:r>
              <a:rPr lang="en-US" b="1" dirty="0">
                <a:solidFill>
                  <a:srgbClr val="FF0000"/>
                </a:solidFill>
              </a:rPr>
              <a:t>Straight stifle causes </a:t>
            </a:r>
          </a:p>
          <a:p>
            <a:r>
              <a:rPr lang="en-US" b="1" dirty="0">
                <a:solidFill>
                  <a:srgbClr val="FF0000"/>
                </a:solidFill>
              </a:rPr>
              <a:t>stress in the middle</a:t>
            </a:r>
          </a:p>
          <a:p>
            <a:r>
              <a:rPr lang="en-US" b="1" dirty="0">
                <a:solidFill>
                  <a:srgbClr val="FF0000"/>
                </a:solidFill>
              </a:rPr>
              <a:t> of the back</a:t>
            </a:r>
          </a:p>
        </p:txBody>
      </p:sp>
    </p:spTree>
    <p:extLst>
      <p:ext uri="{BB962C8B-B14F-4D97-AF65-F5344CB8AC3E}">
        <p14:creationId xmlns:p14="http://schemas.microsoft.com/office/powerpoint/2010/main" val="3335722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F5925A-174B-253C-1BA0-853ACDEDE7DC}"/>
              </a:ext>
            </a:extLst>
          </p:cNvPr>
          <p:cNvSpPr txBox="1"/>
          <p:nvPr/>
        </p:nvSpPr>
        <p:spPr>
          <a:xfrm>
            <a:off x="2722096" y="295422"/>
            <a:ext cx="5718518" cy="2585323"/>
          </a:xfrm>
          <a:prstGeom prst="rect">
            <a:avLst/>
          </a:prstGeom>
          <a:solidFill>
            <a:schemeClr val="accent6">
              <a:lumMod val="60000"/>
              <a:lumOff val="40000"/>
            </a:schemeClr>
          </a:solidFill>
          <a:ln w="57150">
            <a:solidFill>
              <a:schemeClr val="accent2"/>
            </a:solidFill>
          </a:ln>
        </p:spPr>
        <p:txBody>
          <a:bodyPr wrap="square" rtlCol="0">
            <a:spAutoFit/>
          </a:bodyPr>
          <a:lstStyle/>
          <a:p>
            <a:r>
              <a:rPr lang="en-US" b="0" i="0" dirty="0">
                <a:solidFill>
                  <a:srgbClr val="050505"/>
                </a:solidFill>
                <a:effectLst/>
                <a:latin typeface="Trebuchet MS" panose="020B0603020202020204" pitchFamily="34" charset="0"/>
              </a:rPr>
              <a:t>The ideal angulation is one where the length of the femur is equal to the length of tibia/fibula (lower thigh).</a:t>
            </a:r>
          </a:p>
          <a:p>
            <a:r>
              <a:rPr lang="en-US" b="0" i="0" dirty="0">
                <a:solidFill>
                  <a:srgbClr val="050505"/>
                </a:solidFill>
                <a:effectLst/>
                <a:latin typeface="Trebuchet MS" panose="020B0603020202020204" pitchFamily="34" charset="0"/>
              </a:rPr>
              <a:t> A quick way to check for equal lengths of femur and tibia is to raise the hock (perpendicularly) up to the end of the pelvis. If the point of the hock extends beyond the rear edge of the pelvis, then the tibia is too long in relation to the femur. Rarely if ever is the femur too long.</a:t>
            </a:r>
            <a:endParaRPr lang="en-US" dirty="0">
              <a:latin typeface="Trebuchet MS" panose="020B0603020202020204" pitchFamily="34" charset="0"/>
            </a:endParaRPr>
          </a:p>
        </p:txBody>
      </p:sp>
      <p:pic>
        <p:nvPicPr>
          <p:cNvPr id="4" name="Picture 3" descr="A picture containing text, map&#10;&#10;Description automatically generated">
            <a:extLst>
              <a:ext uri="{FF2B5EF4-FFF2-40B4-BE49-F238E27FC236}">
                <a16:creationId xmlns:a16="http://schemas.microsoft.com/office/drawing/2014/main" id="{117559EB-7160-A30F-B06F-B35A5E39C835}"/>
              </a:ext>
            </a:extLst>
          </p:cNvPr>
          <p:cNvPicPr>
            <a:picLocks noChangeAspect="1"/>
          </p:cNvPicPr>
          <p:nvPr/>
        </p:nvPicPr>
        <p:blipFill rotWithShape="1">
          <a:blip r:embed="rId2">
            <a:extLst>
              <a:ext uri="{28A0092B-C50C-407E-A947-70E740481C1C}">
                <a14:useLocalDpi xmlns:a14="http://schemas.microsoft.com/office/drawing/2010/main" val="0"/>
              </a:ext>
            </a:extLst>
          </a:blip>
          <a:srcRect b="27402"/>
          <a:stretch/>
        </p:blipFill>
        <p:spPr>
          <a:xfrm>
            <a:off x="2783275" y="2984008"/>
            <a:ext cx="5596159" cy="2923742"/>
          </a:xfrm>
          <a:prstGeom prst="rect">
            <a:avLst/>
          </a:prstGeom>
          <a:ln w="76200">
            <a:solidFill>
              <a:schemeClr val="accent2"/>
            </a:solidFill>
          </a:ln>
        </p:spPr>
      </p:pic>
    </p:spTree>
    <p:extLst>
      <p:ext uri="{BB962C8B-B14F-4D97-AF65-F5344CB8AC3E}">
        <p14:creationId xmlns:p14="http://schemas.microsoft.com/office/powerpoint/2010/main" val="3825361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6C1C9B-DC96-8D7F-AD15-270F8A4EACB1}"/>
              </a:ext>
            </a:extLst>
          </p:cNvPr>
          <p:cNvPicPr>
            <a:picLocks noChangeAspect="1"/>
          </p:cNvPicPr>
          <p:nvPr/>
        </p:nvPicPr>
        <p:blipFill>
          <a:blip r:embed="rId2"/>
          <a:stretch>
            <a:fillRect/>
          </a:stretch>
        </p:blipFill>
        <p:spPr>
          <a:xfrm>
            <a:off x="1797947" y="2767526"/>
            <a:ext cx="8596105" cy="1322947"/>
          </a:xfrm>
          <a:prstGeom prst="rect">
            <a:avLst/>
          </a:prstGeom>
        </p:spPr>
      </p:pic>
      <p:sp>
        <p:nvSpPr>
          <p:cNvPr id="2" name="Title 1">
            <a:extLst>
              <a:ext uri="{FF2B5EF4-FFF2-40B4-BE49-F238E27FC236}">
                <a16:creationId xmlns:a16="http://schemas.microsoft.com/office/drawing/2014/main" id="{1EF8AB0E-BF4F-1E53-E8AB-F887EAE8F1A8}"/>
              </a:ext>
            </a:extLst>
          </p:cNvPr>
          <p:cNvSpPr>
            <a:spLocks noGrp="1"/>
          </p:cNvSpPr>
          <p:nvPr>
            <p:ph type="title"/>
          </p:nvPr>
        </p:nvSpPr>
        <p:spPr>
          <a:xfrm>
            <a:off x="2575933" y="1632534"/>
            <a:ext cx="6105378" cy="1320800"/>
          </a:xfrm>
          <a:solidFill>
            <a:schemeClr val="accent6">
              <a:lumMod val="60000"/>
              <a:lumOff val="40000"/>
            </a:schemeClr>
          </a:solidFill>
          <a:ln w="57150">
            <a:solidFill>
              <a:schemeClr val="accent2"/>
            </a:solidFill>
          </a:ln>
        </p:spPr>
        <p:txBody>
          <a:bodyPr/>
          <a:lstStyle/>
          <a:p>
            <a:pPr algn="ctr"/>
            <a:r>
              <a:rPr lang="en-US">
                <a:solidFill>
                  <a:schemeClr val="accent2"/>
                </a:solidFill>
              </a:rPr>
              <a:t>Tail</a:t>
            </a:r>
          </a:p>
        </p:txBody>
      </p:sp>
      <p:pic>
        <p:nvPicPr>
          <p:cNvPr id="4" name="Picture 3">
            <a:extLst>
              <a:ext uri="{FF2B5EF4-FFF2-40B4-BE49-F238E27FC236}">
                <a16:creationId xmlns:a16="http://schemas.microsoft.com/office/drawing/2014/main" id="{3E5F7AEB-72F9-BE6D-FC33-46B358729DF6}"/>
              </a:ext>
            </a:extLst>
          </p:cNvPr>
          <p:cNvPicPr>
            <a:picLocks noChangeAspect="1"/>
          </p:cNvPicPr>
          <p:nvPr/>
        </p:nvPicPr>
        <p:blipFill>
          <a:blip r:embed="rId2"/>
          <a:stretch>
            <a:fillRect/>
          </a:stretch>
        </p:blipFill>
        <p:spPr>
          <a:xfrm>
            <a:off x="1797947" y="2767526"/>
            <a:ext cx="8596105" cy="1322947"/>
          </a:xfrm>
          <a:prstGeom prst="rect">
            <a:avLst/>
          </a:prstGeom>
        </p:spPr>
      </p:pic>
      <p:sp>
        <p:nvSpPr>
          <p:cNvPr id="9" name="TextBox 8">
            <a:extLst>
              <a:ext uri="{FF2B5EF4-FFF2-40B4-BE49-F238E27FC236}">
                <a16:creationId xmlns:a16="http://schemas.microsoft.com/office/drawing/2014/main" id="{BC6FC1FB-1E60-EDC7-3468-125ABCA5BDCB}"/>
              </a:ext>
            </a:extLst>
          </p:cNvPr>
          <p:cNvSpPr txBox="1"/>
          <p:nvPr/>
        </p:nvSpPr>
        <p:spPr>
          <a:xfrm>
            <a:off x="2575933" y="3966308"/>
            <a:ext cx="6105378" cy="646331"/>
          </a:xfrm>
          <a:prstGeom prst="rect">
            <a:avLst/>
          </a:prstGeom>
          <a:solidFill>
            <a:schemeClr val="accent1"/>
          </a:solidFill>
          <a:ln w="57150">
            <a:solidFill>
              <a:schemeClr val="accent2"/>
            </a:solidFill>
          </a:ln>
        </p:spPr>
        <p:txBody>
          <a:bodyPr wrap="square">
            <a:spAutoFit/>
          </a:bodyPr>
          <a:lstStyle/>
          <a:p>
            <a:pPr algn="l"/>
            <a:r>
              <a:rPr lang="en-US" b="0" i="0">
                <a:solidFill>
                  <a:srgbClr val="050505"/>
                </a:solidFill>
                <a:effectLst/>
                <a:latin typeface="Segoe UI Historic" panose="020B0502040204020203" pitchFamily="34" charset="0"/>
              </a:rPr>
              <a:t>Faults – Tails with kinks, strong lateral deviation, or ringtails.</a:t>
            </a:r>
          </a:p>
        </p:txBody>
      </p:sp>
      <p:sp>
        <p:nvSpPr>
          <p:cNvPr id="10" name="TextBox 9">
            <a:extLst>
              <a:ext uri="{FF2B5EF4-FFF2-40B4-BE49-F238E27FC236}">
                <a16:creationId xmlns:a16="http://schemas.microsoft.com/office/drawing/2014/main" id="{79115017-F0E4-86BA-32EF-90D9F296B917}"/>
              </a:ext>
            </a:extLst>
          </p:cNvPr>
          <p:cNvSpPr txBox="1"/>
          <p:nvPr/>
        </p:nvSpPr>
        <p:spPr>
          <a:xfrm>
            <a:off x="2575933" y="2998156"/>
            <a:ext cx="6105378" cy="923330"/>
          </a:xfrm>
          <a:prstGeom prst="rect">
            <a:avLst/>
          </a:prstGeom>
          <a:solidFill>
            <a:schemeClr val="accent1"/>
          </a:solidFill>
          <a:ln w="57150">
            <a:solidFill>
              <a:schemeClr val="accent2"/>
            </a:solidFill>
          </a:ln>
        </p:spPr>
        <p:txBody>
          <a:bodyPr wrap="square" rtlCol="0">
            <a:spAutoFit/>
          </a:bodyPr>
          <a:lstStyle/>
          <a:p>
            <a:r>
              <a:rPr lang="en-US" dirty="0"/>
              <a:t>Docked, the tail is short, close to the body leaving one or two tail vertebrae. Undocked, the tail is carried straight or upward curved and may hang at rest. </a:t>
            </a:r>
          </a:p>
        </p:txBody>
      </p:sp>
    </p:spTree>
    <p:extLst>
      <p:ext uri="{BB962C8B-B14F-4D97-AF65-F5344CB8AC3E}">
        <p14:creationId xmlns:p14="http://schemas.microsoft.com/office/powerpoint/2010/main" val="109178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7075672-7990-4FB8-85CD-8229BE2B2BC7}"/>
              </a:ext>
            </a:extLst>
          </p:cNvPr>
          <p:cNvSpPr/>
          <p:nvPr/>
        </p:nvSpPr>
        <p:spPr>
          <a:xfrm>
            <a:off x="1546767" y="1270000"/>
            <a:ext cx="8229600" cy="5053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560B59-5381-48B5-8DB8-2C4E7E2155DC}"/>
              </a:ext>
            </a:extLst>
          </p:cNvPr>
          <p:cNvSpPr>
            <a:spLocks noGrp="1"/>
          </p:cNvSpPr>
          <p:nvPr>
            <p:ph type="title"/>
          </p:nvPr>
        </p:nvSpPr>
        <p:spPr>
          <a:xfrm>
            <a:off x="1546767" y="570095"/>
            <a:ext cx="8229600" cy="951802"/>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normAutofit/>
          </a:bodyPr>
          <a:lstStyle/>
          <a:p>
            <a:pPr algn="ctr"/>
            <a:r>
              <a:rPr lang="en-US">
                <a:solidFill>
                  <a:schemeClr val="accent2"/>
                </a:solidFill>
              </a:rPr>
              <a:t>Rottweiler Proportions</a:t>
            </a:r>
          </a:p>
        </p:txBody>
      </p:sp>
      <p:sp>
        <p:nvSpPr>
          <p:cNvPr id="3" name="TextBox 2">
            <a:extLst>
              <a:ext uri="{FF2B5EF4-FFF2-40B4-BE49-F238E27FC236}">
                <a16:creationId xmlns:a16="http://schemas.microsoft.com/office/drawing/2014/main" id="{EC292B01-A50A-4FE3-B8E7-96F9B55ED503}"/>
              </a:ext>
            </a:extLst>
          </p:cNvPr>
          <p:cNvSpPr txBox="1"/>
          <p:nvPr/>
        </p:nvSpPr>
        <p:spPr>
          <a:xfrm>
            <a:off x="1546767" y="1521897"/>
            <a:ext cx="8229600" cy="4801314"/>
          </a:xfrm>
          <a:prstGeom prst="rect">
            <a:avLst/>
          </a:prstGeom>
          <a:noFill/>
          <a:ln w="57150">
            <a:solidFill>
              <a:schemeClr val="accent2"/>
            </a:solidFill>
          </a:ln>
        </p:spPr>
        <p:txBody>
          <a:bodyPr wrap="square" lIns="91440" tIns="45720" rIns="91440" bIns="45720" rtlCol="0" anchor="t">
            <a:spAutoFit/>
          </a:bodyPr>
          <a:lstStyle/>
          <a:p>
            <a:r>
              <a:rPr lang="en-US" dirty="0"/>
              <a:t>Dogs 24 inches to 27 inches.  Bitches 22 inches to 25 inches, with preferred size being mid-range of each sex.</a:t>
            </a:r>
          </a:p>
          <a:p>
            <a:endParaRPr lang="en-US" dirty="0"/>
          </a:p>
          <a:p>
            <a:r>
              <a:rPr lang="en-US" dirty="0"/>
              <a:t>The length of body, from prosternum to the rearmost projection of the rump, is slightly longer than the height of the dog at the withers, the most desirable proportion of the height to length being 9 to 10.  The Rottweiler is neither coarse nor shelly.  His bone and muscle mass must be sufficient to balance his frame, giving a compact and very powerful appearance.</a:t>
            </a:r>
          </a:p>
          <a:p>
            <a:endParaRPr lang="en-US" dirty="0"/>
          </a:p>
          <a:p>
            <a:r>
              <a:rPr lang="en-US" dirty="0"/>
              <a:t>The 9 to 10 length of the body from the point of shoulder to the rear point of the croup is slightly longer than the height of the body from the ground to the top of the withers.</a:t>
            </a:r>
          </a:p>
          <a:p>
            <a:endParaRPr lang="en-US" dirty="0"/>
          </a:p>
          <a:p>
            <a:r>
              <a:rPr lang="en-US" dirty="0"/>
              <a:t>The desirable slightly longer proportion is not derived from a long back, but from overall length which in relation to height is achieved by length of forequarter, length of withers and hindquarters viewed from the side.</a:t>
            </a:r>
          </a:p>
          <a:p>
            <a:endParaRPr lang="en-US" dirty="0"/>
          </a:p>
        </p:txBody>
      </p:sp>
    </p:spTree>
    <p:extLst>
      <p:ext uri="{BB962C8B-B14F-4D97-AF65-F5344CB8AC3E}">
        <p14:creationId xmlns:p14="http://schemas.microsoft.com/office/powerpoint/2010/main" val="9634342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81365-3841-8575-184B-F66B21F14B27}"/>
              </a:ext>
            </a:extLst>
          </p:cNvPr>
          <p:cNvSpPr>
            <a:spLocks noGrp="1"/>
          </p:cNvSpPr>
          <p:nvPr>
            <p:ph type="title"/>
          </p:nvPr>
        </p:nvSpPr>
        <p:spPr>
          <a:xfrm>
            <a:off x="810182" y="561232"/>
            <a:ext cx="9455095" cy="660400"/>
          </a:xfrm>
          <a:solidFill>
            <a:schemeClr val="accent6">
              <a:lumMod val="60000"/>
              <a:lumOff val="40000"/>
            </a:schemeClr>
          </a:solidFill>
          <a:ln w="57150">
            <a:solidFill>
              <a:schemeClr val="accent2"/>
            </a:solidFill>
          </a:ln>
        </p:spPr>
        <p:txBody>
          <a:bodyPr/>
          <a:lstStyle/>
          <a:p>
            <a:pPr algn="ctr"/>
            <a:r>
              <a:rPr lang="en-US" dirty="0">
                <a:solidFill>
                  <a:schemeClr val="accent2"/>
                </a:solidFill>
              </a:rPr>
              <a:t>Docked</a:t>
            </a:r>
          </a:p>
        </p:txBody>
      </p:sp>
      <p:pic>
        <p:nvPicPr>
          <p:cNvPr id="10" name="Picture 9" descr="A picture containing dog, road, mammal, outdoor&#10;&#10;Description automatically generated">
            <a:extLst>
              <a:ext uri="{FF2B5EF4-FFF2-40B4-BE49-F238E27FC236}">
                <a16:creationId xmlns:a16="http://schemas.microsoft.com/office/drawing/2014/main" id="{D0F5BBDB-3E51-1C3D-D8A4-2A66D8ACC3B3}"/>
              </a:ext>
            </a:extLst>
          </p:cNvPr>
          <p:cNvPicPr>
            <a:picLocks noChangeAspect="1"/>
          </p:cNvPicPr>
          <p:nvPr/>
        </p:nvPicPr>
        <p:blipFill rotWithShape="1">
          <a:blip r:embed="rId2">
            <a:extLst>
              <a:ext uri="{28A0092B-C50C-407E-A947-70E740481C1C}">
                <a14:useLocalDpi xmlns:a14="http://schemas.microsoft.com/office/drawing/2010/main" val="0"/>
              </a:ext>
            </a:extLst>
          </a:blip>
          <a:srcRect t="18765"/>
          <a:stretch/>
        </p:blipFill>
        <p:spPr>
          <a:xfrm>
            <a:off x="5794418" y="1223156"/>
            <a:ext cx="4455363" cy="3619326"/>
          </a:xfrm>
          <a:prstGeom prst="rect">
            <a:avLst/>
          </a:prstGeom>
          <a:ln w="57150">
            <a:solidFill>
              <a:schemeClr val="accent2"/>
            </a:solidFill>
          </a:ln>
        </p:spPr>
      </p:pic>
      <p:pic>
        <p:nvPicPr>
          <p:cNvPr id="19" name="Picture 18" descr="A dog with a stick in its mouth&#10;&#10;Description automatically generated with low confidence">
            <a:extLst>
              <a:ext uri="{FF2B5EF4-FFF2-40B4-BE49-F238E27FC236}">
                <a16:creationId xmlns:a16="http://schemas.microsoft.com/office/drawing/2014/main" id="{BFA6223D-18DD-B285-41C4-B4B93B9E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82" y="1221632"/>
            <a:ext cx="5030724" cy="3619326"/>
          </a:xfrm>
          <a:prstGeom prst="rect">
            <a:avLst/>
          </a:prstGeom>
          <a:ln w="38100">
            <a:solidFill>
              <a:schemeClr val="accent2"/>
            </a:solidFill>
          </a:ln>
        </p:spPr>
      </p:pic>
    </p:spTree>
    <p:extLst>
      <p:ext uri="{BB962C8B-B14F-4D97-AF65-F5344CB8AC3E}">
        <p14:creationId xmlns:p14="http://schemas.microsoft.com/office/powerpoint/2010/main" val="17326257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g on a leash&#10;&#10;Description automatically generated with medium confidence">
            <a:extLst>
              <a:ext uri="{FF2B5EF4-FFF2-40B4-BE49-F238E27FC236}">
                <a16:creationId xmlns:a16="http://schemas.microsoft.com/office/drawing/2014/main" id="{A4C06E9F-E45B-4A17-3183-843F72DE7029}"/>
              </a:ext>
            </a:extLst>
          </p:cNvPr>
          <p:cNvPicPr>
            <a:picLocks noChangeAspect="1"/>
          </p:cNvPicPr>
          <p:nvPr/>
        </p:nvPicPr>
        <p:blipFill rotWithShape="1">
          <a:blip r:embed="rId2">
            <a:extLst>
              <a:ext uri="{28A0092B-C50C-407E-A947-70E740481C1C}">
                <a14:useLocalDpi xmlns:a14="http://schemas.microsoft.com/office/drawing/2010/main" val="0"/>
              </a:ext>
            </a:extLst>
          </a:blip>
          <a:srcRect b="8889"/>
          <a:stretch/>
        </p:blipFill>
        <p:spPr>
          <a:xfrm>
            <a:off x="1535593" y="1619750"/>
            <a:ext cx="2899247" cy="2529843"/>
          </a:xfrm>
          <a:prstGeom prst="rect">
            <a:avLst/>
          </a:prstGeom>
          <a:ln w="57150">
            <a:solidFill>
              <a:schemeClr val="accent2"/>
            </a:solidFill>
          </a:ln>
        </p:spPr>
      </p:pic>
      <p:pic>
        <p:nvPicPr>
          <p:cNvPr id="10" name="Picture 9" descr="A dog on a leash&#10;&#10;Description automatically generated with low confidence">
            <a:extLst>
              <a:ext uri="{FF2B5EF4-FFF2-40B4-BE49-F238E27FC236}">
                <a16:creationId xmlns:a16="http://schemas.microsoft.com/office/drawing/2014/main" id="{2D64CDFC-C211-517B-1C1E-BBE1AA702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391" y="1642058"/>
            <a:ext cx="3735624" cy="2529842"/>
          </a:xfrm>
          <a:prstGeom prst="rect">
            <a:avLst/>
          </a:prstGeom>
          <a:ln w="57150">
            <a:solidFill>
              <a:schemeClr val="accent2"/>
            </a:solidFill>
          </a:ln>
        </p:spPr>
      </p:pic>
      <p:pic>
        <p:nvPicPr>
          <p:cNvPr id="6" name="Picture 5" descr="A dog running in a grassy area&#10;&#10;Description automatically generated with low confidence">
            <a:extLst>
              <a:ext uri="{FF2B5EF4-FFF2-40B4-BE49-F238E27FC236}">
                <a16:creationId xmlns:a16="http://schemas.microsoft.com/office/drawing/2014/main" id="{6CBF19E6-CA52-4E59-B954-E8097F3A10E2}"/>
              </a:ext>
            </a:extLst>
          </p:cNvPr>
          <p:cNvPicPr>
            <a:picLocks noChangeAspect="1"/>
          </p:cNvPicPr>
          <p:nvPr/>
        </p:nvPicPr>
        <p:blipFill rotWithShape="1">
          <a:blip r:embed="rId4">
            <a:extLst>
              <a:ext uri="{28A0092B-C50C-407E-A947-70E740481C1C}">
                <a14:useLocalDpi xmlns:a14="http://schemas.microsoft.com/office/drawing/2010/main" val="0"/>
              </a:ext>
            </a:extLst>
          </a:blip>
          <a:srcRect l="2051" t="17629" r="9043" b="14256"/>
          <a:stretch/>
        </p:blipFill>
        <p:spPr>
          <a:xfrm>
            <a:off x="3378206" y="4211091"/>
            <a:ext cx="2858002" cy="2189615"/>
          </a:xfrm>
          <a:prstGeom prst="rect">
            <a:avLst/>
          </a:prstGeom>
          <a:ln w="57150">
            <a:solidFill>
              <a:schemeClr val="accent2"/>
            </a:solidFill>
          </a:ln>
        </p:spPr>
      </p:pic>
      <p:sp>
        <p:nvSpPr>
          <p:cNvPr id="2" name="TextBox 1">
            <a:extLst>
              <a:ext uri="{FF2B5EF4-FFF2-40B4-BE49-F238E27FC236}">
                <a16:creationId xmlns:a16="http://schemas.microsoft.com/office/drawing/2014/main" id="{2EFE96D8-D8C5-1191-D2EA-42E9EEB9B391}"/>
              </a:ext>
            </a:extLst>
          </p:cNvPr>
          <p:cNvSpPr txBox="1"/>
          <p:nvPr/>
        </p:nvSpPr>
        <p:spPr>
          <a:xfrm>
            <a:off x="1462440" y="956536"/>
            <a:ext cx="6886031" cy="646331"/>
          </a:xfrm>
          <a:prstGeom prst="rect">
            <a:avLst/>
          </a:prstGeom>
          <a:solidFill>
            <a:schemeClr val="accent6">
              <a:lumMod val="60000"/>
              <a:lumOff val="40000"/>
            </a:schemeClr>
          </a:solidFill>
          <a:ln w="28575">
            <a:solidFill>
              <a:schemeClr val="accent2"/>
            </a:solidFill>
          </a:ln>
        </p:spPr>
        <p:txBody>
          <a:bodyPr wrap="square" rtlCol="0">
            <a:spAutoFit/>
          </a:bodyPr>
          <a:lstStyle/>
          <a:p>
            <a:pPr algn="ctr"/>
            <a:r>
              <a:rPr lang="en-US" sz="3600" dirty="0">
                <a:solidFill>
                  <a:schemeClr val="accent2"/>
                </a:solidFill>
              </a:rPr>
              <a:t>Undocked</a:t>
            </a:r>
          </a:p>
        </p:txBody>
      </p:sp>
    </p:spTree>
    <p:extLst>
      <p:ext uri="{BB962C8B-B14F-4D97-AF65-F5344CB8AC3E}">
        <p14:creationId xmlns:p14="http://schemas.microsoft.com/office/powerpoint/2010/main" val="2590614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031BE9-ADA2-4AF2-8DC0-F3853C13DDBC}"/>
              </a:ext>
            </a:extLst>
          </p:cNvPr>
          <p:cNvSpPr/>
          <p:nvPr/>
        </p:nvSpPr>
        <p:spPr>
          <a:xfrm>
            <a:off x="2532083" y="2362200"/>
            <a:ext cx="5731491" cy="3059545"/>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9846E-CD31-4C6F-96D7-8C55CF2FB82F}"/>
              </a:ext>
            </a:extLst>
          </p:cNvPr>
          <p:cNvSpPr>
            <a:spLocks noGrp="1"/>
          </p:cNvSpPr>
          <p:nvPr>
            <p:ph type="title"/>
          </p:nvPr>
        </p:nvSpPr>
        <p:spPr>
          <a:xfrm>
            <a:off x="2532083" y="1575079"/>
            <a:ext cx="5731490" cy="78712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Feet</a:t>
            </a:r>
          </a:p>
        </p:txBody>
      </p:sp>
      <p:sp>
        <p:nvSpPr>
          <p:cNvPr id="3" name="TextBox 2">
            <a:extLst>
              <a:ext uri="{FF2B5EF4-FFF2-40B4-BE49-F238E27FC236}">
                <a16:creationId xmlns:a16="http://schemas.microsoft.com/office/drawing/2014/main" id="{42790716-FDCB-4550-908C-E1F7F228E49B}"/>
              </a:ext>
            </a:extLst>
          </p:cNvPr>
          <p:cNvSpPr txBox="1"/>
          <p:nvPr/>
        </p:nvSpPr>
        <p:spPr>
          <a:xfrm>
            <a:off x="2532083" y="2877484"/>
            <a:ext cx="5295482" cy="1754326"/>
          </a:xfrm>
          <a:prstGeom prst="rect">
            <a:avLst/>
          </a:prstGeom>
          <a:noFill/>
        </p:spPr>
        <p:txBody>
          <a:bodyPr wrap="square" lIns="91440" tIns="45720" rIns="91440" bIns="45720" rtlCol="0" anchor="t">
            <a:spAutoFit/>
          </a:bodyPr>
          <a:lstStyle/>
          <a:p>
            <a:r>
              <a:rPr lang="en-US" dirty="0"/>
              <a:t>Feet are round, compact with well arched toes, turning neither in nor out. Pads are thick and hard. </a:t>
            </a:r>
          </a:p>
          <a:p>
            <a:endParaRPr lang="en-US" dirty="0"/>
          </a:p>
          <a:p>
            <a:r>
              <a:rPr lang="en-US" dirty="0"/>
              <a:t>Nails short, strong and black. Rear dewclaws must be removed.</a:t>
            </a:r>
          </a:p>
        </p:txBody>
      </p:sp>
    </p:spTree>
    <p:extLst>
      <p:ext uri="{BB962C8B-B14F-4D97-AF65-F5344CB8AC3E}">
        <p14:creationId xmlns:p14="http://schemas.microsoft.com/office/powerpoint/2010/main" val="41474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B05E-4109-4665-89DB-6639805ECA92}"/>
              </a:ext>
            </a:extLst>
          </p:cNvPr>
          <p:cNvSpPr>
            <a:spLocks noGrp="1"/>
          </p:cNvSpPr>
          <p:nvPr>
            <p:ph type="title"/>
          </p:nvPr>
        </p:nvSpPr>
        <p:spPr>
          <a:xfrm>
            <a:off x="2345525" y="1198959"/>
            <a:ext cx="6310385" cy="840720"/>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Correct Feet</a:t>
            </a:r>
          </a:p>
        </p:txBody>
      </p:sp>
      <p:pic>
        <p:nvPicPr>
          <p:cNvPr id="6" name="Picture 5" descr="Text&#10;&#10;Description automatically generated">
            <a:extLst>
              <a:ext uri="{FF2B5EF4-FFF2-40B4-BE49-F238E27FC236}">
                <a16:creationId xmlns:a16="http://schemas.microsoft.com/office/drawing/2014/main" id="{24B7CAF5-ED92-4ACF-B55A-4B7E61F9823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345527" y="2039679"/>
            <a:ext cx="6310383" cy="3327394"/>
          </a:xfrm>
          <a:prstGeom prst="rect">
            <a:avLst/>
          </a:prstGeom>
        </p:spPr>
      </p:pic>
    </p:spTree>
    <p:extLst>
      <p:ext uri="{BB962C8B-B14F-4D97-AF65-F5344CB8AC3E}">
        <p14:creationId xmlns:p14="http://schemas.microsoft.com/office/powerpoint/2010/main" val="3598560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3D2B-ED25-4B62-A6CF-5D258DF23210}"/>
              </a:ext>
            </a:extLst>
          </p:cNvPr>
          <p:cNvSpPr txBox="1"/>
          <p:nvPr/>
        </p:nvSpPr>
        <p:spPr>
          <a:xfrm>
            <a:off x="886346" y="4702818"/>
            <a:ext cx="3255133" cy="369332"/>
          </a:xfrm>
          <a:prstGeom prst="rect">
            <a:avLst/>
          </a:prstGeom>
          <a:solidFill>
            <a:schemeClr val="accent6">
              <a:lumMod val="60000"/>
              <a:lumOff val="40000"/>
            </a:schemeClr>
          </a:solidFill>
          <a:ln w="57150">
            <a:solidFill>
              <a:schemeClr val="accent2"/>
            </a:solidFill>
          </a:ln>
        </p:spPr>
        <p:txBody>
          <a:bodyPr wrap="square" rtlCol="0">
            <a:spAutoFit/>
          </a:bodyPr>
          <a:lstStyle/>
          <a:p>
            <a:pPr algn="ctr"/>
            <a:r>
              <a:rPr lang="en-US"/>
              <a:t>Flat feet</a:t>
            </a:r>
          </a:p>
        </p:txBody>
      </p:sp>
      <p:sp>
        <p:nvSpPr>
          <p:cNvPr id="3" name="TextBox 2">
            <a:extLst>
              <a:ext uri="{FF2B5EF4-FFF2-40B4-BE49-F238E27FC236}">
                <a16:creationId xmlns:a16="http://schemas.microsoft.com/office/drawing/2014/main" id="{6914A243-223C-47A1-BE47-8972BD8B5B9C}"/>
              </a:ext>
            </a:extLst>
          </p:cNvPr>
          <p:cNvSpPr txBox="1"/>
          <p:nvPr/>
        </p:nvSpPr>
        <p:spPr>
          <a:xfrm>
            <a:off x="4141479" y="4701116"/>
            <a:ext cx="2836901" cy="369332"/>
          </a:xfrm>
          <a:prstGeom prst="rect">
            <a:avLst/>
          </a:prstGeom>
          <a:solidFill>
            <a:schemeClr val="accent6">
              <a:lumMod val="60000"/>
              <a:lumOff val="40000"/>
            </a:schemeClr>
          </a:solidFill>
          <a:ln w="57150">
            <a:solidFill>
              <a:schemeClr val="accent2"/>
            </a:solidFill>
          </a:ln>
        </p:spPr>
        <p:txBody>
          <a:bodyPr wrap="square" rtlCol="0">
            <a:spAutoFit/>
          </a:bodyPr>
          <a:lstStyle/>
          <a:p>
            <a:pPr algn="ctr"/>
            <a:r>
              <a:rPr lang="en-US"/>
              <a:t>Toes out</a:t>
            </a:r>
          </a:p>
        </p:txBody>
      </p:sp>
      <p:sp>
        <p:nvSpPr>
          <p:cNvPr id="5" name="TextBox 4">
            <a:extLst>
              <a:ext uri="{FF2B5EF4-FFF2-40B4-BE49-F238E27FC236}">
                <a16:creationId xmlns:a16="http://schemas.microsoft.com/office/drawing/2014/main" id="{5D446CF2-CD35-41C3-9CFD-CD517F2D5F82}"/>
              </a:ext>
            </a:extLst>
          </p:cNvPr>
          <p:cNvSpPr txBox="1"/>
          <p:nvPr/>
        </p:nvSpPr>
        <p:spPr>
          <a:xfrm>
            <a:off x="886346" y="888339"/>
            <a:ext cx="9874845" cy="584775"/>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a:solidFill>
                  <a:schemeClr val="accent2"/>
                </a:solidFill>
              </a:rPr>
              <a:t>Feet:  Problems</a:t>
            </a:r>
          </a:p>
        </p:txBody>
      </p:sp>
      <p:pic>
        <p:nvPicPr>
          <p:cNvPr id="6" name="Picture 5" descr="A dog lying on the ground&#10;&#10;Description automatically generated with low confidence">
            <a:extLst>
              <a:ext uri="{FF2B5EF4-FFF2-40B4-BE49-F238E27FC236}">
                <a16:creationId xmlns:a16="http://schemas.microsoft.com/office/drawing/2014/main" id="{C88BF66B-A861-4983-A122-A8D91575C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618" y="1461565"/>
            <a:ext cx="3142590" cy="3157344"/>
          </a:xfrm>
          <a:prstGeom prst="rect">
            <a:avLst/>
          </a:prstGeom>
          <a:ln w="76200">
            <a:solidFill>
              <a:schemeClr val="accent2"/>
            </a:solidFill>
          </a:ln>
        </p:spPr>
      </p:pic>
      <p:pic>
        <p:nvPicPr>
          <p:cNvPr id="8" name="Picture 7" descr="A dog standing in a grassy area&#10;&#10;Description automatically generated with medium confidence">
            <a:extLst>
              <a:ext uri="{FF2B5EF4-FFF2-40B4-BE49-F238E27FC236}">
                <a16:creationId xmlns:a16="http://schemas.microsoft.com/office/drawing/2014/main" id="{6BBD3950-56A0-4002-B0E7-82BBBEA189F3}"/>
              </a:ext>
            </a:extLst>
          </p:cNvPr>
          <p:cNvPicPr>
            <a:picLocks noChangeAspect="1"/>
          </p:cNvPicPr>
          <p:nvPr/>
        </p:nvPicPr>
        <p:blipFill rotWithShape="1">
          <a:blip r:embed="rId3">
            <a:extLst>
              <a:ext uri="{28A0092B-C50C-407E-A947-70E740481C1C}">
                <a14:useLocalDpi xmlns:a14="http://schemas.microsoft.com/office/drawing/2010/main" val="0"/>
              </a:ext>
            </a:extLst>
          </a:blip>
          <a:srcRect l="44750" t="36047" r="22060" b="5141"/>
          <a:stretch/>
        </p:blipFill>
        <p:spPr>
          <a:xfrm>
            <a:off x="4194634" y="1473965"/>
            <a:ext cx="2588612" cy="3157344"/>
          </a:xfrm>
          <a:prstGeom prst="rect">
            <a:avLst/>
          </a:prstGeom>
          <a:ln w="76200">
            <a:solidFill>
              <a:schemeClr val="accent2"/>
            </a:solidFill>
          </a:ln>
        </p:spPr>
      </p:pic>
      <p:pic>
        <p:nvPicPr>
          <p:cNvPr id="7" name="Picture 6" descr="A drawing of a dog&#10;&#10;Description automatically generated with medium confidence">
            <a:extLst>
              <a:ext uri="{FF2B5EF4-FFF2-40B4-BE49-F238E27FC236}">
                <a16:creationId xmlns:a16="http://schemas.microsoft.com/office/drawing/2014/main" id="{CAE7ECD9-51BB-B32B-271C-1F5A6E8E4AB0}"/>
              </a:ext>
            </a:extLst>
          </p:cNvPr>
          <p:cNvPicPr>
            <a:picLocks noChangeAspect="1"/>
          </p:cNvPicPr>
          <p:nvPr/>
        </p:nvPicPr>
        <p:blipFill rotWithShape="1">
          <a:blip r:embed="rId4">
            <a:extLst>
              <a:ext uri="{28A0092B-C50C-407E-A947-70E740481C1C}">
                <a14:useLocalDpi xmlns:a14="http://schemas.microsoft.com/office/drawing/2010/main" val="0"/>
              </a:ext>
            </a:extLst>
          </a:blip>
          <a:srcRect t="43897"/>
          <a:stretch/>
        </p:blipFill>
        <p:spPr>
          <a:xfrm>
            <a:off x="6838739" y="1475065"/>
            <a:ext cx="3866959" cy="3157344"/>
          </a:xfrm>
          <a:prstGeom prst="rect">
            <a:avLst/>
          </a:prstGeom>
          <a:ln w="76200">
            <a:solidFill>
              <a:schemeClr val="accent2"/>
            </a:solidFill>
          </a:ln>
        </p:spPr>
      </p:pic>
      <p:sp>
        <p:nvSpPr>
          <p:cNvPr id="15" name="Arrow: Right 14">
            <a:extLst>
              <a:ext uri="{FF2B5EF4-FFF2-40B4-BE49-F238E27FC236}">
                <a16:creationId xmlns:a16="http://schemas.microsoft.com/office/drawing/2014/main" id="{745F91EA-6015-3C94-6DBF-358074CB4BD4}"/>
              </a:ext>
            </a:extLst>
          </p:cNvPr>
          <p:cNvSpPr/>
          <p:nvPr/>
        </p:nvSpPr>
        <p:spPr>
          <a:xfrm>
            <a:off x="9315902" y="3662296"/>
            <a:ext cx="675248" cy="239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95710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A4562E-64FD-4E63-8AA8-0A91E9DBA586}"/>
              </a:ext>
            </a:extLst>
          </p:cNvPr>
          <p:cNvSpPr/>
          <p:nvPr/>
        </p:nvSpPr>
        <p:spPr>
          <a:xfrm>
            <a:off x="3024859" y="3075046"/>
            <a:ext cx="5574927" cy="1354238"/>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C0AE3D-5B79-47C6-ACCB-8898FDD1094B}"/>
              </a:ext>
            </a:extLst>
          </p:cNvPr>
          <p:cNvSpPr>
            <a:spLocks noGrp="1"/>
          </p:cNvSpPr>
          <p:nvPr>
            <p:ph type="title"/>
          </p:nvPr>
        </p:nvSpPr>
        <p:spPr>
          <a:xfrm>
            <a:off x="3024858" y="2345285"/>
            <a:ext cx="5574928" cy="84741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Pasterns</a:t>
            </a:r>
          </a:p>
        </p:txBody>
      </p:sp>
      <p:sp>
        <p:nvSpPr>
          <p:cNvPr id="3" name="TextBox 2">
            <a:extLst>
              <a:ext uri="{FF2B5EF4-FFF2-40B4-BE49-F238E27FC236}">
                <a16:creationId xmlns:a16="http://schemas.microsoft.com/office/drawing/2014/main" id="{AA3B6C86-4D41-467C-BA8C-118F3ABEAEE0}"/>
              </a:ext>
            </a:extLst>
          </p:cNvPr>
          <p:cNvSpPr txBox="1"/>
          <p:nvPr/>
        </p:nvSpPr>
        <p:spPr>
          <a:xfrm>
            <a:off x="3024857" y="3192696"/>
            <a:ext cx="5022856" cy="646331"/>
          </a:xfrm>
          <a:prstGeom prst="rect">
            <a:avLst/>
          </a:prstGeom>
          <a:noFill/>
        </p:spPr>
        <p:txBody>
          <a:bodyPr wrap="square" rtlCol="0">
            <a:spAutoFit/>
          </a:bodyPr>
          <a:lstStyle/>
          <a:p>
            <a:r>
              <a:rPr lang="en-US" dirty="0"/>
              <a:t>Pasterns are strong, springy and almost perpendicular to the ground. </a:t>
            </a:r>
          </a:p>
        </p:txBody>
      </p:sp>
    </p:spTree>
    <p:extLst>
      <p:ext uri="{BB962C8B-B14F-4D97-AF65-F5344CB8AC3E}">
        <p14:creationId xmlns:p14="http://schemas.microsoft.com/office/powerpoint/2010/main" val="23733109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60F49-E8FC-491D-9DD9-200DE62003C9}"/>
              </a:ext>
            </a:extLst>
          </p:cNvPr>
          <p:cNvSpPr>
            <a:spLocks noGrp="1"/>
          </p:cNvSpPr>
          <p:nvPr>
            <p:ph type="title"/>
          </p:nvPr>
        </p:nvSpPr>
        <p:spPr>
          <a:xfrm>
            <a:off x="1603180" y="478302"/>
            <a:ext cx="8596668" cy="1320800"/>
          </a:xfrm>
          <a:solidFill>
            <a:schemeClr val="accent6">
              <a:lumMod val="60000"/>
              <a:lumOff val="40000"/>
            </a:schemeClr>
          </a:solidFill>
          <a:ln w="57150">
            <a:solidFill>
              <a:schemeClr val="accent2"/>
            </a:solidFill>
          </a:ln>
        </p:spPr>
        <p:txBody>
          <a:bodyPr/>
          <a:lstStyle/>
          <a:p>
            <a:pPr algn="ctr"/>
            <a:r>
              <a:rPr lang="en-US">
                <a:solidFill>
                  <a:schemeClr val="accent2"/>
                </a:solidFill>
              </a:rPr>
              <a:t>Pasterns</a:t>
            </a:r>
          </a:p>
        </p:txBody>
      </p:sp>
      <p:sp>
        <p:nvSpPr>
          <p:cNvPr id="3" name="TextBox 2">
            <a:extLst>
              <a:ext uri="{FF2B5EF4-FFF2-40B4-BE49-F238E27FC236}">
                <a16:creationId xmlns:a16="http://schemas.microsoft.com/office/drawing/2014/main" id="{0BF19BE9-F0A1-4A46-AE0C-80DCAA0A866A}"/>
              </a:ext>
            </a:extLst>
          </p:cNvPr>
          <p:cNvSpPr txBox="1"/>
          <p:nvPr/>
        </p:nvSpPr>
        <p:spPr>
          <a:xfrm>
            <a:off x="1603180" y="1138702"/>
            <a:ext cx="8596668" cy="5078313"/>
          </a:xfrm>
          <a:prstGeom prst="rect">
            <a:avLst/>
          </a:prstGeom>
          <a:solidFill>
            <a:schemeClr val="accent1"/>
          </a:solidFill>
          <a:ln w="57150">
            <a:solidFill>
              <a:schemeClr val="accent2"/>
            </a:solidFill>
          </a:ln>
        </p:spPr>
        <p:txBody>
          <a:bodyPr wrap="square" rtlCol="0">
            <a:spAutoFit/>
          </a:bodyPr>
          <a:lstStyle/>
          <a:p>
            <a:pPr algn="l" fontAlgn="base"/>
            <a:endParaRPr lang="en-US" b="0" i="0" dirty="0">
              <a:solidFill>
                <a:srgbClr val="445357"/>
              </a:solidFill>
              <a:effectLst/>
              <a:latin typeface="Open Sans" panose="020B0606030504020204" pitchFamily="34" charset="0"/>
            </a:endParaRPr>
          </a:p>
          <a:p>
            <a:pPr algn="l" fontAlgn="base"/>
            <a:r>
              <a:rPr lang="en-US" b="0" i="0" dirty="0">
                <a:solidFill>
                  <a:srgbClr val="445357"/>
                </a:solidFill>
                <a:effectLst/>
                <a:latin typeface="Open Sans" panose="020B0606030504020204" pitchFamily="34" charset="0"/>
              </a:rPr>
              <a:t>Pasterns work together with a dog’s paws to “shock absorb” the impact of running and jumping while providing flexibility of movement. Those parts, however, are only as good as the rest of the dog’s structure.</a:t>
            </a:r>
          </a:p>
          <a:p>
            <a:pPr algn="l" fontAlgn="base"/>
            <a:endParaRPr lang="en-US" b="0" i="0" dirty="0">
              <a:solidFill>
                <a:srgbClr val="445357"/>
              </a:solidFill>
              <a:effectLst/>
              <a:latin typeface="Open Sans" panose="020B0606030504020204" pitchFamily="34" charset="0"/>
            </a:endParaRPr>
          </a:p>
          <a:p>
            <a:pPr algn="l" fontAlgn="base"/>
            <a:r>
              <a:rPr lang="en-US" b="0" i="0" dirty="0">
                <a:solidFill>
                  <a:srgbClr val="445357"/>
                </a:solidFill>
                <a:effectLst/>
                <a:latin typeface="Open Sans" panose="020B0606030504020204" pitchFamily="34" charset="0"/>
              </a:rPr>
              <a:t> Pasterns bear the burden of a dog’s shoulders and hindquarter assembly as he moves, and if the rest of the dog is built poorly, it’s all going to make a dog tire faster.  </a:t>
            </a:r>
          </a:p>
          <a:p>
            <a:pPr algn="l" fontAlgn="base"/>
            <a:endParaRPr lang="en-US" b="0" i="0" dirty="0">
              <a:solidFill>
                <a:srgbClr val="445357"/>
              </a:solidFill>
              <a:effectLst/>
              <a:latin typeface="Open Sans" panose="020B0606030504020204" pitchFamily="34" charset="0"/>
            </a:endParaRPr>
          </a:p>
          <a:p>
            <a:pPr algn="l" fontAlgn="base"/>
            <a:r>
              <a:rPr lang="en-US" b="0" i="0" dirty="0">
                <a:solidFill>
                  <a:srgbClr val="445357"/>
                </a:solidFill>
                <a:effectLst/>
                <a:latin typeface="Open Sans" panose="020B0606030504020204" pitchFamily="34" charset="0"/>
              </a:rPr>
              <a:t>A “straight pastern” can absorb most energy, but a small angle is desirable to ensure that the dog’s joint doesn’t knuckle over on impact. </a:t>
            </a:r>
          </a:p>
          <a:p>
            <a:pPr algn="l" fontAlgn="base"/>
            <a:endParaRPr lang="en-US" dirty="0">
              <a:solidFill>
                <a:srgbClr val="445357"/>
              </a:solidFill>
              <a:latin typeface="Open Sans" panose="020B0606030504020204" pitchFamily="34" charset="0"/>
            </a:endParaRPr>
          </a:p>
          <a:p>
            <a:pPr algn="l" fontAlgn="base"/>
            <a:r>
              <a:rPr lang="en-US" dirty="0">
                <a:solidFill>
                  <a:srgbClr val="445357"/>
                </a:solidFill>
                <a:latin typeface="Open Sans" panose="020B0606030504020204" pitchFamily="34" charset="0"/>
              </a:rPr>
              <a:t>Poor </a:t>
            </a:r>
            <a:r>
              <a:rPr lang="en-US" b="0" i="0" dirty="0">
                <a:solidFill>
                  <a:srgbClr val="445357"/>
                </a:solidFill>
                <a:effectLst/>
                <a:latin typeface="Open Sans" panose="020B0606030504020204" pitchFamily="34" charset="0"/>
              </a:rPr>
              <a:t> pasterns can be inherited, but there may also be environmental factors: A bad diet and obesity can cause down in pasterns.</a:t>
            </a:r>
          </a:p>
          <a:p>
            <a:pPr algn="l" fontAlgn="base"/>
            <a:endParaRPr lang="en-US" dirty="0">
              <a:solidFill>
                <a:srgbClr val="445357"/>
              </a:solidFill>
              <a:latin typeface="Open Sans" panose="020B0606030504020204" pitchFamily="34" charset="0"/>
            </a:endParaRPr>
          </a:p>
          <a:p>
            <a:pPr algn="l" fontAlgn="base"/>
            <a:r>
              <a:rPr lang="en-US" b="0" i="0" dirty="0">
                <a:solidFill>
                  <a:srgbClr val="445357"/>
                </a:solidFill>
                <a:effectLst/>
                <a:latin typeface="Open Sans" panose="020B0606030504020204" pitchFamily="34" charset="0"/>
              </a:rPr>
              <a:t>In developing puppies, teething and trauma may also come into play. Puppies raised on a concrete surface or who aren’t getting enough exercise can be also be susceptible.</a:t>
            </a:r>
          </a:p>
        </p:txBody>
      </p:sp>
    </p:spTree>
    <p:extLst>
      <p:ext uri="{BB962C8B-B14F-4D97-AF65-F5344CB8AC3E}">
        <p14:creationId xmlns:p14="http://schemas.microsoft.com/office/powerpoint/2010/main" val="34316214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og standing on a platform&#10;&#10;Description automatically generated with low confidence">
            <a:extLst>
              <a:ext uri="{FF2B5EF4-FFF2-40B4-BE49-F238E27FC236}">
                <a16:creationId xmlns:a16="http://schemas.microsoft.com/office/drawing/2014/main" id="{2E25715D-FEB6-49EF-087C-59B491BEEF11}"/>
              </a:ext>
            </a:extLst>
          </p:cNvPr>
          <p:cNvPicPr>
            <a:picLocks noChangeAspect="1"/>
          </p:cNvPicPr>
          <p:nvPr/>
        </p:nvPicPr>
        <p:blipFill rotWithShape="1">
          <a:blip r:embed="rId2">
            <a:extLst>
              <a:ext uri="{28A0092B-C50C-407E-A947-70E740481C1C}">
                <a14:useLocalDpi xmlns:a14="http://schemas.microsoft.com/office/drawing/2010/main" val="0"/>
              </a:ext>
            </a:extLst>
          </a:blip>
          <a:srcRect l="27600" t="58399" r="51502" b="6790"/>
          <a:stretch/>
        </p:blipFill>
        <p:spPr>
          <a:xfrm>
            <a:off x="2559389" y="1413388"/>
            <a:ext cx="2095680" cy="3037170"/>
          </a:xfrm>
          <a:prstGeom prst="rect">
            <a:avLst/>
          </a:prstGeom>
          <a:ln w="57150">
            <a:solidFill>
              <a:schemeClr val="tx1"/>
            </a:solidFill>
          </a:ln>
        </p:spPr>
      </p:pic>
      <p:pic>
        <p:nvPicPr>
          <p:cNvPr id="8" name="Picture 7" descr="A picture containing dog, outdoor, brown, mammal&#10;&#10;Description automatically generated">
            <a:extLst>
              <a:ext uri="{FF2B5EF4-FFF2-40B4-BE49-F238E27FC236}">
                <a16:creationId xmlns:a16="http://schemas.microsoft.com/office/drawing/2014/main" id="{F1BA5655-C23C-4ADA-8108-48A8CB2F16BE}"/>
              </a:ext>
            </a:extLst>
          </p:cNvPr>
          <p:cNvPicPr>
            <a:picLocks noChangeAspect="1"/>
          </p:cNvPicPr>
          <p:nvPr/>
        </p:nvPicPr>
        <p:blipFill rotWithShape="1">
          <a:blip r:embed="rId3">
            <a:extLst>
              <a:ext uri="{28A0092B-C50C-407E-A947-70E740481C1C}">
                <a14:useLocalDpi xmlns:a14="http://schemas.microsoft.com/office/drawing/2010/main" val="0"/>
              </a:ext>
            </a:extLst>
          </a:blip>
          <a:srcRect l="40494" t="56991" r="41067"/>
          <a:stretch/>
        </p:blipFill>
        <p:spPr>
          <a:xfrm>
            <a:off x="5588525" y="1378874"/>
            <a:ext cx="1212148" cy="2473854"/>
          </a:xfrm>
          <a:prstGeom prst="rect">
            <a:avLst/>
          </a:prstGeom>
          <a:ln w="76200">
            <a:solidFill>
              <a:schemeClr val="tx1"/>
            </a:solidFill>
          </a:ln>
        </p:spPr>
      </p:pic>
      <p:sp>
        <p:nvSpPr>
          <p:cNvPr id="6" name="Rectangle 5">
            <a:extLst>
              <a:ext uri="{FF2B5EF4-FFF2-40B4-BE49-F238E27FC236}">
                <a16:creationId xmlns:a16="http://schemas.microsoft.com/office/drawing/2014/main" id="{35ABD066-8131-4112-B5B6-28BBCF13CB59}"/>
              </a:ext>
            </a:extLst>
          </p:cNvPr>
          <p:cNvSpPr/>
          <p:nvPr/>
        </p:nvSpPr>
        <p:spPr>
          <a:xfrm>
            <a:off x="2503055" y="3931950"/>
            <a:ext cx="6738721"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2422B6-7710-4D54-A1D4-B9CE57AE6C80}"/>
              </a:ext>
            </a:extLst>
          </p:cNvPr>
          <p:cNvSpPr>
            <a:spLocks noGrp="1"/>
          </p:cNvSpPr>
          <p:nvPr>
            <p:ph type="title"/>
          </p:nvPr>
        </p:nvSpPr>
        <p:spPr>
          <a:xfrm>
            <a:off x="2544957" y="586074"/>
            <a:ext cx="6624704" cy="82731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Pastern</a:t>
            </a:r>
          </a:p>
        </p:txBody>
      </p:sp>
      <p:sp>
        <p:nvSpPr>
          <p:cNvPr id="3" name="TextBox 2">
            <a:extLst>
              <a:ext uri="{FF2B5EF4-FFF2-40B4-BE49-F238E27FC236}">
                <a16:creationId xmlns:a16="http://schemas.microsoft.com/office/drawing/2014/main" id="{E0DE15FA-A38A-4A22-B6B9-FD6710C40040}"/>
              </a:ext>
            </a:extLst>
          </p:cNvPr>
          <p:cNvSpPr txBox="1"/>
          <p:nvPr/>
        </p:nvSpPr>
        <p:spPr>
          <a:xfrm>
            <a:off x="2654491" y="3859464"/>
            <a:ext cx="2950654" cy="923330"/>
          </a:xfrm>
          <a:prstGeom prst="rect">
            <a:avLst/>
          </a:prstGeom>
          <a:noFill/>
          <a:ln>
            <a:noFill/>
          </a:ln>
        </p:spPr>
        <p:txBody>
          <a:bodyPr wrap="square" lIns="91440" tIns="45720" rIns="91440" bIns="45720" rtlCol="0" anchor="t">
            <a:spAutoFit/>
          </a:bodyPr>
          <a:lstStyle/>
          <a:p>
            <a:r>
              <a:rPr lang="en-US" dirty="0"/>
              <a:t>Strong, almost perpendicular </a:t>
            </a:r>
          </a:p>
          <a:p>
            <a:r>
              <a:rPr lang="en-US" dirty="0"/>
              <a:t>to the ground.</a:t>
            </a:r>
          </a:p>
        </p:txBody>
      </p:sp>
      <p:sp>
        <p:nvSpPr>
          <p:cNvPr id="4" name="TextBox 3">
            <a:extLst>
              <a:ext uri="{FF2B5EF4-FFF2-40B4-BE49-F238E27FC236}">
                <a16:creationId xmlns:a16="http://schemas.microsoft.com/office/drawing/2014/main" id="{6D09EDB6-45A6-4DBB-9CDA-A12A6A53B3EA}"/>
              </a:ext>
            </a:extLst>
          </p:cNvPr>
          <p:cNvSpPr txBox="1"/>
          <p:nvPr/>
        </p:nvSpPr>
        <p:spPr>
          <a:xfrm>
            <a:off x="7427439" y="3893455"/>
            <a:ext cx="1842171" cy="646331"/>
          </a:xfrm>
          <a:prstGeom prst="rect">
            <a:avLst/>
          </a:prstGeom>
          <a:noFill/>
        </p:spPr>
        <p:txBody>
          <a:bodyPr wrap="none" rtlCol="0">
            <a:spAutoFit/>
          </a:bodyPr>
          <a:lstStyle/>
          <a:p>
            <a:r>
              <a:rPr lang="en-US"/>
              <a:t>Weak pastern, </a:t>
            </a:r>
          </a:p>
          <a:p>
            <a:r>
              <a:rPr lang="en-US"/>
              <a:t>down in pastern</a:t>
            </a:r>
          </a:p>
        </p:txBody>
      </p:sp>
      <p:sp>
        <p:nvSpPr>
          <p:cNvPr id="5" name="TextBox 4">
            <a:extLst>
              <a:ext uri="{FF2B5EF4-FFF2-40B4-BE49-F238E27FC236}">
                <a16:creationId xmlns:a16="http://schemas.microsoft.com/office/drawing/2014/main" id="{F170BBC5-C859-43E9-B2E6-74CF3C33A0E7}"/>
              </a:ext>
            </a:extLst>
          </p:cNvPr>
          <p:cNvSpPr txBox="1"/>
          <p:nvPr/>
        </p:nvSpPr>
        <p:spPr>
          <a:xfrm>
            <a:off x="5605145" y="3916596"/>
            <a:ext cx="1066318" cy="646331"/>
          </a:xfrm>
          <a:prstGeom prst="rect">
            <a:avLst/>
          </a:prstGeom>
          <a:noFill/>
        </p:spPr>
        <p:txBody>
          <a:bodyPr wrap="none" rtlCol="0">
            <a:spAutoFit/>
          </a:bodyPr>
          <a:lstStyle/>
          <a:p>
            <a:r>
              <a:rPr lang="en-US"/>
              <a:t>Straight </a:t>
            </a:r>
          </a:p>
          <a:p>
            <a:r>
              <a:rPr lang="en-US"/>
              <a:t>pasterns</a:t>
            </a:r>
          </a:p>
        </p:txBody>
      </p:sp>
      <p:pic>
        <p:nvPicPr>
          <p:cNvPr id="9" name="Picture 8" descr="A picture containing text, television, monitor, indoor&#10;&#10;Description automatically generated">
            <a:extLst>
              <a:ext uri="{FF2B5EF4-FFF2-40B4-BE49-F238E27FC236}">
                <a16:creationId xmlns:a16="http://schemas.microsoft.com/office/drawing/2014/main" id="{87B06846-0D13-4715-A85E-1BACEC5252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486" y="1442338"/>
            <a:ext cx="1939290" cy="2495550"/>
          </a:xfrm>
          <a:prstGeom prst="rect">
            <a:avLst/>
          </a:prstGeom>
        </p:spPr>
      </p:pic>
    </p:spTree>
    <p:extLst>
      <p:ext uri="{BB962C8B-B14F-4D97-AF65-F5344CB8AC3E}">
        <p14:creationId xmlns:p14="http://schemas.microsoft.com/office/powerpoint/2010/main" val="1227204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B7FE-1915-465C-B41F-18770C176980}"/>
              </a:ext>
            </a:extLst>
          </p:cNvPr>
          <p:cNvSpPr>
            <a:spLocks noGrp="1"/>
          </p:cNvSpPr>
          <p:nvPr>
            <p:ph type="title"/>
          </p:nvPr>
        </p:nvSpPr>
        <p:spPr>
          <a:xfrm>
            <a:off x="1845173" y="1730621"/>
            <a:ext cx="6504884" cy="890598"/>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Strong hock joint</a:t>
            </a:r>
          </a:p>
        </p:txBody>
      </p:sp>
      <p:sp>
        <p:nvSpPr>
          <p:cNvPr id="3" name="Rectangle 2">
            <a:extLst>
              <a:ext uri="{FF2B5EF4-FFF2-40B4-BE49-F238E27FC236}">
                <a16:creationId xmlns:a16="http://schemas.microsoft.com/office/drawing/2014/main" id="{C59E41CB-9C3F-4930-AAF2-3E9257A23B25}"/>
              </a:ext>
            </a:extLst>
          </p:cNvPr>
          <p:cNvSpPr/>
          <p:nvPr/>
        </p:nvSpPr>
        <p:spPr>
          <a:xfrm>
            <a:off x="1845173" y="2599625"/>
            <a:ext cx="6504883"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Lower thigh is long, broad and powerful, with extensive muscling leading into a strong hock joint.</a:t>
            </a:r>
          </a:p>
        </p:txBody>
      </p:sp>
      <p:sp>
        <p:nvSpPr>
          <p:cNvPr id="6" name="TextBox 5">
            <a:extLst>
              <a:ext uri="{FF2B5EF4-FFF2-40B4-BE49-F238E27FC236}">
                <a16:creationId xmlns:a16="http://schemas.microsoft.com/office/drawing/2014/main" id="{914DBDBE-B643-4C7F-9CAF-BD0E549115B9}"/>
              </a:ext>
            </a:extLst>
          </p:cNvPr>
          <p:cNvSpPr txBox="1"/>
          <p:nvPr/>
        </p:nvSpPr>
        <p:spPr>
          <a:xfrm>
            <a:off x="1845172" y="3509951"/>
            <a:ext cx="6479689" cy="1754326"/>
          </a:xfrm>
          <a:prstGeom prst="rect">
            <a:avLst/>
          </a:prstGeom>
          <a:solidFill>
            <a:schemeClr val="accent1"/>
          </a:solidFill>
          <a:ln w="57150">
            <a:solidFill>
              <a:schemeClr val="accent2"/>
            </a:solidFill>
          </a:ln>
        </p:spPr>
        <p:txBody>
          <a:bodyPr wrap="square" rtlCol="0">
            <a:spAutoFit/>
          </a:bodyPr>
          <a:lstStyle/>
          <a:p>
            <a:r>
              <a:rPr lang="en-US" dirty="0"/>
              <a:t>Long pasterns tend to go with increased size of the dog and a straighter hindquarter. </a:t>
            </a:r>
          </a:p>
          <a:p>
            <a:endParaRPr lang="en-US" dirty="0"/>
          </a:p>
          <a:p>
            <a:r>
              <a:rPr lang="en-US" dirty="0"/>
              <a:t>Shorter pasterns are more desirable, as they go with better turn of stifle, and greater firmness of hocks, for better transmission of drive.</a:t>
            </a:r>
          </a:p>
        </p:txBody>
      </p:sp>
      <p:pic>
        <p:nvPicPr>
          <p:cNvPr id="9" name="Picture 8" descr="A person holding a dog&#10;&#10;Description automatically generated with low confidence">
            <a:extLst>
              <a:ext uri="{FF2B5EF4-FFF2-40B4-BE49-F238E27FC236}">
                <a16:creationId xmlns:a16="http://schemas.microsoft.com/office/drawing/2014/main" id="{084512F8-7511-41A5-95B9-14B207087105}"/>
              </a:ext>
            </a:extLst>
          </p:cNvPr>
          <p:cNvPicPr>
            <a:picLocks noChangeAspect="1"/>
          </p:cNvPicPr>
          <p:nvPr/>
        </p:nvPicPr>
        <p:blipFill rotWithShape="1">
          <a:blip r:embed="rId2">
            <a:extLst>
              <a:ext uri="{28A0092B-C50C-407E-A947-70E740481C1C}">
                <a14:useLocalDpi xmlns:a14="http://schemas.microsoft.com/office/drawing/2010/main" val="0"/>
              </a:ext>
            </a:extLst>
          </a:blip>
          <a:srcRect l="86834" t="63601"/>
          <a:stretch/>
        </p:blipFill>
        <p:spPr>
          <a:xfrm>
            <a:off x="8324861" y="1792150"/>
            <a:ext cx="1387851" cy="3435602"/>
          </a:xfrm>
          <a:prstGeom prst="rect">
            <a:avLst/>
          </a:prstGeom>
          <a:ln w="76200">
            <a:solidFill>
              <a:schemeClr val="accent2"/>
            </a:solidFill>
          </a:ln>
        </p:spPr>
      </p:pic>
      <p:cxnSp>
        <p:nvCxnSpPr>
          <p:cNvPr id="5" name="Straight Connector 4">
            <a:extLst>
              <a:ext uri="{FF2B5EF4-FFF2-40B4-BE49-F238E27FC236}">
                <a16:creationId xmlns:a16="http://schemas.microsoft.com/office/drawing/2014/main" id="{DC60EE3D-F053-5552-58BA-8CDE9D0D2157}"/>
              </a:ext>
            </a:extLst>
          </p:cNvPr>
          <p:cNvCxnSpPr>
            <a:cxnSpLocks/>
          </p:cNvCxnSpPr>
          <p:nvPr/>
        </p:nvCxnSpPr>
        <p:spPr>
          <a:xfrm>
            <a:off x="9425353" y="2926652"/>
            <a:ext cx="0" cy="1238513"/>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183852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F1CA40-2D16-48A2-5A98-751DF8851D9F}"/>
              </a:ext>
            </a:extLst>
          </p:cNvPr>
          <p:cNvSpPr txBox="1"/>
          <p:nvPr/>
        </p:nvSpPr>
        <p:spPr>
          <a:xfrm>
            <a:off x="2809189" y="2079396"/>
            <a:ext cx="5863472" cy="1754326"/>
          </a:xfrm>
          <a:prstGeom prst="rect">
            <a:avLst/>
          </a:prstGeom>
          <a:solidFill>
            <a:schemeClr val="accent1"/>
          </a:solidFill>
          <a:ln w="38100">
            <a:solidFill>
              <a:schemeClr val="tx1"/>
            </a:solidFill>
          </a:ln>
        </p:spPr>
        <p:txBody>
          <a:bodyPr wrap="square" rtlCol="0">
            <a:spAutoFit/>
          </a:bodyPr>
          <a:lstStyle/>
          <a:p>
            <a:r>
              <a:rPr lang="en-US" dirty="0"/>
              <a:t>The hock is a joint.  It has an angle but no length. </a:t>
            </a:r>
          </a:p>
          <a:p>
            <a:endParaRPr lang="en-US" dirty="0"/>
          </a:p>
          <a:p>
            <a:r>
              <a:rPr lang="en-US" dirty="0"/>
              <a:t> So, when we talk about long Hocks what we’re really</a:t>
            </a:r>
          </a:p>
          <a:p>
            <a:r>
              <a:rPr lang="en-US" dirty="0"/>
              <a:t>talking about is long pasterns.</a:t>
            </a:r>
          </a:p>
          <a:p>
            <a:endParaRPr lang="en-US" dirty="0"/>
          </a:p>
          <a:p>
            <a:r>
              <a:rPr lang="en-US" dirty="0"/>
              <a:t>Pasterns have a length as do upper and lower thighs.</a:t>
            </a:r>
          </a:p>
        </p:txBody>
      </p:sp>
    </p:spTree>
    <p:extLst>
      <p:ext uri="{BB962C8B-B14F-4D97-AF65-F5344CB8AC3E}">
        <p14:creationId xmlns:p14="http://schemas.microsoft.com/office/powerpoint/2010/main" val="1776890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61849D-61B8-4510-955B-E6FD06745420}"/>
              </a:ext>
            </a:extLst>
          </p:cNvPr>
          <p:cNvSpPr/>
          <p:nvPr/>
        </p:nvSpPr>
        <p:spPr>
          <a:xfrm>
            <a:off x="1157781" y="2821559"/>
            <a:ext cx="9036509"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9DB098-D248-4DE1-B956-05A7ACEFE0B4}"/>
              </a:ext>
            </a:extLst>
          </p:cNvPr>
          <p:cNvSpPr>
            <a:spLocks noGrp="1"/>
          </p:cNvSpPr>
          <p:nvPr>
            <p:ph type="title"/>
          </p:nvPr>
        </p:nvSpPr>
        <p:spPr>
          <a:xfrm>
            <a:off x="1157782" y="663360"/>
            <a:ext cx="9101786" cy="2116415"/>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dirty="0">
                <a:solidFill>
                  <a:schemeClr val="accent2"/>
                </a:solidFill>
              </a:rPr>
              <a:t> Rottweiler Proportions</a:t>
            </a:r>
            <a:br>
              <a:rPr lang="en-US" dirty="0">
                <a:solidFill>
                  <a:schemeClr val="accent2"/>
                </a:solidFill>
              </a:rPr>
            </a:br>
            <a:r>
              <a:rPr lang="en-US" dirty="0">
                <a:solidFill>
                  <a:schemeClr val="accent2"/>
                </a:solidFill>
              </a:rPr>
              <a:t>9 to 10</a:t>
            </a:r>
          </a:p>
        </p:txBody>
      </p:sp>
      <p:sp>
        <p:nvSpPr>
          <p:cNvPr id="3" name="TextBox 2">
            <a:extLst>
              <a:ext uri="{FF2B5EF4-FFF2-40B4-BE49-F238E27FC236}">
                <a16:creationId xmlns:a16="http://schemas.microsoft.com/office/drawing/2014/main" id="{4F731C01-FE55-40AC-BC67-2934B0C5B520}"/>
              </a:ext>
            </a:extLst>
          </p:cNvPr>
          <p:cNvSpPr txBox="1"/>
          <p:nvPr/>
        </p:nvSpPr>
        <p:spPr>
          <a:xfrm>
            <a:off x="1190420" y="2821559"/>
            <a:ext cx="9036509" cy="1754326"/>
          </a:xfrm>
          <a:prstGeom prst="rect">
            <a:avLst/>
          </a:prstGeom>
          <a:noFill/>
          <a:ln w="57150">
            <a:solidFill>
              <a:schemeClr val="accent2"/>
            </a:solidFill>
          </a:ln>
        </p:spPr>
        <p:txBody>
          <a:bodyPr wrap="square" lIns="91440" tIns="45720" rIns="91440" bIns="45720" rtlCol="0" anchor="t">
            <a:spAutoFit/>
          </a:bodyPr>
          <a:lstStyle/>
          <a:p>
            <a:r>
              <a:rPr lang="en-US" dirty="0"/>
              <a:t>The minimal increase in length allows more freedom of movement because of less interference between the front and rear feet as the dog moves.</a:t>
            </a:r>
          </a:p>
          <a:p>
            <a:endParaRPr lang="en-US" dirty="0"/>
          </a:p>
          <a:p>
            <a:r>
              <a:rPr lang="en-US" dirty="0"/>
              <a:t>The Rottweiler is neither a tall nor short legged dog.  A short-legged, heavy boned dog is not desired. The chest should reach the elbows, and the chest depth and leg length proportion should be about 50/50.</a:t>
            </a:r>
          </a:p>
        </p:txBody>
      </p:sp>
      <p:pic>
        <p:nvPicPr>
          <p:cNvPr id="6" name="Picture 5" descr="Diagram&#10;&#10;Description automatically generated">
            <a:extLst>
              <a:ext uri="{FF2B5EF4-FFF2-40B4-BE49-F238E27FC236}">
                <a16:creationId xmlns:a16="http://schemas.microsoft.com/office/drawing/2014/main" id="{A840B616-AEC7-993A-2B95-D63CEA7D354A}"/>
              </a:ext>
            </a:extLst>
          </p:cNvPr>
          <p:cNvPicPr>
            <a:picLocks noChangeAspect="1"/>
          </p:cNvPicPr>
          <p:nvPr/>
        </p:nvPicPr>
        <p:blipFill rotWithShape="1">
          <a:blip r:embed="rId2">
            <a:extLst>
              <a:ext uri="{28A0092B-C50C-407E-A947-70E740481C1C}">
                <a14:useLocalDpi xmlns:a14="http://schemas.microsoft.com/office/drawing/2010/main" val="0"/>
              </a:ext>
            </a:extLst>
          </a:blip>
          <a:srcRect l="94" t="52"/>
          <a:stretch/>
        </p:blipFill>
        <p:spPr>
          <a:xfrm>
            <a:off x="1157781" y="963203"/>
            <a:ext cx="2229612" cy="1806511"/>
          </a:xfrm>
          <a:prstGeom prst="rect">
            <a:avLst/>
          </a:prstGeom>
        </p:spPr>
      </p:pic>
      <p:sp>
        <p:nvSpPr>
          <p:cNvPr id="5" name="TextBox 4">
            <a:extLst>
              <a:ext uri="{FF2B5EF4-FFF2-40B4-BE49-F238E27FC236}">
                <a16:creationId xmlns:a16="http://schemas.microsoft.com/office/drawing/2014/main" id="{2AFF233F-B048-9084-5296-E08030C55538}"/>
              </a:ext>
            </a:extLst>
          </p:cNvPr>
          <p:cNvSpPr txBox="1"/>
          <p:nvPr/>
        </p:nvSpPr>
        <p:spPr>
          <a:xfrm>
            <a:off x="7388352" y="4689955"/>
            <a:ext cx="987552" cy="369332"/>
          </a:xfrm>
          <a:prstGeom prst="rect">
            <a:avLst/>
          </a:prstGeom>
          <a:solidFill>
            <a:schemeClr val="bg2"/>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ECE1F9E6-2CFA-C222-B77C-15583BCA7477}"/>
              </a:ext>
            </a:extLst>
          </p:cNvPr>
          <p:cNvSpPr txBox="1"/>
          <p:nvPr/>
        </p:nvSpPr>
        <p:spPr>
          <a:xfrm>
            <a:off x="3163824" y="1307592"/>
            <a:ext cx="223569" cy="413975"/>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8280678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AE166-402E-4F0F-9BCA-2BB3132703E6}"/>
              </a:ext>
            </a:extLst>
          </p:cNvPr>
          <p:cNvSpPr>
            <a:spLocks noGrp="1"/>
          </p:cNvSpPr>
          <p:nvPr>
            <p:ph type="title"/>
          </p:nvPr>
        </p:nvSpPr>
        <p:spPr>
          <a:xfrm>
            <a:off x="765708" y="546495"/>
            <a:ext cx="3854528" cy="494193"/>
          </a:xfrm>
          <a:solidFill>
            <a:schemeClr val="accent6">
              <a:lumMod val="60000"/>
              <a:lumOff val="40000"/>
            </a:schemeClr>
          </a:solidFill>
          <a:ln>
            <a:solidFill>
              <a:schemeClr val="accent2"/>
            </a:solidFill>
          </a:ln>
        </p:spPr>
        <p:txBody>
          <a:bodyPr>
            <a:normAutofit fontScale="90000"/>
          </a:bodyPr>
          <a:lstStyle/>
          <a:p>
            <a:pPr algn="ctr"/>
            <a:r>
              <a:rPr lang="en-US" sz="3200">
                <a:solidFill>
                  <a:schemeClr val="accent2"/>
                </a:solidFill>
              </a:rPr>
              <a:t>Sickle Hocks</a:t>
            </a:r>
          </a:p>
        </p:txBody>
      </p:sp>
      <p:pic>
        <p:nvPicPr>
          <p:cNvPr id="6" name="Content Placeholder 5" descr="A picture containing text, television, monitor, cat&#10;&#10;Description automatically generated">
            <a:extLst>
              <a:ext uri="{FF2B5EF4-FFF2-40B4-BE49-F238E27FC236}">
                <a16:creationId xmlns:a16="http://schemas.microsoft.com/office/drawing/2014/main" id="{34ECF726-079E-4E45-A8E3-7624F860D4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0236" y="569487"/>
            <a:ext cx="3548624" cy="3078642"/>
          </a:xfrm>
        </p:spPr>
      </p:pic>
      <p:sp>
        <p:nvSpPr>
          <p:cNvPr id="4" name="Text Placeholder 3">
            <a:extLst>
              <a:ext uri="{FF2B5EF4-FFF2-40B4-BE49-F238E27FC236}">
                <a16:creationId xmlns:a16="http://schemas.microsoft.com/office/drawing/2014/main" id="{78AD832E-DAA8-4E14-8C54-B12272372E10}"/>
              </a:ext>
            </a:extLst>
          </p:cNvPr>
          <p:cNvSpPr>
            <a:spLocks noGrp="1"/>
          </p:cNvSpPr>
          <p:nvPr>
            <p:ph type="body" sz="half" idx="2"/>
          </p:nvPr>
        </p:nvSpPr>
        <p:spPr>
          <a:xfrm>
            <a:off x="777037" y="986835"/>
            <a:ext cx="3854528" cy="2584449"/>
          </a:xfrm>
          <a:solidFill>
            <a:schemeClr val="accent1"/>
          </a:solidFill>
        </p:spPr>
        <p:txBody>
          <a:bodyPr>
            <a:normAutofit/>
          </a:bodyPr>
          <a:lstStyle/>
          <a:p>
            <a:r>
              <a:rPr lang="en-US" sz="1800" dirty="0"/>
              <a:t>A sickle hock is one where the </a:t>
            </a:r>
            <a:r>
              <a:rPr lang="en-US" sz="1800" b="1" dirty="0"/>
              <a:t>hock is bent at more than 90 degrees to the ground when viewed from the side.  </a:t>
            </a:r>
            <a:r>
              <a:rPr lang="en-US" sz="1800" dirty="0"/>
              <a:t>This curved hock gives the appearance of a sickle.  Often this hock cannot be flexed in action.  </a:t>
            </a:r>
            <a:endParaRPr lang="en-US" sz="1800" b="1" dirty="0"/>
          </a:p>
        </p:txBody>
      </p:sp>
      <p:pic>
        <p:nvPicPr>
          <p:cNvPr id="1026" name="Picture 2" descr="A look at conformation &amp; movement of 2014 VAs - Page 7">
            <a:extLst>
              <a:ext uri="{FF2B5EF4-FFF2-40B4-BE49-F238E27FC236}">
                <a16:creationId xmlns:a16="http://schemas.microsoft.com/office/drawing/2014/main" id="{E0F21CC4-179F-5448-57D2-25F164CDEE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07" t="20313" r="17058" b="21442"/>
          <a:stretch/>
        </p:blipFill>
        <p:spPr bwMode="auto">
          <a:xfrm>
            <a:off x="8191518" y="641317"/>
            <a:ext cx="2190439" cy="3006812"/>
          </a:xfrm>
          <a:prstGeom prst="rect">
            <a:avLst/>
          </a:prstGeom>
          <a:noFill/>
          <a:ln w="57150">
            <a:solidFill>
              <a:schemeClr val="accent2"/>
            </a:solidFill>
          </a:ln>
          <a:extLst>
            <a:ext uri="{909E8E84-426E-40DD-AFC4-6F175D3DCCD1}">
              <a14:hiddenFill xmlns:a14="http://schemas.microsoft.com/office/drawing/2010/main">
                <a:solidFill>
                  <a:srgbClr val="FFFFFF"/>
                </a:solidFill>
              </a14:hiddenFill>
            </a:ext>
          </a:extLst>
        </p:spPr>
      </p:pic>
      <p:sp>
        <p:nvSpPr>
          <p:cNvPr id="10" name="Arrow: Curved Right 9">
            <a:extLst>
              <a:ext uri="{FF2B5EF4-FFF2-40B4-BE49-F238E27FC236}">
                <a16:creationId xmlns:a16="http://schemas.microsoft.com/office/drawing/2014/main" id="{07A3A7C8-2829-7293-B1C0-ED489ED0A6F0}"/>
              </a:ext>
            </a:extLst>
          </p:cNvPr>
          <p:cNvSpPr/>
          <p:nvPr/>
        </p:nvSpPr>
        <p:spPr>
          <a:xfrm>
            <a:off x="9525067" y="2826362"/>
            <a:ext cx="318042" cy="34432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EAA9124A-8AED-D2E7-7EC7-F49912477572}"/>
              </a:ext>
            </a:extLst>
          </p:cNvPr>
          <p:cNvSpPr txBox="1"/>
          <p:nvPr/>
        </p:nvSpPr>
        <p:spPr>
          <a:xfrm>
            <a:off x="8168860" y="2631962"/>
            <a:ext cx="1298697" cy="400110"/>
          </a:xfrm>
          <a:prstGeom prst="rect">
            <a:avLst/>
          </a:prstGeom>
          <a:solidFill>
            <a:schemeClr val="accent6">
              <a:lumMod val="60000"/>
              <a:lumOff val="40000"/>
            </a:schemeClr>
          </a:solidFill>
        </p:spPr>
        <p:txBody>
          <a:bodyPr wrap="square" rtlCol="0">
            <a:spAutoFit/>
          </a:bodyPr>
          <a:lstStyle/>
          <a:p>
            <a:r>
              <a:rPr lang="en-US" sz="1000">
                <a:solidFill>
                  <a:schemeClr val="accent2"/>
                </a:solidFill>
              </a:rPr>
              <a:t>Second thigh too long</a:t>
            </a:r>
          </a:p>
        </p:txBody>
      </p:sp>
      <p:sp>
        <p:nvSpPr>
          <p:cNvPr id="12" name="TextBox 11">
            <a:extLst>
              <a:ext uri="{FF2B5EF4-FFF2-40B4-BE49-F238E27FC236}">
                <a16:creationId xmlns:a16="http://schemas.microsoft.com/office/drawing/2014/main" id="{6A430700-69D1-13A5-3CE2-1F4B7AAF321D}"/>
              </a:ext>
            </a:extLst>
          </p:cNvPr>
          <p:cNvSpPr txBox="1"/>
          <p:nvPr/>
        </p:nvSpPr>
        <p:spPr>
          <a:xfrm>
            <a:off x="8210403" y="3053377"/>
            <a:ext cx="1473685" cy="400110"/>
          </a:xfrm>
          <a:prstGeom prst="rect">
            <a:avLst/>
          </a:prstGeom>
          <a:solidFill>
            <a:schemeClr val="accent6">
              <a:lumMod val="60000"/>
              <a:lumOff val="40000"/>
            </a:schemeClr>
          </a:solidFill>
        </p:spPr>
        <p:txBody>
          <a:bodyPr wrap="square" rtlCol="0">
            <a:spAutoFit/>
          </a:bodyPr>
          <a:lstStyle/>
          <a:p>
            <a:r>
              <a:rPr lang="en-US" sz="1000">
                <a:solidFill>
                  <a:schemeClr val="accent2"/>
                </a:solidFill>
              </a:rPr>
              <a:t>Hock Angulation too acute</a:t>
            </a:r>
          </a:p>
        </p:txBody>
      </p:sp>
      <p:cxnSp>
        <p:nvCxnSpPr>
          <p:cNvPr id="14" name="Straight Arrow Connector 13">
            <a:extLst>
              <a:ext uri="{FF2B5EF4-FFF2-40B4-BE49-F238E27FC236}">
                <a16:creationId xmlns:a16="http://schemas.microsoft.com/office/drawing/2014/main" id="{82D44069-CD97-5F4B-0A6C-D9DA597A469E}"/>
              </a:ext>
            </a:extLst>
          </p:cNvPr>
          <p:cNvCxnSpPr>
            <a:cxnSpLocks/>
          </p:cNvCxnSpPr>
          <p:nvPr/>
        </p:nvCxnSpPr>
        <p:spPr>
          <a:xfrm flipV="1">
            <a:off x="9207025" y="2631962"/>
            <a:ext cx="318042" cy="34432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1B62FF02-48CD-C214-70FA-B0F7DBF7BD99}"/>
              </a:ext>
            </a:extLst>
          </p:cNvPr>
          <p:cNvSpPr txBox="1"/>
          <p:nvPr/>
        </p:nvSpPr>
        <p:spPr>
          <a:xfrm>
            <a:off x="777037" y="3501285"/>
            <a:ext cx="9742858" cy="2369880"/>
          </a:xfrm>
          <a:prstGeom prst="rect">
            <a:avLst/>
          </a:prstGeom>
          <a:solidFill>
            <a:schemeClr val="accent1"/>
          </a:solidFill>
          <a:ln>
            <a:solidFill>
              <a:schemeClr val="accent2"/>
            </a:solidFill>
          </a:ln>
        </p:spPr>
        <p:txBody>
          <a:bodyPr wrap="square" rtlCol="0">
            <a:spAutoFit/>
          </a:bodyPr>
          <a:lstStyle/>
          <a:p>
            <a:r>
              <a:rPr lang="en-US" b="1" u="sng" dirty="0">
                <a:solidFill>
                  <a:srgbClr val="2B2B2B"/>
                </a:solidFill>
                <a:latin typeface="+mj-lt"/>
              </a:rPr>
              <a:t>S</a:t>
            </a:r>
            <a:r>
              <a:rPr lang="en-US" b="1" i="0" u="sng" dirty="0">
                <a:solidFill>
                  <a:srgbClr val="2B2B2B"/>
                </a:solidFill>
                <a:effectLst/>
                <a:latin typeface="+mj-lt"/>
              </a:rPr>
              <a:t>ickle hocks are easily seen on the backward swing of the rear leg during movement</a:t>
            </a:r>
            <a:r>
              <a:rPr lang="en-US" b="0" i="0" dirty="0">
                <a:solidFill>
                  <a:srgbClr val="2B2B2B"/>
                </a:solidFill>
                <a:effectLst/>
                <a:latin typeface="+mj-lt"/>
              </a:rPr>
              <a:t>. Instead of the joint between the lower thigh and the hock opening into a nearly straight extended line, where the pads on the bottom of the foot end in a position that is nearly straight up (or reaching toward the sky), the sickle hock, due to </a:t>
            </a:r>
            <a:r>
              <a:rPr lang="en-US" sz="2000" b="1" i="0" dirty="0">
                <a:solidFill>
                  <a:srgbClr val="2B2B2B"/>
                </a:solidFill>
                <a:effectLst/>
                <a:latin typeface="+mj-lt"/>
              </a:rPr>
              <a:t>the imbalanced length of the bones (longer lower thigh)</a:t>
            </a:r>
            <a:r>
              <a:rPr lang="en-US" b="0" i="0" dirty="0">
                <a:solidFill>
                  <a:srgbClr val="2B2B2B"/>
                </a:solidFill>
                <a:effectLst/>
                <a:latin typeface="+mj-lt"/>
              </a:rPr>
              <a:t>, at fullest rearward extension </a:t>
            </a:r>
            <a:r>
              <a:rPr lang="en-US" b="1" i="0" dirty="0">
                <a:solidFill>
                  <a:srgbClr val="2B2B2B"/>
                </a:solidFill>
                <a:effectLst/>
                <a:latin typeface="+mj-lt"/>
              </a:rPr>
              <a:t>ends in a shape resembling a sickle </a:t>
            </a:r>
            <a:r>
              <a:rPr lang="en-US" b="0" i="0" dirty="0">
                <a:solidFill>
                  <a:srgbClr val="2B2B2B"/>
                </a:solidFill>
                <a:effectLst/>
                <a:latin typeface="+mj-lt"/>
              </a:rPr>
              <a:t>– slightly curved instead of fully extended. The rear movement on the sickle hocked dog looks like the swinging of an old fashioned sickle when viewing the sickle from the side.</a:t>
            </a:r>
            <a:endParaRPr lang="en-US" dirty="0">
              <a:latin typeface="+mj-lt"/>
            </a:endParaRPr>
          </a:p>
        </p:txBody>
      </p:sp>
      <p:cxnSp>
        <p:nvCxnSpPr>
          <p:cNvPr id="18" name="Straight Arrow Connector 17">
            <a:extLst>
              <a:ext uri="{FF2B5EF4-FFF2-40B4-BE49-F238E27FC236}">
                <a16:creationId xmlns:a16="http://schemas.microsoft.com/office/drawing/2014/main" id="{0042D957-557D-CDF4-D967-008CDC78E8B5}"/>
              </a:ext>
            </a:extLst>
          </p:cNvPr>
          <p:cNvCxnSpPr>
            <a:cxnSpLocks/>
            <a:stCxn id="1026" idx="3"/>
          </p:cNvCxnSpPr>
          <p:nvPr/>
        </p:nvCxnSpPr>
        <p:spPr>
          <a:xfrm flipH="1">
            <a:off x="9684088" y="2144723"/>
            <a:ext cx="69786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7" name="Picture 6" descr="A picture containing dog, mammal, brown, black&#10;&#10;Description automatically generated">
            <a:extLst>
              <a:ext uri="{FF2B5EF4-FFF2-40B4-BE49-F238E27FC236}">
                <a16:creationId xmlns:a16="http://schemas.microsoft.com/office/drawing/2014/main" id="{5B275DDC-3F84-558A-A5E7-6B88ADD08DF0}"/>
              </a:ext>
            </a:extLst>
          </p:cNvPr>
          <p:cNvPicPr>
            <a:picLocks noChangeAspect="1"/>
          </p:cNvPicPr>
          <p:nvPr/>
        </p:nvPicPr>
        <p:blipFill rotWithShape="1">
          <a:blip r:embed="rId4">
            <a:extLst>
              <a:ext uri="{28A0092B-C50C-407E-A947-70E740481C1C}">
                <a14:useLocalDpi xmlns:a14="http://schemas.microsoft.com/office/drawing/2010/main" val="0"/>
              </a:ext>
            </a:extLst>
          </a:blip>
          <a:srcRect l="-29" t="23487" r="6670"/>
          <a:stretch/>
        </p:blipFill>
        <p:spPr>
          <a:xfrm>
            <a:off x="7359772" y="1124713"/>
            <a:ext cx="1052021" cy="1359040"/>
          </a:xfrm>
          <a:prstGeom prst="rect">
            <a:avLst/>
          </a:prstGeom>
        </p:spPr>
      </p:pic>
      <p:cxnSp>
        <p:nvCxnSpPr>
          <p:cNvPr id="9" name="Straight Arrow Connector 8">
            <a:extLst>
              <a:ext uri="{FF2B5EF4-FFF2-40B4-BE49-F238E27FC236}">
                <a16:creationId xmlns:a16="http://schemas.microsoft.com/office/drawing/2014/main" id="{1A8995F9-1EBD-824A-9725-7FF792F4C494}"/>
              </a:ext>
            </a:extLst>
          </p:cNvPr>
          <p:cNvCxnSpPr>
            <a:cxnSpLocks/>
          </p:cNvCxnSpPr>
          <p:nvPr/>
        </p:nvCxnSpPr>
        <p:spPr>
          <a:xfrm>
            <a:off x="7543827" y="1447533"/>
            <a:ext cx="586197" cy="506587"/>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9263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3D8F94-B84F-4489-80C6-952755E331A8}"/>
              </a:ext>
            </a:extLst>
          </p:cNvPr>
          <p:cNvSpPr/>
          <p:nvPr/>
        </p:nvSpPr>
        <p:spPr>
          <a:xfrm>
            <a:off x="2419110" y="972306"/>
            <a:ext cx="5023412" cy="1924094"/>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2224AA-D4FD-417F-86A7-BDF84AFE8791}"/>
              </a:ext>
            </a:extLst>
          </p:cNvPr>
          <p:cNvSpPr>
            <a:spLocks noGrp="1"/>
          </p:cNvSpPr>
          <p:nvPr>
            <p:ph type="title"/>
          </p:nvPr>
        </p:nvSpPr>
        <p:spPr>
          <a:xfrm>
            <a:off x="2419110" y="237407"/>
            <a:ext cx="5023412" cy="722654"/>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Sickle Hock</a:t>
            </a:r>
          </a:p>
        </p:txBody>
      </p:sp>
      <p:pic>
        <p:nvPicPr>
          <p:cNvPr id="16" name="Picture 15" descr="A picture containing text&#10;&#10;Description automatically generated">
            <a:extLst>
              <a:ext uri="{FF2B5EF4-FFF2-40B4-BE49-F238E27FC236}">
                <a16:creationId xmlns:a16="http://schemas.microsoft.com/office/drawing/2014/main" id="{515C130D-BD79-4A3F-9F6F-AA60D0F82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9110" y="2629700"/>
            <a:ext cx="3217762" cy="2735639"/>
          </a:xfrm>
          <a:prstGeom prst="rect">
            <a:avLst/>
          </a:prstGeom>
        </p:spPr>
      </p:pic>
      <p:sp>
        <p:nvSpPr>
          <p:cNvPr id="17" name="TextBox 16">
            <a:extLst>
              <a:ext uri="{FF2B5EF4-FFF2-40B4-BE49-F238E27FC236}">
                <a16:creationId xmlns:a16="http://schemas.microsoft.com/office/drawing/2014/main" id="{59FB6417-DA2F-47CC-988E-3F32B4594E8F}"/>
              </a:ext>
            </a:extLst>
          </p:cNvPr>
          <p:cNvSpPr txBox="1"/>
          <p:nvPr/>
        </p:nvSpPr>
        <p:spPr>
          <a:xfrm>
            <a:off x="2616195" y="1058847"/>
            <a:ext cx="4634907" cy="1477328"/>
          </a:xfrm>
          <a:prstGeom prst="rect">
            <a:avLst/>
          </a:prstGeom>
          <a:noFill/>
        </p:spPr>
        <p:txBody>
          <a:bodyPr wrap="square" lIns="91440" tIns="45720" rIns="91440" bIns="45720" rtlCol="0" anchor="t">
            <a:spAutoFit/>
          </a:bodyPr>
          <a:lstStyle/>
          <a:p>
            <a:r>
              <a:rPr lang="en-US" dirty="0"/>
              <a:t>Sickle hocks create a</a:t>
            </a:r>
          </a:p>
          <a:p>
            <a:r>
              <a:rPr lang="en-US" dirty="0"/>
              <a:t>lack of rear power, whic</a:t>
            </a:r>
            <a:r>
              <a:rPr lang="en-US" b="1" dirty="0"/>
              <a:t>h</a:t>
            </a:r>
          </a:p>
          <a:p>
            <a:r>
              <a:rPr lang="en-US" b="1" dirty="0"/>
              <a:t>impedes running and jumping</a:t>
            </a:r>
          </a:p>
          <a:p>
            <a:r>
              <a:rPr lang="en-US" dirty="0"/>
              <a:t>as well as a lack of rear-</a:t>
            </a:r>
          </a:p>
          <a:p>
            <a:r>
              <a:rPr lang="en-US" dirty="0"/>
              <a:t>assembly stability for quick turns.</a:t>
            </a:r>
          </a:p>
        </p:txBody>
      </p:sp>
      <p:pic>
        <p:nvPicPr>
          <p:cNvPr id="19" name="Picture 18" descr="A picture containing window, standing, mammal, wooden&#10;&#10;Description automatically generated">
            <a:extLst>
              <a:ext uri="{FF2B5EF4-FFF2-40B4-BE49-F238E27FC236}">
                <a16:creationId xmlns:a16="http://schemas.microsoft.com/office/drawing/2014/main" id="{3E289FF7-E0E6-49AA-B874-B6E65BCE7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239" y="2622716"/>
            <a:ext cx="1962916" cy="2788926"/>
          </a:xfrm>
          <a:prstGeom prst="rect">
            <a:avLst/>
          </a:prstGeom>
        </p:spPr>
      </p:pic>
      <p:cxnSp>
        <p:nvCxnSpPr>
          <p:cNvPr id="6" name="Straight Connector 5">
            <a:extLst>
              <a:ext uri="{FF2B5EF4-FFF2-40B4-BE49-F238E27FC236}">
                <a16:creationId xmlns:a16="http://schemas.microsoft.com/office/drawing/2014/main" id="{C9255263-28CA-4AC5-A4DB-675136ECEB29}"/>
              </a:ext>
            </a:extLst>
          </p:cNvPr>
          <p:cNvCxnSpPr>
            <a:cxnSpLocks/>
          </p:cNvCxnSpPr>
          <p:nvPr/>
        </p:nvCxnSpPr>
        <p:spPr>
          <a:xfrm flipH="1">
            <a:off x="6972807" y="4546810"/>
            <a:ext cx="278295" cy="521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32576D-1AFE-E869-2151-EF42F0CA6181}"/>
              </a:ext>
            </a:extLst>
          </p:cNvPr>
          <p:cNvSpPr txBox="1"/>
          <p:nvPr/>
        </p:nvSpPr>
        <p:spPr>
          <a:xfrm>
            <a:off x="2419110" y="5249566"/>
            <a:ext cx="7018146" cy="1477328"/>
          </a:xfrm>
          <a:prstGeom prst="rect">
            <a:avLst/>
          </a:prstGeom>
          <a:solidFill>
            <a:schemeClr val="accent6">
              <a:lumMod val="60000"/>
              <a:lumOff val="40000"/>
            </a:schemeClr>
          </a:solidFill>
          <a:ln w="38100">
            <a:solidFill>
              <a:schemeClr val="accent2"/>
            </a:solidFill>
          </a:ln>
        </p:spPr>
        <p:txBody>
          <a:bodyPr wrap="square" rtlCol="0">
            <a:spAutoFit/>
          </a:bodyPr>
          <a:lstStyle/>
          <a:p>
            <a:r>
              <a:rPr lang="en-US" dirty="0"/>
              <a:t>At times you may see the handler having problems setting up the dog's rear attempting to put the pasterns perpendicular to the ground, but because the dog does not feel comfortable standing in that position for a long period of time. Often, the dog will try to sit or move its rear legs.</a:t>
            </a:r>
          </a:p>
        </p:txBody>
      </p:sp>
      <p:sp>
        <p:nvSpPr>
          <p:cNvPr id="5" name="TextBox 4">
            <a:extLst>
              <a:ext uri="{FF2B5EF4-FFF2-40B4-BE49-F238E27FC236}">
                <a16:creationId xmlns:a16="http://schemas.microsoft.com/office/drawing/2014/main" id="{677D4BAA-1AFA-D525-00F1-51C2D6C1AD18}"/>
              </a:ext>
            </a:extLst>
          </p:cNvPr>
          <p:cNvSpPr txBox="1"/>
          <p:nvPr/>
        </p:nvSpPr>
        <p:spPr>
          <a:xfrm>
            <a:off x="7442522" y="2378725"/>
            <a:ext cx="2797882" cy="2862322"/>
          </a:xfrm>
          <a:prstGeom prst="rect">
            <a:avLst/>
          </a:prstGeom>
          <a:solidFill>
            <a:schemeClr val="accent6">
              <a:lumMod val="60000"/>
              <a:lumOff val="40000"/>
            </a:schemeClr>
          </a:solidFill>
          <a:ln w="57150">
            <a:solidFill>
              <a:schemeClr val="accent2"/>
            </a:solidFill>
          </a:ln>
        </p:spPr>
        <p:txBody>
          <a:bodyPr wrap="square" rtlCol="0">
            <a:spAutoFit/>
          </a:bodyPr>
          <a:lstStyle/>
          <a:p>
            <a:r>
              <a:rPr lang="en-US" b="0" i="0" dirty="0">
                <a:solidFill>
                  <a:srgbClr val="333333"/>
                </a:solidFill>
                <a:effectLst/>
                <a:latin typeface="helvetica neue"/>
              </a:rPr>
              <a:t>when a dog can't hold the hock perpendicular to the ground while stacked and always has the toes in front of the hocks no mater how far the leg is taken backwards, you have sickle hocks, and it is quite noticeable from a stacked photo.</a:t>
            </a:r>
            <a:endParaRPr lang="en-US" dirty="0"/>
          </a:p>
        </p:txBody>
      </p:sp>
    </p:spTree>
    <p:extLst>
      <p:ext uri="{BB962C8B-B14F-4D97-AF65-F5344CB8AC3E}">
        <p14:creationId xmlns:p14="http://schemas.microsoft.com/office/powerpoint/2010/main" val="41694809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7EC0-4584-467A-A07A-D329FEBC4601}"/>
              </a:ext>
            </a:extLst>
          </p:cNvPr>
          <p:cNvSpPr/>
          <p:nvPr/>
        </p:nvSpPr>
        <p:spPr>
          <a:xfrm>
            <a:off x="2117988" y="1237416"/>
            <a:ext cx="7592992" cy="494139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1DCBDF-87E3-4249-A099-37F680F895D5}"/>
              </a:ext>
            </a:extLst>
          </p:cNvPr>
          <p:cNvSpPr>
            <a:spLocks noGrp="1"/>
          </p:cNvSpPr>
          <p:nvPr>
            <p:ph type="title"/>
          </p:nvPr>
        </p:nvSpPr>
        <p:spPr>
          <a:xfrm>
            <a:off x="2117988" y="679194"/>
            <a:ext cx="7592992" cy="82144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Cow-hocks</a:t>
            </a:r>
          </a:p>
        </p:txBody>
      </p:sp>
      <p:sp>
        <p:nvSpPr>
          <p:cNvPr id="8" name="TextBox 7">
            <a:extLst>
              <a:ext uri="{FF2B5EF4-FFF2-40B4-BE49-F238E27FC236}">
                <a16:creationId xmlns:a16="http://schemas.microsoft.com/office/drawing/2014/main" id="{5E3EA2DC-01E2-4EBC-8171-E90732B91F2E}"/>
              </a:ext>
            </a:extLst>
          </p:cNvPr>
          <p:cNvSpPr txBox="1"/>
          <p:nvPr/>
        </p:nvSpPr>
        <p:spPr>
          <a:xfrm>
            <a:off x="2682626" y="2317080"/>
            <a:ext cx="5581374" cy="923330"/>
          </a:xfrm>
          <a:prstGeom prst="rect">
            <a:avLst/>
          </a:prstGeom>
          <a:noFill/>
        </p:spPr>
        <p:txBody>
          <a:bodyPr wrap="square" rtlCol="0">
            <a:spAutoFit/>
          </a:bodyPr>
          <a:lstStyle/>
          <a:p>
            <a:r>
              <a:rPr lang="en-US" dirty="0">
                <a:latin typeface="helvetica" panose="020B0604020202020204" pitchFamily="34" charset="0"/>
              </a:rPr>
              <a:t>C</a:t>
            </a:r>
            <a:r>
              <a:rPr lang="en-US" b="0" i="0" dirty="0">
                <a:effectLst/>
                <a:latin typeface="helvetica" panose="020B0604020202020204" pitchFamily="34" charset="0"/>
              </a:rPr>
              <a:t>ow hocks are characterized by the inward rotation of the hocks, causing the points of the dog’s hocks to be closer than normal.</a:t>
            </a:r>
            <a:endParaRPr lang="en-US" dirty="0"/>
          </a:p>
        </p:txBody>
      </p:sp>
      <p:sp>
        <p:nvSpPr>
          <p:cNvPr id="9" name="TextBox 8">
            <a:extLst>
              <a:ext uri="{FF2B5EF4-FFF2-40B4-BE49-F238E27FC236}">
                <a16:creationId xmlns:a16="http://schemas.microsoft.com/office/drawing/2014/main" id="{83CB14F6-BC36-43FD-86EE-CA5763E09300}"/>
              </a:ext>
            </a:extLst>
          </p:cNvPr>
          <p:cNvSpPr txBox="1"/>
          <p:nvPr/>
        </p:nvSpPr>
        <p:spPr>
          <a:xfrm>
            <a:off x="3317856" y="1844798"/>
            <a:ext cx="3352200" cy="369332"/>
          </a:xfrm>
          <a:prstGeom prst="rect">
            <a:avLst/>
          </a:prstGeom>
          <a:noFill/>
        </p:spPr>
        <p:txBody>
          <a:bodyPr wrap="none" rtlCol="0">
            <a:spAutoFit/>
          </a:bodyPr>
          <a:lstStyle/>
          <a:p>
            <a:r>
              <a:rPr lang="en-US" b="1" i="0">
                <a:effectLst/>
                <a:latin typeface="helvetica" panose="020B0604020202020204" pitchFamily="34" charset="0"/>
              </a:rPr>
              <a:t>The cow-hock trait is genetic</a:t>
            </a:r>
            <a:endParaRPr lang="en-US"/>
          </a:p>
        </p:txBody>
      </p:sp>
      <p:sp>
        <p:nvSpPr>
          <p:cNvPr id="10" name="TextBox 9">
            <a:extLst>
              <a:ext uri="{FF2B5EF4-FFF2-40B4-BE49-F238E27FC236}">
                <a16:creationId xmlns:a16="http://schemas.microsoft.com/office/drawing/2014/main" id="{E4D8090A-051D-46B9-B0D2-E6DD576767D9}"/>
              </a:ext>
            </a:extLst>
          </p:cNvPr>
          <p:cNvSpPr txBox="1"/>
          <p:nvPr/>
        </p:nvSpPr>
        <p:spPr>
          <a:xfrm>
            <a:off x="2622358" y="3240410"/>
            <a:ext cx="6584251" cy="1477328"/>
          </a:xfrm>
          <a:prstGeom prst="rect">
            <a:avLst/>
          </a:prstGeom>
          <a:noFill/>
        </p:spPr>
        <p:txBody>
          <a:bodyPr wrap="square" lIns="91440" tIns="45720" rIns="91440" bIns="45720" rtlCol="0" anchor="t">
            <a:spAutoFit/>
          </a:bodyPr>
          <a:lstStyle/>
          <a:p>
            <a:r>
              <a:rPr lang="en-US" b="0" i="0">
                <a:effectLst/>
                <a:latin typeface="helvetica"/>
                <a:cs typeface="helvetica"/>
              </a:rPr>
              <a:t>Any puppy who is born with cow hocks, whether they be mild or severe, is automatically carrying a conformation fault with them. Deliberately breeding with this trait can exacerbate the severity and </a:t>
            </a:r>
            <a:r>
              <a:rPr lang="en-US">
                <a:latin typeface="helvetica"/>
                <a:cs typeface="helvetica"/>
              </a:rPr>
              <a:t>resulting health</a:t>
            </a:r>
            <a:r>
              <a:rPr lang="en-US" b="0" i="0">
                <a:effectLst/>
                <a:latin typeface="helvetica"/>
                <a:cs typeface="helvetica"/>
              </a:rPr>
              <a:t> risks that come with the most severe cow hocks.</a:t>
            </a:r>
            <a:endParaRPr lang="en-US">
              <a:latin typeface="helvetica"/>
              <a:cs typeface="helvetica"/>
            </a:endParaRPr>
          </a:p>
        </p:txBody>
      </p:sp>
      <p:sp>
        <p:nvSpPr>
          <p:cNvPr id="4" name="TextBox 3">
            <a:extLst>
              <a:ext uri="{FF2B5EF4-FFF2-40B4-BE49-F238E27FC236}">
                <a16:creationId xmlns:a16="http://schemas.microsoft.com/office/drawing/2014/main" id="{BACB239D-C034-4B8E-9A0D-C665CF7523D7}"/>
              </a:ext>
            </a:extLst>
          </p:cNvPr>
          <p:cNvSpPr txBox="1"/>
          <p:nvPr/>
        </p:nvSpPr>
        <p:spPr>
          <a:xfrm>
            <a:off x="2682626" y="4809000"/>
            <a:ext cx="6415300" cy="1200329"/>
          </a:xfrm>
          <a:prstGeom prst="rect">
            <a:avLst/>
          </a:prstGeom>
          <a:noFill/>
        </p:spPr>
        <p:txBody>
          <a:bodyPr wrap="square" rtlCol="0">
            <a:spAutoFit/>
          </a:bodyPr>
          <a:lstStyle/>
          <a:p>
            <a:r>
              <a:rPr lang="en-US"/>
              <a:t>Dogs that stand but do not move cow-hocked are not actually Cow-hocked.  These dogs have another issue that creates the illusion of cow-hocks (over angulation, long lower thighs, knees out, rear feet out).</a:t>
            </a:r>
          </a:p>
        </p:txBody>
      </p:sp>
    </p:spTree>
    <p:extLst>
      <p:ext uri="{BB962C8B-B14F-4D97-AF65-F5344CB8AC3E}">
        <p14:creationId xmlns:p14="http://schemas.microsoft.com/office/powerpoint/2010/main" val="36781328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494F4-DDC1-4CE1-95D2-67F8A2EBE75B}"/>
              </a:ext>
            </a:extLst>
          </p:cNvPr>
          <p:cNvSpPr>
            <a:spLocks noGrp="1"/>
          </p:cNvSpPr>
          <p:nvPr>
            <p:ph type="title"/>
          </p:nvPr>
        </p:nvSpPr>
        <p:spPr>
          <a:xfrm>
            <a:off x="4062868" y="609601"/>
            <a:ext cx="3148160" cy="79716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Cow Hocked</a:t>
            </a:r>
          </a:p>
        </p:txBody>
      </p:sp>
      <p:pic>
        <p:nvPicPr>
          <p:cNvPr id="5" name="Picture 4" descr="A picture containing text&#10;&#10;Description automatically generated">
            <a:extLst>
              <a:ext uri="{FF2B5EF4-FFF2-40B4-BE49-F238E27FC236}">
                <a16:creationId xmlns:a16="http://schemas.microsoft.com/office/drawing/2014/main" id="{5027ACE5-E091-4C08-86C1-B362DD5C42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2868" y="1406770"/>
            <a:ext cx="3148160" cy="5089528"/>
          </a:xfrm>
          <a:prstGeom prst="rect">
            <a:avLst/>
          </a:prstGeom>
          <a:ln w="57150">
            <a:solidFill>
              <a:schemeClr val="accent2"/>
            </a:solidFill>
          </a:ln>
        </p:spPr>
      </p:pic>
      <p:cxnSp>
        <p:nvCxnSpPr>
          <p:cNvPr id="4" name="Straight Connector 3">
            <a:extLst>
              <a:ext uri="{FF2B5EF4-FFF2-40B4-BE49-F238E27FC236}">
                <a16:creationId xmlns:a16="http://schemas.microsoft.com/office/drawing/2014/main" id="{1A4EFBE0-063F-A1FC-DDB4-DE8985930B14}"/>
              </a:ext>
            </a:extLst>
          </p:cNvPr>
          <p:cNvCxnSpPr>
            <a:cxnSpLocks/>
          </p:cNvCxnSpPr>
          <p:nvPr/>
        </p:nvCxnSpPr>
        <p:spPr>
          <a:xfrm flipH="1">
            <a:off x="4797081" y="4881488"/>
            <a:ext cx="379828" cy="11394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174EB5-DC3B-671D-1F41-12646E002D55}"/>
              </a:ext>
            </a:extLst>
          </p:cNvPr>
          <p:cNvPicPr>
            <a:picLocks noChangeAspect="1"/>
          </p:cNvPicPr>
          <p:nvPr/>
        </p:nvPicPr>
        <p:blipFill>
          <a:blip r:embed="rId3"/>
          <a:stretch>
            <a:fillRect/>
          </a:stretch>
        </p:blipFill>
        <p:spPr>
          <a:xfrm flipH="1">
            <a:off x="6060156" y="4881488"/>
            <a:ext cx="391885" cy="1139483"/>
          </a:xfrm>
          <a:prstGeom prst="rect">
            <a:avLst/>
          </a:prstGeom>
        </p:spPr>
      </p:pic>
      <p:cxnSp>
        <p:nvCxnSpPr>
          <p:cNvPr id="6" name="Straight Arrow Connector 5">
            <a:extLst>
              <a:ext uri="{FF2B5EF4-FFF2-40B4-BE49-F238E27FC236}">
                <a16:creationId xmlns:a16="http://schemas.microsoft.com/office/drawing/2014/main" id="{5252EA33-4B97-E96A-2EFE-83D275AE6FDF}"/>
              </a:ext>
            </a:extLst>
          </p:cNvPr>
          <p:cNvCxnSpPr>
            <a:cxnSpLocks/>
          </p:cNvCxnSpPr>
          <p:nvPr/>
        </p:nvCxnSpPr>
        <p:spPr>
          <a:xfrm>
            <a:off x="5345723" y="5036234"/>
            <a:ext cx="506435"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82860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23D479-84FC-49F2-9B1F-9AF803605CDE}"/>
              </a:ext>
            </a:extLst>
          </p:cNvPr>
          <p:cNvSpPr/>
          <p:nvPr/>
        </p:nvSpPr>
        <p:spPr>
          <a:xfrm>
            <a:off x="433954" y="2247900"/>
            <a:ext cx="11080711" cy="3863533"/>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7D6B512-3181-42A9-9AEE-B22C246422A5}"/>
              </a:ext>
            </a:extLst>
          </p:cNvPr>
          <p:cNvSpPr/>
          <p:nvPr/>
        </p:nvSpPr>
        <p:spPr>
          <a:xfrm>
            <a:off x="433954" y="1333500"/>
            <a:ext cx="11080711" cy="914400"/>
          </a:xfrm>
          <a:prstGeom prst="rect">
            <a:avLst/>
          </a:prstGeom>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6FA31-2102-4DA3-A5B6-B2855F610C46}"/>
              </a:ext>
            </a:extLst>
          </p:cNvPr>
          <p:cNvSpPr>
            <a:spLocks noGrp="1"/>
          </p:cNvSpPr>
          <p:nvPr>
            <p:ph type="title"/>
          </p:nvPr>
        </p:nvSpPr>
        <p:spPr>
          <a:xfrm>
            <a:off x="433954" y="630872"/>
            <a:ext cx="11080711" cy="781209"/>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Balance</a:t>
            </a:r>
          </a:p>
        </p:txBody>
      </p:sp>
      <p:sp>
        <p:nvSpPr>
          <p:cNvPr id="3" name="TextBox 2">
            <a:extLst>
              <a:ext uri="{FF2B5EF4-FFF2-40B4-BE49-F238E27FC236}">
                <a16:creationId xmlns:a16="http://schemas.microsoft.com/office/drawing/2014/main" id="{76866F21-6849-48C6-A051-32E4B8E11D55}"/>
              </a:ext>
            </a:extLst>
          </p:cNvPr>
          <p:cNvSpPr txBox="1"/>
          <p:nvPr/>
        </p:nvSpPr>
        <p:spPr>
          <a:xfrm>
            <a:off x="677332" y="1625263"/>
            <a:ext cx="10284200" cy="369332"/>
          </a:xfrm>
          <a:prstGeom prst="rect">
            <a:avLst/>
          </a:prstGeom>
          <a:noFill/>
        </p:spPr>
        <p:txBody>
          <a:bodyPr wrap="square" rtlCol="0">
            <a:spAutoFit/>
          </a:bodyPr>
          <a:lstStyle/>
          <a:p>
            <a:pPr algn="ctr"/>
            <a:r>
              <a:rPr lang="en-US" b="1">
                <a:solidFill>
                  <a:srgbClr val="C00000"/>
                </a:solidFill>
              </a:rPr>
              <a:t>Balance is always a governing principle</a:t>
            </a:r>
          </a:p>
        </p:txBody>
      </p:sp>
      <p:sp>
        <p:nvSpPr>
          <p:cNvPr id="4" name="TextBox 3">
            <a:extLst>
              <a:ext uri="{FF2B5EF4-FFF2-40B4-BE49-F238E27FC236}">
                <a16:creationId xmlns:a16="http://schemas.microsoft.com/office/drawing/2014/main" id="{BBAE40ED-2310-4AA7-9DEE-818DB8154217}"/>
              </a:ext>
            </a:extLst>
          </p:cNvPr>
          <p:cNvSpPr txBox="1"/>
          <p:nvPr/>
        </p:nvSpPr>
        <p:spPr>
          <a:xfrm>
            <a:off x="677332" y="2385179"/>
            <a:ext cx="10414664" cy="3139321"/>
          </a:xfrm>
          <a:prstGeom prst="rect">
            <a:avLst/>
          </a:prstGeom>
          <a:noFill/>
        </p:spPr>
        <p:txBody>
          <a:bodyPr wrap="square" lIns="91440" tIns="45720" rIns="91440" bIns="45720" rtlCol="0" anchor="t">
            <a:spAutoFit/>
          </a:bodyPr>
          <a:lstStyle/>
          <a:p>
            <a:r>
              <a:rPr lang="en-US" dirty="0"/>
              <a:t>The efficient use of one body part to balance another minimizes the expenditure of energy and allows for an incredible variety of maneuvers in the dog in motion.</a:t>
            </a:r>
          </a:p>
          <a:p>
            <a:endParaRPr lang="en-US" dirty="0"/>
          </a:p>
          <a:p>
            <a:r>
              <a:rPr lang="en-US" dirty="0"/>
              <a:t>If he must, a dog will make compensatory movements in his limbs if balance is not correct, which appear wasteful of energy, but in fact, are minimizing his expenditure because of anomalies somewhere within that dog.</a:t>
            </a:r>
          </a:p>
          <a:p>
            <a:endParaRPr lang="en-US" dirty="0"/>
          </a:p>
          <a:p>
            <a:r>
              <a:rPr lang="en-US" dirty="0"/>
              <a:t>The best structured dogs have no need of such wasted motion.</a:t>
            </a:r>
          </a:p>
          <a:p>
            <a:endParaRPr lang="en-US" dirty="0"/>
          </a:p>
          <a:p>
            <a:r>
              <a:rPr lang="en-US" dirty="0"/>
              <a:t>Limbs are moved minimally, no farther than necessary from the center of gravity, but</a:t>
            </a:r>
          </a:p>
          <a:p>
            <a:r>
              <a:rPr lang="en-US" dirty="0"/>
              <a:t>freely and smoothly.</a:t>
            </a:r>
          </a:p>
        </p:txBody>
      </p:sp>
    </p:spTree>
    <p:extLst>
      <p:ext uri="{BB962C8B-B14F-4D97-AF65-F5344CB8AC3E}">
        <p14:creationId xmlns:p14="http://schemas.microsoft.com/office/powerpoint/2010/main" val="24910306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B148B0-6F64-41BE-B428-D07A71A5A777}"/>
              </a:ext>
            </a:extLst>
          </p:cNvPr>
          <p:cNvSpPr txBox="1"/>
          <p:nvPr/>
        </p:nvSpPr>
        <p:spPr>
          <a:xfrm>
            <a:off x="-150660" y="371105"/>
            <a:ext cx="10611801" cy="646331"/>
          </a:xfrm>
          <a:prstGeom prst="rect">
            <a:avLst/>
          </a:prstGeom>
          <a:ln w="57150">
            <a:solidFill>
              <a:schemeClr val="accent2"/>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a:solidFill>
                  <a:schemeClr val="accent2"/>
                </a:solidFill>
              </a:rPr>
              <a:t>Balance</a:t>
            </a:r>
          </a:p>
        </p:txBody>
      </p:sp>
      <p:pic>
        <p:nvPicPr>
          <p:cNvPr id="3" name="Picture 2" descr="A picture containing grass, dog, outdoor, black&#10;&#10;Description automatically generated">
            <a:extLst>
              <a:ext uri="{FF2B5EF4-FFF2-40B4-BE49-F238E27FC236}">
                <a16:creationId xmlns:a16="http://schemas.microsoft.com/office/drawing/2014/main" id="{DC6BC813-F68C-665B-A667-BDA3FCE3FEED}"/>
              </a:ext>
            </a:extLst>
          </p:cNvPr>
          <p:cNvPicPr>
            <a:picLocks noChangeAspect="1"/>
          </p:cNvPicPr>
          <p:nvPr/>
        </p:nvPicPr>
        <p:blipFill rotWithShape="1">
          <a:blip r:embed="rId2">
            <a:extLst>
              <a:ext uri="{28A0092B-C50C-407E-A947-70E740481C1C}">
                <a14:useLocalDpi xmlns:a14="http://schemas.microsoft.com/office/drawing/2010/main" val="0"/>
              </a:ext>
            </a:extLst>
          </a:blip>
          <a:srcRect l="11226" t="29128" r="6579" b="2769"/>
          <a:stretch/>
        </p:blipFill>
        <p:spPr>
          <a:xfrm>
            <a:off x="4664437" y="1017436"/>
            <a:ext cx="5796704" cy="3841327"/>
          </a:xfrm>
          <a:prstGeom prst="rect">
            <a:avLst/>
          </a:prstGeom>
          <a:ln w="57150">
            <a:solidFill>
              <a:schemeClr val="accent2"/>
            </a:solidFill>
          </a:ln>
        </p:spPr>
      </p:pic>
      <p:sp>
        <p:nvSpPr>
          <p:cNvPr id="5" name="TextBox 4">
            <a:extLst>
              <a:ext uri="{FF2B5EF4-FFF2-40B4-BE49-F238E27FC236}">
                <a16:creationId xmlns:a16="http://schemas.microsoft.com/office/drawing/2014/main" id="{6A3D4F6E-217B-ABEF-A926-D04D8B28EF4B}"/>
              </a:ext>
            </a:extLst>
          </p:cNvPr>
          <p:cNvSpPr txBox="1"/>
          <p:nvPr/>
        </p:nvSpPr>
        <p:spPr>
          <a:xfrm>
            <a:off x="-1682345" y="6945131"/>
            <a:ext cx="5493420" cy="369332"/>
          </a:xfrm>
          <a:prstGeom prst="rect">
            <a:avLst/>
          </a:prstGeom>
          <a:solidFill>
            <a:schemeClr val="accent6">
              <a:lumMod val="60000"/>
              <a:lumOff val="40000"/>
            </a:schemeClr>
          </a:solidFill>
        </p:spPr>
        <p:txBody>
          <a:bodyPr wrap="square" rtlCol="0">
            <a:spAutoFit/>
          </a:bodyPr>
          <a:lstStyle/>
          <a:p>
            <a:endParaRPr lang="en-US"/>
          </a:p>
        </p:txBody>
      </p:sp>
      <p:pic>
        <p:nvPicPr>
          <p:cNvPr id="4" name="Picture 3" descr="A black dog standing on a rock&#10;&#10;Description automatically generated with low confidence">
            <a:extLst>
              <a:ext uri="{FF2B5EF4-FFF2-40B4-BE49-F238E27FC236}">
                <a16:creationId xmlns:a16="http://schemas.microsoft.com/office/drawing/2014/main" id="{213A0862-C1FD-F38E-9198-79BC412C8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60" y="1042054"/>
            <a:ext cx="4806497" cy="3841327"/>
          </a:xfrm>
          <a:prstGeom prst="rect">
            <a:avLst/>
          </a:prstGeom>
          <a:ln w="57150">
            <a:solidFill>
              <a:schemeClr val="accent2"/>
            </a:solidFill>
          </a:ln>
        </p:spPr>
      </p:pic>
    </p:spTree>
    <p:extLst>
      <p:ext uri="{BB962C8B-B14F-4D97-AF65-F5344CB8AC3E}">
        <p14:creationId xmlns:p14="http://schemas.microsoft.com/office/powerpoint/2010/main" val="8702403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12A8729-7B9F-0C6A-38A9-C487C31D5CC2}"/>
              </a:ext>
            </a:extLst>
          </p:cNvPr>
          <p:cNvSpPr txBox="1"/>
          <p:nvPr/>
        </p:nvSpPr>
        <p:spPr>
          <a:xfrm>
            <a:off x="6634775" y="2752003"/>
            <a:ext cx="422296" cy="369332"/>
          </a:xfrm>
          <a:prstGeom prst="rect">
            <a:avLst/>
          </a:prstGeom>
          <a:solidFill>
            <a:schemeClr val="accent2">
              <a:lumMod val="40000"/>
              <a:lumOff val="60000"/>
            </a:schemeClr>
          </a:solidFill>
          <a:ln>
            <a:solidFill>
              <a:schemeClr val="accent1">
                <a:lumMod val="60000"/>
                <a:lumOff val="40000"/>
              </a:schemeClr>
            </a:solidFill>
          </a:ln>
        </p:spPr>
        <p:txBody>
          <a:bodyPr wrap="square" rtlCol="0">
            <a:spAutoFit/>
          </a:bodyPr>
          <a:lstStyle/>
          <a:p>
            <a:endParaRPr lang="en-US" dirty="0"/>
          </a:p>
        </p:txBody>
      </p:sp>
      <p:cxnSp>
        <p:nvCxnSpPr>
          <p:cNvPr id="52" name="Straight Arrow Connector 51">
            <a:extLst>
              <a:ext uri="{FF2B5EF4-FFF2-40B4-BE49-F238E27FC236}">
                <a16:creationId xmlns:a16="http://schemas.microsoft.com/office/drawing/2014/main" id="{5DF2F34C-B818-E2DC-1EB0-1C3C2412C3B5}"/>
              </a:ext>
            </a:extLst>
          </p:cNvPr>
          <p:cNvCxnSpPr>
            <a:cxnSpLocks/>
          </p:cNvCxnSpPr>
          <p:nvPr/>
        </p:nvCxnSpPr>
        <p:spPr>
          <a:xfrm flipH="1">
            <a:off x="7004006" y="5006043"/>
            <a:ext cx="42844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DA89575B-93EA-11B8-72D8-C22343C57F49}"/>
              </a:ext>
            </a:extLst>
          </p:cNvPr>
          <p:cNvPicPr>
            <a:picLocks noChangeAspect="1"/>
          </p:cNvPicPr>
          <p:nvPr/>
        </p:nvPicPr>
        <p:blipFill>
          <a:blip r:embed="rId2"/>
          <a:stretch>
            <a:fillRect/>
          </a:stretch>
        </p:blipFill>
        <p:spPr>
          <a:xfrm rot="16018929">
            <a:off x="3201752" y="1505766"/>
            <a:ext cx="758002" cy="1524132"/>
          </a:xfrm>
          <a:prstGeom prst="rect">
            <a:avLst/>
          </a:prstGeom>
        </p:spPr>
      </p:pic>
      <p:pic>
        <p:nvPicPr>
          <p:cNvPr id="4" name="Picture 3" descr="Diagram&#10;&#10;Description automatically generated">
            <a:extLst>
              <a:ext uri="{FF2B5EF4-FFF2-40B4-BE49-F238E27FC236}">
                <a16:creationId xmlns:a16="http://schemas.microsoft.com/office/drawing/2014/main" id="{F86DFDF7-6DDC-B229-DA51-95530904B378}"/>
              </a:ext>
            </a:extLst>
          </p:cNvPr>
          <p:cNvPicPr>
            <a:picLocks noChangeAspect="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16410"/>
          <a:stretch/>
        </p:blipFill>
        <p:spPr>
          <a:xfrm>
            <a:off x="2494692" y="1270000"/>
            <a:ext cx="4809744" cy="4660127"/>
          </a:xfrm>
          <a:prstGeom prst="rect">
            <a:avLst/>
          </a:prstGeom>
          <a:ln w="76200">
            <a:solidFill>
              <a:schemeClr val="accent2"/>
            </a:solidFill>
          </a:ln>
        </p:spPr>
      </p:pic>
      <p:sp>
        <p:nvSpPr>
          <p:cNvPr id="2" name="Title 1">
            <a:extLst>
              <a:ext uri="{FF2B5EF4-FFF2-40B4-BE49-F238E27FC236}">
                <a16:creationId xmlns:a16="http://schemas.microsoft.com/office/drawing/2014/main" id="{01002541-43CA-9923-DA4F-58BA0EDE9B88}"/>
              </a:ext>
            </a:extLst>
          </p:cNvPr>
          <p:cNvSpPr>
            <a:spLocks noGrp="1"/>
          </p:cNvSpPr>
          <p:nvPr>
            <p:ph type="title"/>
          </p:nvPr>
        </p:nvSpPr>
        <p:spPr>
          <a:xfrm>
            <a:off x="2423104" y="607902"/>
            <a:ext cx="4962369" cy="1314489"/>
          </a:xfrm>
          <a:solidFill>
            <a:schemeClr val="accent1">
              <a:lumMod val="20000"/>
              <a:lumOff val="80000"/>
            </a:schemeClr>
          </a:solidFill>
          <a:ln w="38100">
            <a:solidFill>
              <a:schemeClr val="accent2"/>
            </a:solidFill>
          </a:ln>
        </p:spPr>
        <p:txBody>
          <a:bodyPr/>
          <a:lstStyle/>
          <a:p>
            <a:pPr algn="ctr"/>
            <a:r>
              <a:rPr lang="en-US" dirty="0">
                <a:solidFill>
                  <a:schemeClr val="tx1"/>
                </a:solidFill>
              </a:rPr>
              <a:t>Balance</a:t>
            </a:r>
          </a:p>
        </p:txBody>
      </p:sp>
      <p:sp>
        <p:nvSpPr>
          <p:cNvPr id="5" name="TextBox 4">
            <a:extLst>
              <a:ext uri="{FF2B5EF4-FFF2-40B4-BE49-F238E27FC236}">
                <a16:creationId xmlns:a16="http://schemas.microsoft.com/office/drawing/2014/main" id="{263671C4-8362-4509-446C-29AFF3E45C4F}"/>
              </a:ext>
            </a:extLst>
          </p:cNvPr>
          <p:cNvSpPr txBox="1"/>
          <p:nvPr/>
        </p:nvSpPr>
        <p:spPr>
          <a:xfrm>
            <a:off x="2482500" y="1167726"/>
            <a:ext cx="4674741" cy="369332"/>
          </a:xfrm>
          <a:prstGeom prst="rect">
            <a:avLst/>
          </a:prstGeom>
          <a:noFill/>
        </p:spPr>
        <p:txBody>
          <a:bodyPr wrap="none" rtlCol="0">
            <a:spAutoFit/>
          </a:bodyPr>
          <a:lstStyle/>
          <a:p>
            <a:r>
              <a:rPr lang="en-US" b="1" dirty="0"/>
              <a:t>Front angulation matches rear angulation</a:t>
            </a:r>
          </a:p>
        </p:txBody>
      </p:sp>
      <p:cxnSp>
        <p:nvCxnSpPr>
          <p:cNvPr id="6" name="Straight Connector 5">
            <a:extLst>
              <a:ext uri="{FF2B5EF4-FFF2-40B4-BE49-F238E27FC236}">
                <a16:creationId xmlns:a16="http://schemas.microsoft.com/office/drawing/2014/main" id="{951FF15C-1304-F5B6-6527-D9B66F0C1DAD}"/>
              </a:ext>
            </a:extLst>
          </p:cNvPr>
          <p:cNvCxnSpPr>
            <a:cxnSpLocks/>
          </p:cNvCxnSpPr>
          <p:nvPr/>
        </p:nvCxnSpPr>
        <p:spPr>
          <a:xfrm>
            <a:off x="2433710" y="4785954"/>
            <a:ext cx="89892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5D14210C-CF3D-1369-5ADE-124512477FFF}"/>
              </a:ext>
            </a:extLst>
          </p:cNvPr>
          <p:cNvCxnSpPr>
            <a:cxnSpLocks/>
          </p:cNvCxnSpPr>
          <p:nvPr/>
        </p:nvCxnSpPr>
        <p:spPr>
          <a:xfrm>
            <a:off x="2296550" y="2936669"/>
            <a:ext cx="94793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6140F302-3C1B-5F2E-823A-1C0FEF9660AE}"/>
              </a:ext>
            </a:extLst>
          </p:cNvPr>
          <p:cNvCxnSpPr>
            <a:cxnSpLocks/>
          </p:cNvCxnSpPr>
          <p:nvPr/>
        </p:nvCxnSpPr>
        <p:spPr>
          <a:xfrm flipV="1">
            <a:off x="1575001" y="3760563"/>
            <a:ext cx="1500589" cy="100002"/>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4548D57C-3BE1-AA15-548F-1029AFA909C9}"/>
              </a:ext>
            </a:extLst>
          </p:cNvPr>
          <p:cNvCxnSpPr>
            <a:cxnSpLocks/>
          </p:cNvCxnSpPr>
          <p:nvPr/>
        </p:nvCxnSpPr>
        <p:spPr>
          <a:xfrm flipH="1">
            <a:off x="2160696" y="5006043"/>
            <a:ext cx="125586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37" name="Straight Arrow Connector 36">
            <a:extLst>
              <a:ext uri="{FF2B5EF4-FFF2-40B4-BE49-F238E27FC236}">
                <a16:creationId xmlns:a16="http://schemas.microsoft.com/office/drawing/2014/main" id="{F3E4C6EE-2045-69C9-585C-EF5BA5B65A4D}"/>
              </a:ext>
            </a:extLst>
          </p:cNvPr>
          <p:cNvCxnSpPr>
            <a:cxnSpLocks/>
          </p:cNvCxnSpPr>
          <p:nvPr/>
        </p:nvCxnSpPr>
        <p:spPr>
          <a:xfrm>
            <a:off x="6467125" y="4676254"/>
            <a:ext cx="1278520" cy="0"/>
          </a:xfrm>
          <a:prstGeom prst="straightConnector1">
            <a:avLst/>
          </a:prstGeom>
          <a:ln>
            <a:solidFill>
              <a:srgbClr val="FF0000"/>
            </a:solidFill>
            <a:headEnd type="triangle"/>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AA24EF7D-3832-F9DE-28B0-0F0F2DCED421}"/>
              </a:ext>
            </a:extLst>
          </p:cNvPr>
          <p:cNvSpPr txBox="1"/>
          <p:nvPr/>
        </p:nvSpPr>
        <p:spPr>
          <a:xfrm>
            <a:off x="4281544" y="1940560"/>
            <a:ext cx="861133" cy="369332"/>
          </a:xfrm>
          <a:prstGeom prst="rect">
            <a:avLst/>
          </a:prstGeom>
          <a:solidFill>
            <a:schemeClr val="accent6"/>
          </a:solidFill>
        </p:spPr>
        <p:txBody>
          <a:bodyPr wrap="none" rtlCol="0">
            <a:spAutoFit/>
          </a:bodyPr>
          <a:lstStyle/>
          <a:p>
            <a:r>
              <a:rPr lang="en-US" dirty="0"/>
              <a:t>Height</a:t>
            </a:r>
          </a:p>
        </p:txBody>
      </p:sp>
      <p:sp>
        <p:nvSpPr>
          <p:cNvPr id="7" name="TextBox 6">
            <a:extLst>
              <a:ext uri="{FF2B5EF4-FFF2-40B4-BE49-F238E27FC236}">
                <a16:creationId xmlns:a16="http://schemas.microsoft.com/office/drawing/2014/main" id="{40A129A2-E465-1C71-CB2D-ED70588A2B63}"/>
              </a:ext>
            </a:extLst>
          </p:cNvPr>
          <p:cNvSpPr txBox="1"/>
          <p:nvPr/>
        </p:nvSpPr>
        <p:spPr>
          <a:xfrm>
            <a:off x="4369288" y="4601288"/>
            <a:ext cx="1452642" cy="369332"/>
          </a:xfrm>
          <a:prstGeom prst="rect">
            <a:avLst/>
          </a:prstGeom>
          <a:solidFill>
            <a:schemeClr val="accent6"/>
          </a:solidFill>
        </p:spPr>
        <p:txBody>
          <a:bodyPr wrap="none" rtlCol="0">
            <a:spAutoFit/>
          </a:bodyPr>
          <a:lstStyle/>
          <a:p>
            <a:r>
              <a:rPr lang="en-US" dirty="0"/>
              <a:t>Body Length</a:t>
            </a:r>
          </a:p>
        </p:txBody>
      </p:sp>
      <p:cxnSp>
        <p:nvCxnSpPr>
          <p:cNvPr id="16" name="Straight Arrow Connector 15">
            <a:extLst>
              <a:ext uri="{FF2B5EF4-FFF2-40B4-BE49-F238E27FC236}">
                <a16:creationId xmlns:a16="http://schemas.microsoft.com/office/drawing/2014/main" id="{BEAC23E9-AB08-8FE3-A103-77E6BF5919DF}"/>
              </a:ext>
            </a:extLst>
          </p:cNvPr>
          <p:cNvCxnSpPr>
            <a:cxnSpLocks/>
          </p:cNvCxnSpPr>
          <p:nvPr/>
        </p:nvCxnSpPr>
        <p:spPr>
          <a:xfrm flipH="1">
            <a:off x="3580753" y="2244960"/>
            <a:ext cx="796646" cy="1708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70A82847-A6E1-A6DD-B18E-CD954450558D}"/>
              </a:ext>
            </a:extLst>
          </p:cNvPr>
          <p:cNvSpPr txBox="1"/>
          <p:nvPr/>
        </p:nvSpPr>
        <p:spPr>
          <a:xfrm>
            <a:off x="1670384" y="2625499"/>
            <a:ext cx="1083906" cy="584775"/>
          </a:xfrm>
          <a:prstGeom prst="rect">
            <a:avLst/>
          </a:prstGeom>
          <a:solidFill>
            <a:schemeClr val="accent6"/>
          </a:solidFill>
          <a:ln>
            <a:solidFill>
              <a:schemeClr val="tx1"/>
            </a:solidFill>
          </a:ln>
        </p:spPr>
        <p:txBody>
          <a:bodyPr wrap="square" rtlCol="0">
            <a:spAutoFit/>
          </a:bodyPr>
          <a:lstStyle/>
          <a:p>
            <a:r>
              <a:rPr lang="en-US" sz="1600" dirty="0"/>
              <a:t>Scapula, shoulder</a:t>
            </a:r>
          </a:p>
        </p:txBody>
      </p:sp>
      <p:sp>
        <p:nvSpPr>
          <p:cNvPr id="30" name="TextBox 29">
            <a:extLst>
              <a:ext uri="{FF2B5EF4-FFF2-40B4-BE49-F238E27FC236}">
                <a16:creationId xmlns:a16="http://schemas.microsoft.com/office/drawing/2014/main" id="{FECBAF41-ED69-0DA8-1E58-AF0352CFE442}"/>
              </a:ext>
            </a:extLst>
          </p:cNvPr>
          <p:cNvSpPr txBox="1"/>
          <p:nvPr/>
        </p:nvSpPr>
        <p:spPr>
          <a:xfrm>
            <a:off x="1295159" y="3578840"/>
            <a:ext cx="1360370" cy="584775"/>
          </a:xfrm>
          <a:prstGeom prst="rect">
            <a:avLst/>
          </a:prstGeom>
          <a:solidFill>
            <a:schemeClr val="accent6"/>
          </a:solidFill>
          <a:ln>
            <a:solidFill>
              <a:schemeClr val="tx1"/>
            </a:solidFill>
          </a:ln>
        </p:spPr>
        <p:txBody>
          <a:bodyPr wrap="square" rtlCol="0">
            <a:spAutoFit/>
          </a:bodyPr>
          <a:lstStyle/>
          <a:p>
            <a:r>
              <a:rPr lang="en-US" sz="1600" dirty="0" err="1"/>
              <a:t>Humerus</a:t>
            </a:r>
            <a:r>
              <a:rPr lang="en-US" sz="1600" dirty="0"/>
              <a:t>,</a:t>
            </a:r>
          </a:p>
          <a:p>
            <a:r>
              <a:rPr lang="en-US" sz="1600" dirty="0"/>
              <a:t>upper arm</a:t>
            </a:r>
          </a:p>
        </p:txBody>
      </p:sp>
      <p:sp>
        <p:nvSpPr>
          <p:cNvPr id="32" name="TextBox 31">
            <a:extLst>
              <a:ext uri="{FF2B5EF4-FFF2-40B4-BE49-F238E27FC236}">
                <a16:creationId xmlns:a16="http://schemas.microsoft.com/office/drawing/2014/main" id="{266A36E7-8170-AAD0-E7AB-CD4713F9271A}"/>
              </a:ext>
            </a:extLst>
          </p:cNvPr>
          <p:cNvSpPr txBox="1"/>
          <p:nvPr/>
        </p:nvSpPr>
        <p:spPr>
          <a:xfrm>
            <a:off x="2160696" y="4571566"/>
            <a:ext cx="780983" cy="584775"/>
          </a:xfrm>
          <a:prstGeom prst="rect">
            <a:avLst/>
          </a:prstGeom>
          <a:solidFill>
            <a:schemeClr val="accent6"/>
          </a:solidFill>
        </p:spPr>
        <p:txBody>
          <a:bodyPr wrap="none" rtlCol="0">
            <a:spAutoFit/>
          </a:bodyPr>
          <a:lstStyle/>
          <a:p>
            <a:r>
              <a:rPr lang="en-US" sz="1600" dirty="0"/>
              <a:t>Radius</a:t>
            </a:r>
          </a:p>
          <a:p>
            <a:r>
              <a:rPr lang="en-US" sz="1600" dirty="0"/>
              <a:t>Ulna</a:t>
            </a:r>
          </a:p>
        </p:txBody>
      </p:sp>
      <p:pic>
        <p:nvPicPr>
          <p:cNvPr id="36" name="Picture 35">
            <a:extLst>
              <a:ext uri="{FF2B5EF4-FFF2-40B4-BE49-F238E27FC236}">
                <a16:creationId xmlns:a16="http://schemas.microsoft.com/office/drawing/2014/main" id="{670704B6-D652-3F44-5D5A-A1E1F04C362C}"/>
              </a:ext>
            </a:extLst>
          </p:cNvPr>
          <p:cNvPicPr>
            <a:picLocks noChangeAspect="1"/>
          </p:cNvPicPr>
          <p:nvPr/>
        </p:nvPicPr>
        <p:blipFill>
          <a:blip r:embed="rId4"/>
          <a:stretch>
            <a:fillRect/>
          </a:stretch>
        </p:blipFill>
        <p:spPr>
          <a:xfrm rot="19815068">
            <a:off x="5992081" y="3195018"/>
            <a:ext cx="1450238" cy="1007467"/>
          </a:xfrm>
          <a:prstGeom prst="rect">
            <a:avLst/>
          </a:prstGeom>
        </p:spPr>
      </p:pic>
      <p:pic>
        <p:nvPicPr>
          <p:cNvPr id="39" name="Picture 38">
            <a:extLst>
              <a:ext uri="{FF2B5EF4-FFF2-40B4-BE49-F238E27FC236}">
                <a16:creationId xmlns:a16="http://schemas.microsoft.com/office/drawing/2014/main" id="{1BB06E75-1514-E11E-2896-47C04D51602A}"/>
              </a:ext>
            </a:extLst>
          </p:cNvPr>
          <p:cNvPicPr>
            <a:picLocks noChangeAspect="1"/>
          </p:cNvPicPr>
          <p:nvPr/>
        </p:nvPicPr>
        <p:blipFill>
          <a:blip r:embed="rId5"/>
          <a:stretch>
            <a:fillRect/>
          </a:stretch>
        </p:blipFill>
        <p:spPr>
          <a:xfrm>
            <a:off x="5873534" y="4347921"/>
            <a:ext cx="1511939" cy="231668"/>
          </a:xfrm>
          <a:prstGeom prst="rect">
            <a:avLst/>
          </a:prstGeom>
        </p:spPr>
      </p:pic>
      <p:sp>
        <p:nvSpPr>
          <p:cNvPr id="40" name="TextBox 39">
            <a:extLst>
              <a:ext uri="{FF2B5EF4-FFF2-40B4-BE49-F238E27FC236}">
                <a16:creationId xmlns:a16="http://schemas.microsoft.com/office/drawing/2014/main" id="{B15FB774-1BD6-719B-95F3-ECD22ECBF2E7}"/>
              </a:ext>
            </a:extLst>
          </p:cNvPr>
          <p:cNvSpPr txBox="1"/>
          <p:nvPr/>
        </p:nvSpPr>
        <p:spPr>
          <a:xfrm>
            <a:off x="6808179" y="3560931"/>
            <a:ext cx="841897" cy="369332"/>
          </a:xfrm>
          <a:prstGeom prst="rect">
            <a:avLst/>
          </a:prstGeom>
          <a:solidFill>
            <a:schemeClr val="accent6"/>
          </a:solidFill>
        </p:spPr>
        <p:txBody>
          <a:bodyPr wrap="none" rtlCol="0">
            <a:spAutoFit/>
          </a:bodyPr>
          <a:lstStyle/>
          <a:p>
            <a:r>
              <a:rPr lang="en-US" dirty="0"/>
              <a:t>Femur</a:t>
            </a:r>
          </a:p>
        </p:txBody>
      </p:sp>
      <p:sp>
        <p:nvSpPr>
          <p:cNvPr id="41" name="TextBox 40">
            <a:extLst>
              <a:ext uri="{FF2B5EF4-FFF2-40B4-BE49-F238E27FC236}">
                <a16:creationId xmlns:a16="http://schemas.microsoft.com/office/drawing/2014/main" id="{6840225F-AD61-D7AC-0E4B-55DDD164C0F7}"/>
              </a:ext>
            </a:extLst>
          </p:cNvPr>
          <p:cNvSpPr txBox="1"/>
          <p:nvPr/>
        </p:nvSpPr>
        <p:spPr>
          <a:xfrm>
            <a:off x="6959313" y="4129357"/>
            <a:ext cx="691279" cy="369332"/>
          </a:xfrm>
          <a:prstGeom prst="rect">
            <a:avLst/>
          </a:prstGeom>
          <a:solidFill>
            <a:schemeClr val="accent6"/>
          </a:solidFill>
          <a:ln>
            <a:solidFill>
              <a:schemeClr val="tx1"/>
            </a:solidFill>
          </a:ln>
        </p:spPr>
        <p:txBody>
          <a:bodyPr wrap="none" rtlCol="0">
            <a:spAutoFit/>
          </a:bodyPr>
          <a:lstStyle/>
          <a:p>
            <a:r>
              <a:rPr lang="en-US" dirty="0"/>
              <a:t>Tibia</a:t>
            </a:r>
          </a:p>
        </p:txBody>
      </p:sp>
      <p:sp>
        <p:nvSpPr>
          <p:cNvPr id="42" name="TextBox 41">
            <a:extLst>
              <a:ext uri="{FF2B5EF4-FFF2-40B4-BE49-F238E27FC236}">
                <a16:creationId xmlns:a16="http://schemas.microsoft.com/office/drawing/2014/main" id="{555BE779-A3AD-5CD1-9DB7-D1B2873E6326}"/>
              </a:ext>
            </a:extLst>
          </p:cNvPr>
          <p:cNvSpPr txBox="1"/>
          <p:nvPr/>
        </p:nvSpPr>
        <p:spPr>
          <a:xfrm>
            <a:off x="6935223" y="4478117"/>
            <a:ext cx="816249" cy="369332"/>
          </a:xfrm>
          <a:prstGeom prst="rect">
            <a:avLst/>
          </a:prstGeom>
          <a:solidFill>
            <a:schemeClr val="accent6"/>
          </a:solidFill>
          <a:ln>
            <a:solidFill>
              <a:schemeClr val="tx1"/>
            </a:solidFill>
          </a:ln>
        </p:spPr>
        <p:txBody>
          <a:bodyPr wrap="none" rtlCol="0">
            <a:spAutoFit/>
          </a:bodyPr>
          <a:lstStyle/>
          <a:p>
            <a:r>
              <a:rPr lang="en-US" dirty="0"/>
              <a:t>Fibula</a:t>
            </a:r>
          </a:p>
        </p:txBody>
      </p:sp>
      <p:pic>
        <p:nvPicPr>
          <p:cNvPr id="46" name="Picture 45">
            <a:extLst>
              <a:ext uri="{FF2B5EF4-FFF2-40B4-BE49-F238E27FC236}">
                <a16:creationId xmlns:a16="http://schemas.microsoft.com/office/drawing/2014/main" id="{07936A39-864B-88EF-D0AB-CDBEECB82513}"/>
              </a:ext>
            </a:extLst>
          </p:cNvPr>
          <p:cNvPicPr>
            <a:picLocks noChangeAspect="1"/>
          </p:cNvPicPr>
          <p:nvPr/>
        </p:nvPicPr>
        <p:blipFill>
          <a:blip r:embed="rId2"/>
          <a:stretch>
            <a:fillRect/>
          </a:stretch>
        </p:blipFill>
        <p:spPr>
          <a:xfrm rot="1369045">
            <a:off x="3024148" y="1563479"/>
            <a:ext cx="477017" cy="1559767"/>
          </a:xfrm>
          <a:prstGeom prst="rect">
            <a:avLst/>
          </a:prstGeom>
        </p:spPr>
      </p:pic>
      <p:sp>
        <p:nvSpPr>
          <p:cNvPr id="43" name="TextBox 42">
            <a:extLst>
              <a:ext uri="{FF2B5EF4-FFF2-40B4-BE49-F238E27FC236}">
                <a16:creationId xmlns:a16="http://schemas.microsoft.com/office/drawing/2014/main" id="{722D9D35-8ABB-8730-D1CE-4881B5DF1D14}"/>
              </a:ext>
            </a:extLst>
          </p:cNvPr>
          <p:cNvSpPr txBox="1"/>
          <p:nvPr/>
        </p:nvSpPr>
        <p:spPr>
          <a:xfrm>
            <a:off x="2692638" y="1663561"/>
            <a:ext cx="947939" cy="646331"/>
          </a:xfrm>
          <a:prstGeom prst="rect">
            <a:avLst/>
          </a:prstGeom>
          <a:solidFill>
            <a:schemeClr val="accent6"/>
          </a:solidFill>
        </p:spPr>
        <p:txBody>
          <a:bodyPr wrap="square" rtlCol="0">
            <a:spAutoFit/>
          </a:bodyPr>
          <a:lstStyle/>
          <a:p>
            <a:r>
              <a:rPr lang="en-US" sz="1200" b="1" i="0" dirty="0">
                <a:solidFill>
                  <a:srgbClr val="202124"/>
                </a:solidFill>
                <a:effectLst/>
                <a:latin typeface="Trebuchet MS" panose="020B0603020202020204" pitchFamily="34" charset="0"/>
              </a:rPr>
              <a:t>Withers,</a:t>
            </a:r>
          </a:p>
          <a:p>
            <a:r>
              <a:rPr lang="en-US" sz="1200" b="1" i="0" dirty="0">
                <a:solidFill>
                  <a:srgbClr val="202124"/>
                </a:solidFill>
                <a:effectLst/>
                <a:latin typeface="Trebuchet MS" panose="020B0603020202020204" pitchFamily="34" charset="0"/>
              </a:rPr>
              <a:t>highest point</a:t>
            </a:r>
            <a:endParaRPr lang="en-US" sz="1200" dirty="0">
              <a:latin typeface="Trebuchet MS" panose="020B0603020202020204" pitchFamily="34" charset="0"/>
            </a:endParaRPr>
          </a:p>
        </p:txBody>
      </p:sp>
      <p:sp>
        <p:nvSpPr>
          <p:cNvPr id="47" name="TextBox 46">
            <a:extLst>
              <a:ext uri="{FF2B5EF4-FFF2-40B4-BE49-F238E27FC236}">
                <a16:creationId xmlns:a16="http://schemas.microsoft.com/office/drawing/2014/main" id="{15DB138F-F7D0-8BAE-F097-DE1A8FF778FE}"/>
              </a:ext>
            </a:extLst>
          </p:cNvPr>
          <p:cNvSpPr txBox="1"/>
          <p:nvPr/>
        </p:nvSpPr>
        <p:spPr>
          <a:xfrm>
            <a:off x="7613032" y="4306922"/>
            <a:ext cx="1577676" cy="369332"/>
          </a:xfrm>
          <a:prstGeom prst="rect">
            <a:avLst/>
          </a:prstGeom>
          <a:solidFill>
            <a:schemeClr val="accent6"/>
          </a:solidFill>
        </p:spPr>
        <p:txBody>
          <a:bodyPr wrap="none" rtlCol="0">
            <a:spAutoFit/>
          </a:bodyPr>
          <a:lstStyle/>
          <a:p>
            <a:r>
              <a:rPr lang="en-US" dirty="0"/>
              <a:t>(Lower thigh)</a:t>
            </a:r>
          </a:p>
        </p:txBody>
      </p:sp>
      <p:sp>
        <p:nvSpPr>
          <p:cNvPr id="49" name="TextBox 48">
            <a:extLst>
              <a:ext uri="{FF2B5EF4-FFF2-40B4-BE49-F238E27FC236}">
                <a16:creationId xmlns:a16="http://schemas.microsoft.com/office/drawing/2014/main" id="{1AC3742D-2CB4-C411-35A5-E2637E72E18D}"/>
              </a:ext>
            </a:extLst>
          </p:cNvPr>
          <p:cNvSpPr txBox="1"/>
          <p:nvPr/>
        </p:nvSpPr>
        <p:spPr>
          <a:xfrm>
            <a:off x="7324859" y="4921396"/>
            <a:ext cx="1250663" cy="369332"/>
          </a:xfrm>
          <a:prstGeom prst="rect">
            <a:avLst/>
          </a:prstGeom>
          <a:solidFill>
            <a:schemeClr val="accent6"/>
          </a:solidFill>
        </p:spPr>
        <p:txBody>
          <a:bodyPr wrap="none" rtlCol="0">
            <a:spAutoFit/>
          </a:bodyPr>
          <a:lstStyle/>
          <a:p>
            <a:r>
              <a:rPr lang="en-US" dirty="0"/>
              <a:t>Hock joint</a:t>
            </a:r>
          </a:p>
        </p:txBody>
      </p:sp>
      <p:pic>
        <p:nvPicPr>
          <p:cNvPr id="54" name="Picture 53">
            <a:extLst>
              <a:ext uri="{FF2B5EF4-FFF2-40B4-BE49-F238E27FC236}">
                <a16:creationId xmlns:a16="http://schemas.microsoft.com/office/drawing/2014/main" id="{FB36E38F-138D-A2BA-1A99-A78A5004EEAA}"/>
              </a:ext>
            </a:extLst>
          </p:cNvPr>
          <p:cNvPicPr>
            <a:picLocks noChangeAspect="1"/>
          </p:cNvPicPr>
          <p:nvPr/>
        </p:nvPicPr>
        <p:blipFill>
          <a:blip r:embed="rId2"/>
          <a:stretch>
            <a:fillRect/>
          </a:stretch>
        </p:blipFill>
        <p:spPr>
          <a:xfrm>
            <a:off x="6873778" y="4271949"/>
            <a:ext cx="468824" cy="1524132"/>
          </a:xfrm>
          <a:prstGeom prst="rect">
            <a:avLst/>
          </a:prstGeom>
        </p:spPr>
      </p:pic>
      <p:sp>
        <p:nvSpPr>
          <p:cNvPr id="56" name="Arrow: Curved Left 55">
            <a:extLst>
              <a:ext uri="{FF2B5EF4-FFF2-40B4-BE49-F238E27FC236}">
                <a16:creationId xmlns:a16="http://schemas.microsoft.com/office/drawing/2014/main" id="{8D7A125F-B187-F5F7-48C7-AB078B1EFDE4}"/>
              </a:ext>
            </a:extLst>
          </p:cNvPr>
          <p:cNvSpPr/>
          <p:nvPr/>
        </p:nvSpPr>
        <p:spPr>
          <a:xfrm>
            <a:off x="7658766" y="3578839"/>
            <a:ext cx="504062" cy="8104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7" name="Arrow: Curved Right 56">
            <a:extLst>
              <a:ext uri="{FF2B5EF4-FFF2-40B4-BE49-F238E27FC236}">
                <a16:creationId xmlns:a16="http://schemas.microsoft.com/office/drawing/2014/main" id="{B76D9C31-0B4E-F579-4980-CE3FE550568D}"/>
              </a:ext>
            </a:extLst>
          </p:cNvPr>
          <p:cNvSpPr/>
          <p:nvPr/>
        </p:nvSpPr>
        <p:spPr>
          <a:xfrm rot="1064522">
            <a:off x="771641" y="2661257"/>
            <a:ext cx="834153" cy="99589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8" name="TextBox 57">
            <a:extLst>
              <a:ext uri="{FF2B5EF4-FFF2-40B4-BE49-F238E27FC236}">
                <a16:creationId xmlns:a16="http://schemas.microsoft.com/office/drawing/2014/main" id="{22ACED5A-3CD7-EBF5-8903-10F469A8028C}"/>
              </a:ext>
            </a:extLst>
          </p:cNvPr>
          <p:cNvSpPr txBox="1"/>
          <p:nvPr/>
        </p:nvSpPr>
        <p:spPr>
          <a:xfrm>
            <a:off x="7582953" y="3645509"/>
            <a:ext cx="1133911" cy="461665"/>
          </a:xfrm>
          <a:prstGeom prst="rect">
            <a:avLst/>
          </a:prstGeom>
          <a:noFill/>
        </p:spPr>
        <p:txBody>
          <a:bodyPr wrap="square" rtlCol="0">
            <a:spAutoFit/>
          </a:bodyPr>
          <a:lstStyle/>
          <a:p>
            <a:r>
              <a:rPr lang="en-US" sz="1200" dirty="0"/>
              <a:t>Equal in</a:t>
            </a:r>
          </a:p>
          <a:p>
            <a:r>
              <a:rPr lang="en-US" sz="1200" dirty="0"/>
              <a:t>length</a:t>
            </a:r>
          </a:p>
        </p:txBody>
      </p:sp>
      <p:sp>
        <p:nvSpPr>
          <p:cNvPr id="59" name="TextBox 58">
            <a:extLst>
              <a:ext uri="{FF2B5EF4-FFF2-40B4-BE49-F238E27FC236}">
                <a16:creationId xmlns:a16="http://schemas.microsoft.com/office/drawing/2014/main" id="{2F060673-77BD-AB14-53C2-37D0A77213E7}"/>
              </a:ext>
            </a:extLst>
          </p:cNvPr>
          <p:cNvSpPr txBox="1"/>
          <p:nvPr/>
        </p:nvSpPr>
        <p:spPr>
          <a:xfrm>
            <a:off x="876162" y="2834293"/>
            <a:ext cx="829073" cy="523220"/>
          </a:xfrm>
          <a:prstGeom prst="rect">
            <a:avLst/>
          </a:prstGeom>
          <a:noFill/>
        </p:spPr>
        <p:txBody>
          <a:bodyPr wrap="none" rtlCol="0">
            <a:spAutoFit/>
          </a:bodyPr>
          <a:lstStyle/>
          <a:p>
            <a:r>
              <a:rPr lang="en-US" sz="1400" dirty="0"/>
              <a:t>Equal in</a:t>
            </a:r>
          </a:p>
          <a:p>
            <a:r>
              <a:rPr lang="en-US" sz="1400" dirty="0"/>
              <a:t>length</a:t>
            </a:r>
          </a:p>
        </p:txBody>
      </p:sp>
      <p:sp>
        <p:nvSpPr>
          <p:cNvPr id="60" name="TextBox 59">
            <a:extLst>
              <a:ext uri="{FF2B5EF4-FFF2-40B4-BE49-F238E27FC236}">
                <a16:creationId xmlns:a16="http://schemas.microsoft.com/office/drawing/2014/main" id="{60FFCEB9-CC25-BE6D-BEDD-3215C6BF1E70}"/>
              </a:ext>
            </a:extLst>
          </p:cNvPr>
          <p:cNvSpPr txBox="1"/>
          <p:nvPr/>
        </p:nvSpPr>
        <p:spPr>
          <a:xfrm>
            <a:off x="6197547" y="2160286"/>
            <a:ext cx="768544" cy="369332"/>
          </a:xfrm>
          <a:prstGeom prst="rect">
            <a:avLst/>
          </a:prstGeom>
          <a:solidFill>
            <a:schemeClr val="accent6"/>
          </a:solidFill>
        </p:spPr>
        <p:txBody>
          <a:bodyPr wrap="none" rtlCol="0">
            <a:spAutoFit/>
          </a:bodyPr>
          <a:lstStyle/>
          <a:p>
            <a:r>
              <a:rPr lang="en-US" dirty="0"/>
              <a:t>Pelvis</a:t>
            </a:r>
          </a:p>
        </p:txBody>
      </p:sp>
      <p:pic>
        <p:nvPicPr>
          <p:cNvPr id="61" name="Picture 60">
            <a:extLst>
              <a:ext uri="{FF2B5EF4-FFF2-40B4-BE49-F238E27FC236}">
                <a16:creationId xmlns:a16="http://schemas.microsoft.com/office/drawing/2014/main" id="{21FEB8E8-556D-3BAA-02A9-91FF95F810C3}"/>
              </a:ext>
            </a:extLst>
          </p:cNvPr>
          <p:cNvPicPr>
            <a:picLocks noChangeAspect="1"/>
          </p:cNvPicPr>
          <p:nvPr/>
        </p:nvPicPr>
        <p:blipFill>
          <a:blip r:embed="rId6"/>
          <a:stretch>
            <a:fillRect/>
          </a:stretch>
        </p:blipFill>
        <p:spPr>
          <a:xfrm>
            <a:off x="5652476" y="2454694"/>
            <a:ext cx="1313615" cy="498841"/>
          </a:xfrm>
          <a:prstGeom prst="rect">
            <a:avLst/>
          </a:prstGeom>
        </p:spPr>
      </p:pic>
      <p:sp>
        <p:nvSpPr>
          <p:cNvPr id="62" name="TextBox 61">
            <a:extLst>
              <a:ext uri="{FF2B5EF4-FFF2-40B4-BE49-F238E27FC236}">
                <a16:creationId xmlns:a16="http://schemas.microsoft.com/office/drawing/2014/main" id="{A041E7DF-BB7F-8D7B-38E7-D30C936DB7A5}"/>
              </a:ext>
            </a:extLst>
          </p:cNvPr>
          <p:cNvSpPr txBox="1"/>
          <p:nvPr/>
        </p:nvSpPr>
        <p:spPr>
          <a:xfrm>
            <a:off x="6011950" y="3894497"/>
            <a:ext cx="658322" cy="276999"/>
          </a:xfrm>
          <a:prstGeom prst="rect">
            <a:avLst/>
          </a:prstGeom>
          <a:solidFill>
            <a:schemeClr val="accent6"/>
          </a:solidFill>
        </p:spPr>
        <p:txBody>
          <a:bodyPr wrap="none" rtlCol="0">
            <a:spAutoFit/>
          </a:bodyPr>
          <a:lstStyle/>
          <a:p>
            <a:r>
              <a:rPr lang="en-US" sz="1200" dirty="0"/>
              <a:t>Patella</a:t>
            </a:r>
          </a:p>
        </p:txBody>
      </p:sp>
      <p:cxnSp>
        <p:nvCxnSpPr>
          <p:cNvPr id="64" name="Straight Arrow Connector 63">
            <a:extLst>
              <a:ext uri="{FF2B5EF4-FFF2-40B4-BE49-F238E27FC236}">
                <a16:creationId xmlns:a16="http://schemas.microsoft.com/office/drawing/2014/main" id="{1797A6EB-FC58-6AA0-05EE-86CFC8687FEC}"/>
              </a:ext>
            </a:extLst>
          </p:cNvPr>
          <p:cNvCxnSpPr>
            <a:cxnSpLocks/>
          </p:cNvCxnSpPr>
          <p:nvPr/>
        </p:nvCxnSpPr>
        <p:spPr>
          <a:xfrm flipH="1">
            <a:off x="5716612" y="4163615"/>
            <a:ext cx="37938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35B05271-77B7-A62A-3FE3-F27FFD065A95}"/>
              </a:ext>
            </a:extLst>
          </p:cNvPr>
          <p:cNvSpPr txBox="1"/>
          <p:nvPr/>
        </p:nvSpPr>
        <p:spPr>
          <a:xfrm>
            <a:off x="1839748" y="4147977"/>
            <a:ext cx="1341649" cy="307777"/>
          </a:xfrm>
          <a:prstGeom prst="rect">
            <a:avLst/>
          </a:prstGeom>
          <a:solidFill>
            <a:schemeClr val="accent6"/>
          </a:solidFill>
        </p:spPr>
        <p:txBody>
          <a:bodyPr wrap="none" rtlCol="0">
            <a:spAutoFit/>
          </a:bodyPr>
          <a:lstStyle/>
          <a:p>
            <a:r>
              <a:rPr lang="en-US" sz="1400" dirty="0"/>
              <a:t>Point of elbow</a:t>
            </a:r>
          </a:p>
        </p:txBody>
      </p:sp>
      <p:pic>
        <p:nvPicPr>
          <p:cNvPr id="70" name="Picture 69">
            <a:extLst>
              <a:ext uri="{FF2B5EF4-FFF2-40B4-BE49-F238E27FC236}">
                <a16:creationId xmlns:a16="http://schemas.microsoft.com/office/drawing/2014/main" id="{65FA7330-D7DA-44BF-A679-BDFB716B13AC}"/>
              </a:ext>
            </a:extLst>
          </p:cNvPr>
          <p:cNvPicPr>
            <a:picLocks noChangeAspect="1"/>
          </p:cNvPicPr>
          <p:nvPr/>
        </p:nvPicPr>
        <p:blipFill>
          <a:blip r:embed="rId7"/>
          <a:stretch>
            <a:fillRect/>
          </a:stretch>
        </p:blipFill>
        <p:spPr>
          <a:xfrm rot="3177533">
            <a:off x="2803178" y="4052168"/>
            <a:ext cx="1049168" cy="398295"/>
          </a:xfrm>
          <a:prstGeom prst="rect">
            <a:avLst/>
          </a:prstGeom>
        </p:spPr>
      </p:pic>
      <p:sp>
        <p:nvSpPr>
          <p:cNvPr id="8" name="TextBox 7">
            <a:extLst>
              <a:ext uri="{FF2B5EF4-FFF2-40B4-BE49-F238E27FC236}">
                <a16:creationId xmlns:a16="http://schemas.microsoft.com/office/drawing/2014/main" id="{2337B00A-4148-5716-4992-C37DFAD62189}"/>
              </a:ext>
            </a:extLst>
          </p:cNvPr>
          <p:cNvSpPr txBox="1"/>
          <p:nvPr/>
        </p:nvSpPr>
        <p:spPr>
          <a:xfrm>
            <a:off x="6633899" y="2787915"/>
            <a:ext cx="1941942" cy="369332"/>
          </a:xfrm>
          <a:prstGeom prst="rect">
            <a:avLst/>
          </a:prstGeom>
          <a:solidFill>
            <a:schemeClr val="accent6"/>
          </a:solidFill>
        </p:spPr>
        <p:txBody>
          <a:bodyPr wrap="none" rtlCol="0">
            <a:spAutoFit/>
          </a:bodyPr>
          <a:lstStyle/>
          <a:p>
            <a:r>
              <a:rPr lang="en-US" dirty="0"/>
              <a:t>Point of Buttocks</a:t>
            </a:r>
          </a:p>
        </p:txBody>
      </p:sp>
      <p:sp>
        <p:nvSpPr>
          <p:cNvPr id="11" name="TextBox 10">
            <a:extLst>
              <a:ext uri="{FF2B5EF4-FFF2-40B4-BE49-F238E27FC236}">
                <a16:creationId xmlns:a16="http://schemas.microsoft.com/office/drawing/2014/main" id="{D6E70632-5EB0-47AF-C4B9-21C73FEFD93F}"/>
              </a:ext>
            </a:extLst>
          </p:cNvPr>
          <p:cNvSpPr txBox="1"/>
          <p:nvPr/>
        </p:nvSpPr>
        <p:spPr>
          <a:xfrm>
            <a:off x="5005672" y="4027393"/>
            <a:ext cx="548866" cy="338554"/>
          </a:xfrm>
          <a:prstGeom prst="rect">
            <a:avLst/>
          </a:prstGeom>
          <a:solidFill>
            <a:schemeClr val="accent6"/>
          </a:solidFill>
        </p:spPr>
        <p:txBody>
          <a:bodyPr wrap="square" rtlCol="0">
            <a:spAutoFit/>
          </a:bodyPr>
          <a:lstStyle/>
          <a:p>
            <a:r>
              <a:rPr lang="en-US" sz="800" dirty="0"/>
              <a:t>Bend of Stifle</a:t>
            </a:r>
          </a:p>
        </p:txBody>
      </p:sp>
      <p:pic>
        <p:nvPicPr>
          <p:cNvPr id="12" name="Picture 11">
            <a:extLst>
              <a:ext uri="{FF2B5EF4-FFF2-40B4-BE49-F238E27FC236}">
                <a16:creationId xmlns:a16="http://schemas.microsoft.com/office/drawing/2014/main" id="{D9542F22-6D4E-2083-48CE-B525BD8E6290}"/>
              </a:ext>
            </a:extLst>
          </p:cNvPr>
          <p:cNvPicPr>
            <a:picLocks noChangeAspect="1"/>
          </p:cNvPicPr>
          <p:nvPr/>
        </p:nvPicPr>
        <p:blipFill>
          <a:blip r:embed="rId8"/>
          <a:stretch>
            <a:fillRect/>
          </a:stretch>
        </p:blipFill>
        <p:spPr>
          <a:xfrm rot="10800000">
            <a:off x="5213760" y="4281276"/>
            <a:ext cx="518205" cy="231668"/>
          </a:xfrm>
          <a:prstGeom prst="rect">
            <a:avLst/>
          </a:prstGeom>
        </p:spPr>
      </p:pic>
      <p:cxnSp>
        <p:nvCxnSpPr>
          <p:cNvPr id="15" name="Straight Arrow Connector 14">
            <a:extLst>
              <a:ext uri="{FF2B5EF4-FFF2-40B4-BE49-F238E27FC236}">
                <a16:creationId xmlns:a16="http://schemas.microsoft.com/office/drawing/2014/main" id="{15891B97-AE1B-46BC-3A4A-5D1D5AD16EEF}"/>
              </a:ext>
            </a:extLst>
          </p:cNvPr>
          <p:cNvCxnSpPr>
            <a:cxnSpLocks/>
          </p:cNvCxnSpPr>
          <p:nvPr/>
        </p:nvCxnSpPr>
        <p:spPr>
          <a:xfrm flipV="1">
            <a:off x="4935283" y="3243332"/>
            <a:ext cx="370280" cy="13535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63DB16-F8BF-1A12-C24D-5D3472E0D657}"/>
              </a:ext>
            </a:extLst>
          </p:cNvPr>
          <p:cNvCxnSpPr>
            <a:cxnSpLocks/>
          </p:cNvCxnSpPr>
          <p:nvPr/>
        </p:nvCxnSpPr>
        <p:spPr>
          <a:xfrm flipV="1">
            <a:off x="2754290" y="3210274"/>
            <a:ext cx="3778407" cy="33058"/>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B8D3B70-71D7-5111-0FC8-B0E6C644E3C0}"/>
              </a:ext>
            </a:extLst>
          </p:cNvPr>
          <p:cNvCxnSpPr>
            <a:cxnSpLocks/>
          </p:cNvCxnSpPr>
          <p:nvPr/>
        </p:nvCxnSpPr>
        <p:spPr>
          <a:xfrm>
            <a:off x="6532697" y="3071678"/>
            <a:ext cx="0" cy="450762"/>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8E030C7-FA27-6DCA-7D38-0A09EB4F4D7D}"/>
              </a:ext>
            </a:extLst>
          </p:cNvPr>
          <p:cNvCxnSpPr>
            <a:cxnSpLocks/>
          </p:cNvCxnSpPr>
          <p:nvPr/>
        </p:nvCxnSpPr>
        <p:spPr>
          <a:xfrm>
            <a:off x="2736002" y="3226803"/>
            <a:ext cx="0" cy="478194"/>
          </a:xfrm>
          <a:prstGeom prst="line">
            <a:avLst/>
          </a:prstGeom>
          <a:ln w="38100"/>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94E4DC41-D1D3-31EF-91BD-B561994B7918}"/>
              </a:ext>
            </a:extLst>
          </p:cNvPr>
          <p:cNvPicPr>
            <a:picLocks noChangeAspect="1"/>
          </p:cNvPicPr>
          <p:nvPr/>
        </p:nvPicPr>
        <p:blipFill>
          <a:blip r:embed="rId2"/>
          <a:stretch>
            <a:fillRect/>
          </a:stretch>
        </p:blipFill>
        <p:spPr>
          <a:xfrm rot="20899534">
            <a:off x="6623677" y="2533563"/>
            <a:ext cx="540556" cy="1434192"/>
          </a:xfrm>
          <a:prstGeom prst="rect">
            <a:avLst/>
          </a:prstGeom>
        </p:spPr>
      </p:pic>
    </p:spTree>
    <p:extLst>
      <p:ext uri="{BB962C8B-B14F-4D97-AF65-F5344CB8AC3E}">
        <p14:creationId xmlns:p14="http://schemas.microsoft.com/office/powerpoint/2010/main" val="39087208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D71230-7D1E-428E-9FE9-6D70FB800CE4}"/>
              </a:ext>
            </a:extLst>
          </p:cNvPr>
          <p:cNvSpPr/>
          <p:nvPr/>
        </p:nvSpPr>
        <p:spPr>
          <a:xfrm>
            <a:off x="2572655" y="1176966"/>
            <a:ext cx="5399568" cy="1716005"/>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FB896-01C9-422C-94EA-3323FBBCC73B}"/>
              </a:ext>
            </a:extLst>
          </p:cNvPr>
          <p:cNvSpPr>
            <a:spLocks noGrp="1"/>
          </p:cNvSpPr>
          <p:nvPr>
            <p:ph type="title"/>
          </p:nvPr>
        </p:nvSpPr>
        <p:spPr>
          <a:xfrm>
            <a:off x="2572655" y="472616"/>
            <a:ext cx="5399568" cy="787121"/>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a:solidFill>
                  <a:schemeClr val="accent2"/>
                </a:solidFill>
              </a:rPr>
              <a:t>Balance</a:t>
            </a:r>
          </a:p>
        </p:txBody>
      </p:sp>
      <p:sp>
        <p:nvSpPr>
          <p:cNvPr id="3" name="TextBox 2">
            <a:extLst>
              <a:ext uri="{FF2B5EF4-FFF2-40B4-BE49-F238E27FC236}">
                <a16:creationId xmlns:a16="http://schemas.microsoft.com/office/drawing/2014/main" id="{4E4F55D5-7168-4793-92DE-43DA88E2CD17}"/>
              </a:ext>
            </a:extLst>
          </p:cNvPr>
          <p:cNvSpPr txBox="1"/>
          <p:nvPr/>
        </p:nvSpPr>
        <p:spPr>
          <a:xfrm>
            <a:off x="2572655" y="1342509"/>
            <a:ext cx="5399567" cy="923330"/>
          </a:xfrm>
          <a:prstGeom prst="rect">
            <a:avLst/>
          </a:prstGeom>
          <a:noFill/>
        </p:spPr>
        <p:txBody>
          <a:bodyPr wrap="square" lIns="91440" tIns="45720" rIns="91440" bIns="45720" rtlCol="0" anchor="t">
            <a:spAutoFit/>
          </a:bodyPr>
          <a:lstStyle/>
          <a:p>
            <a:r>
              <a:rPr lang="en-US" dirty="0"/>
              <a:t>This dog is balanced (straight front and rear), but lacks support, because of steeper angulation front and rear.  Also note roached topline.</a:t>
            </a:r>
          </a:p>
        </p:txBody>
      </p:sp>
      <p:pic>
        <p:nvPicPr>
          <p:cNvPr id="5" name="Picture 4" descr="A picture containing dog, grass, black, mammal&#10;&#10;Description automatically generated">
            <a:extLst>
              <a:ext uri="{FF2B5EF4-FFF2-40B4-BE49-F238E27FC236}">
                <a16:creationId xmlns:a16="http://schemas.microsoft.com/office/drawing/2014/main" id="{DC47D0FD-F160-456C-9F3F-9A97200F6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655" y="2324100"/>
            <a:ext cx="5399567" cy="4221349"/>
          </a:xfrm>
          <a:prstGeom prst="rect">
            <a:avLst/>
          </a:prstGeom>
        </p:spPr>
      </p:pic>
    </p:spTree>
    <p:extLst>
      <p:ext uri="{BB962C8B-B14F-4D97-AF65-F5344CB8AC3E}">
        <p14:creationId xmlns:p14="http://schemas.microsoft.com/office/powerpoint/2010/main" val="6661571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g, mammal&#10;&#10;Description automatically generated">
            <a:extLst>
              <a:ext uri="{FF2B5EF4-FFF2-40B4-BE49-F238E27FC236}">
                <a16:creationId xmlns:a16="http://schemas.microsoft.com/office/drawing/2014/main" id="{BBA1AD13-2CC8-C56E-28CE-33492E2B27E3}"/>
              </a:ext>
            </a:extLst>
          </p:cNvPr>
          <p:cNvPicPr>
            <a:picLocks noChangeAspect="1"/>
          </p:cNvPicPr>
          <p:nvPr/>
        </p:nvPicPr>
        <p:blipFill rotWithShape="1">
          <a:blip r:embed="rId2">
            <a:extLst>
              <a:ext uri="{28A0092B-C50C-407E-A947-70E740481C1C}">
                <a14:useLocalDpi xmlns:a14="http://schemas.microsoft.com/office/drawing/2010/main" val="0"/>
              </a:ext>
            </a:extLst>
          </a:blip>
          <a:srcRect l="39231" t="44324" r="2769" b="2151"/>
          <a:stretch/>
        </p:blipFill>
        <p:spPr>
          <a:xfrm>
            <a:off x="4914210" y="1293260"/>
            <a:ext cx="5248391" cy="3741566"/>
          </a:xfrm>
          <a:prstGeom prst="rect">
            <a:avLst/>
          </a:prstGeom>
          <a:ln w="76200">
            <a:solidFill>
              <a:schemeClr val="accent2"/>
            </a:solidFill>
          </a:ln>
        </p:spPr>
      </p:pic>
      <p:cxnSp>
        <p:nvCxnSpPr>
          <p:cNvPr id="5" name="Straight Connector 4">
            <a:extLst>
              <a:ext uri="{FF2B5EF4-FFF2-40B4-BE49-F238E27FC236}">
                <a16:creationId xmlns:a16="http://schemas.microsoft.com/office/drawing/2014/main" id="{503F835D-65A7-2638-4AD1-1B0DEFF09DD5}"/>
              </a:ext>
            </a:extLst>
          </p:cNvPr>
          <p:cNvCxnSpPr>
            <a:cxnSpLocks/>
          </p:cNvCxnSpPr>
          <p:nvPr/>
        </p:nvCxnSpPr>
        <p:spPr>
          <a:xfrm>
            <a:off x="6544288" y="2056387"/>
            <a:ext cx="0" cy="2715064"/>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B8064FC1-8A0E-1C5A-E2CD-2C6D017DBD0B}"/>
              </a:ext>
            </a:extLst>
          </p:cNvPr>
          <p:cNvCxnSpPr>
            <a:cxnSpLocks/>
          </p:cNvCxnSpPr>
          <p:nvPr/>
        </p:nvCxnSpPr>
        <p:spPr>
          <a:xfrm>
            <a:off x="8607017" y="2362200"/>
            <a:ext cx="61546" cy="2447339"/>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93B1C0B-9CFC-8F48-86D6-289D9E027F96}"/>
              </a:ext>
            </a:extLst>
          </p:cNvPr>
          <p:cNvCxnSpPr>
            <a:cxnSpLocks/>
          </p:cNvCxnSpPr>
          <p:nvPr/>
        </p:nvCxnSpPr>
        <p:spPr>
          <a:xfrm>
            <a:off x="5145879" y="2906408"/>
            <a:ext cx="3910485" cy="31030"/>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2" name="TextBox 1">
            <a:extLst>
              <a:ext uri="{FF2B5EF4-FFF2-40B4-BE49-F238E27FC236}">
                <a16:creationId xmlns:a16="http://schemas.microsoft.com/office/drawing/2014/main" id="{7EB89884-0988-C5A9-29BF-C87BAC7B134F}"/>
              </a:ext>
            </a:extLst>
          </p:cNvPr>
          <p:cNvSpPr txBox="1"/>
          <p:nvPr/>
        </p:nvSpPr>
        <p:spPr>
          <a:xfrm>
            <a:off x="4815744" y="1029741"/>
            <a:ext cx="5416389" cy="369332"/>
          </a:xfrm>
          <a:prstGeom prst="rect">
            <a:avLst/>
          </a:prstGeom>
          <a:solidFill>
            <a:schemeClr val="accent6">
              <a:lumMod val="60000"/>
              <a:lumOff val="40000"/>
            </a:schemeClr>
          </a:solidFill>
          <a:ln w="57150">
            <a:solidFill>
              <a:schemeClr val="accent2"/>
            </a:solidFill>
          </a:ln>
        </p:spPr>
        <p:txBody>
          <a:bodyPr wrap="square" rtlCol="0">
            <a:spAutoFit/>
          </a:bodyPr>
          <a:lstStyle/>
          <a:p>
            <a:pPr algn="ctr"/>
            <a:r>
              <a:rPr lang="en-US">
                <a:solidFill>
                  <a:schemeClr val="accent2"/>
                </a:solidFill>
              </a:rPr>
              <a:t>Measure Balance</a:t>
            </a:r>
          </a:p>
        </p:txBody>
      </p:sp>
      <p:sp>
        <p:nvSpPr>
          <p:cNvPr id="4" name="TextBox 3">
            <a:extLst>
              <a:ext uri="{FF2B5EF4-FFF2-40B4-BE49-F238E27FC236}">
                <a16:creationId xmlns:a16="http://schemas.microsoft.com/office/drawing/2014/main" id="{22B89D45-C91B-4892-A836-3D1731851D82}"/>
              </a:ext>
            </a:extLst>
          </p:cNvPr>
          <p:cNvSpPr txBox="1"/>
          <p:nvPr/>
        </p:nvSpPr>
        <p:spPr>
          <a:xfrm>
            <a:off x="6478172" y="2232977"/>
            <a:ext cx="745585" cy="461665"/>
          </a:xfrm>
          <a:prstGeom prst="rect">
            <a:avLst/>
          </a:prstGeom>
          <a:noFill/>
        </p:spPr>
        <p:txBody>
          <a:bodyPr wrap="square" rtlCol="0">
            <a:spAutoFit/>
          </a:bodyPr>
          <a:lstStyle/>
          <a:p>
            <a:r>
              <a:rPr lang="en-US" sz="2400">
                <a:solidFill>
                  <a:srgbClr val="FF0000"/>
                </a:solidFill>
              </a:rPr>
              <a:t>1</a:t>
            </a:r>
          </a:p>
        </p:txBody>
      </p:sp>
      <p:sp>
        <p:nvSpPr>
          <p:cNvPr id="6" name="TextBox 5">
            <a:extLst>
              <a:ext uri="{FF2B5EF4-FFF2-40B4-BE49-F238E27FC236}">
                <a16:creationId xmlns:a16="http://schemas.microsoft.com/office/drawing/2014/main" id="{CA4AC266-C761-0891-D8E0-14C8A500E162}"/>
              </a:ext>
            </a:extLst>
          </p:cNvPr>
          <p:cNvSpPr txBox="1"/>
          <p:nvPr/>
        </p:nvSpPr>
        <p:spPr>
          <a:xfrm>
            <a:off x="8378132" y="3585869"/>
            <a:ext cx="548640" cy="369332"/>
          </a:xfrm>
          <a:prstGeom prst="rect">
            <a:avLst/>
          </a:prstGeom>
          <a:noFill/>
        </p:spPr>
        <p:txBody>
          <a:bodyPr wrap="square" rtlCol="0">
            <a:spAutoFit/>
          </a:bodyPr>
          <a:lstStyle/>
          <a:p>
            <a:r>
              <a:rPr lang="en-US" b="1">
                <a:solidFill>
                  <a:srgbClr val="FF0000"/>
                </a:solidFill>
              </a:rPr>
              <a:t>2</a:t>
            </a:r>
          </a:p>
        </p:txBody>
      </p:sp>
      <p:sp>
        <p:nvSpPr>
          <p:cNvPr id="7" name="TextBox 6">
            <a:extLst>
              <a:ext uri="{FF2B5EF4-FFF2-40B4-BE49-F238E27FC236}">
                <a16:creationId xmlns:a16="http://schemas.microsoft.com/office/drawing/2014/main" id="{28F0E463-EB64-3088-6F2B-3CC21BAFA2CA}"/>
              </a:ext>
            </a:extLst>
          </p:cNvPr>
          <p:cNvSpPr txBox="1"/>
          <p:nvPr/>
        </p:nvSpPr>
        <p:spPr>
          <a:xfrm>
            <a:off x="8460798" y="2630580"/>
            <a:ext cx="335348" cy="400110"/>
          </a:xfrm>
          <a:prstGeom prst="rect">
            <a:avLst/>
          </a:prstGeom>
          <a:noFill/>
        </p:spPr>
        <p:txBody>
          <a:bodyPr wrap="none" rtlCol="0">
            <a:spAutoFit/>
          </a:bodyPr>
          <a:lstStyle/>
          <a:p>
            <a:r>
              <a:rPr lang="en-US" sz="2000" b="1" dirty="0">
                <a:solidFill>
                  <a:srgbClr val="FF0000"/>
                </a:solidFill>
              </a:rPr>
              <a:t>3</a:t>
            </a:r>
          </a:p>
        </p:txBody>
      </p:sp>
      <p:sp>
        <p:nvSpPr>
          <p:cNvPr id="8" name="TextBox 7">
            <a:extLst>
              <a:ext uri="{FF2B5EF4-FFF2-40B4-BE49-F238E27FC236}">
                <a16:creationId xmlns:a16="http://schemas.microsoft.com/office/drawing/2014/main" id="{7A059E72-FFFA-7202-3B37-12D46501456B}"/>
              </a:ext>
            </a:extLst>
          </p:cNvPr>
          <p:cNvSpPr txBox="1"/>
          <p:nvPr/>
        </p:nvSpPr>
        <p:spPr>
          <a:xfrm>
            <a:off x="1019763" y="1029741"/>
            <a:ext cx="4729471" cy="5632311"/>
          </a:xfrm>
          <a:prstGeom prst="rect">
            <a:avLst/>
          </a:prstGeom>
          <a:solidFill>
            <a:schemeClr val="accent1"/>
          </a:solidFill>
          <a:ln w="38100">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To judge balance, draw three lines on your dog.  The First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Is a line from the middle of the front leg up past the top of your dog’s head.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The head and neck should be in front of the line.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The second line is from the point of the buttock to the ground.  For moderate rear angulation,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The front of your dog’s rear toe should hit the line.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The third line follows the back line forward from the tail out past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The dog’s head (horizontally).  Your dogs chin should be above that line.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rebuchet MS" panose="020B0603020202020204"/>
                <a:ea typeface="+mn-ea"/>
                <a:cs typeface="+mn-cs"/>
              </a:rPr>
              <a:t>If your dog passes these three tests, he’s generally balanced and has decent angles.</a:t>
            </a:r>
          </a:p>
        </p:txBody>
      </p:sp>
      <p:sp>
        <p:nvSpPr>
          <p:cNvPr id="10" name="TextBox 9">
            <a:extLst>
              <a:ext uri="{FF2B5EF4-FFF2-40B4-BE49-F238E27FC236}">
                <a16:creationId xmlns:a16="http://schemas.microsoft.com/office/drawing/2014/main" id="{182C0C65-C7BC-FB31-071B-A6C965DE0F36}"/>
              </a:ext>
            </a:extLst>
          </p:cNvPr>
          <p:cNvSpPr txBox="1"/>
          <p:nvPr/>
        </p:nvSpPr>
        <p:spPr>
          <a:xfrm>
            <a:off x="1019763" y="702038"/>
            <a:ext cx="4729471" cy="369332"/>
          </a:xfrm>
          <a:prstGeom prst="rect">
            <a:avLst/>
          </a:prstGeom>
          <a:solidFill>
            <a:schemeClr val="accent6">
              <a:lumMod val="60000"/>
              <a:lumOff val="40000"/>
            </a:schemeClr>
          </a:solidFill>
          <a:ln w="38100">
            <a:solidFill>
              <a:schemeClr val="accent2"/>
            </a:solidFill>
          </a:ln>
        </p:spPr>
        <p:txBody>
          <a:bodyPr wrap="square" rtlCol="0">
            <a:spAutoFit/>
          </a:bodyPr>
          <a:lstStyle/>
          <a:p>
            <a:pPr algn="ctr"/>
            <a:r>
              <a:rPr lang="en-US">
                <a:solidFill>
                  <a:schemeClr val="accent2"/>
                </a:solidFill>
              </a:rPr>
              <a:t>Measure Balance</a:t>
            </a:r>
          </a:p>
        </p:txBody>
      </p:sp>
    </p:spTree>
    <p:extLst>
      <p:ext uri="{BB962C8B-B14F-4D97-AF65-F5344CB8AC3E}">
        <p14:creationId xmlns:p14="http://schemas.microsoft.com/office/powerpoint/2010/main" val="40107910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F9E395-EB8B-418A-83F9-64465CA66CF3}"/>
              </a:ext>
            </a:extLst>
          </p:cNvPr>
          <p:cNvSpPr/>
          <p:nvPr/>
        </p:nvSpPr>
        <p:spPr>
          <a:xfrm>
            <a:off x="1304220" y="2375499"/>
            <a:ext cx="7876356" cy="3167889"/>
          </a:xfrm>
          <a:prstGeom prst="rect">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111B1-8706-4A7E-BD69-70672EA8594F}"/>
              </a:ext>
            </a:extLst>
          </p:cNvPr>
          <p:cNvSpPr>
            <a:spLocks noGrp="1"/>
          </p:cNvSpPr>
          <p:nvPr>
            <p:ph type="title"/>
          </p:nvPr>
        </p:nvSpPr>
        <p:spPr>
          <a:xfrm>
            <a:off x="1304220" y="1500856"/>
            <a:ext cx="7876356" cy="874643"/>
          </a:xfrm>
          <a:ln w="57150">
            <a:solidFill>
              <a:schemeClr val="accent2"/>
            </a:solidFill>
          </a:ln>
        </p:spPr>
        <p:style>
          <a:lnRef idx="1">
            <a:schemeClr val="accent6"/>
          </a:lnRef>
          <a:fillRef idx="2">
            <a:schemeClr val="accent6"/>
          </a:fillRef>
          <a:effectRef idx="1">
            <a:schemeClr val="accent6"/>
          </a:effectRef>
          <a:fontRef idx="minor">
            <a:schemeClr val="dk1"/>
          </a:fontRef>
        </p:style>
        <p:txBody>
          <a:bodyPr/>
          <a:lstStyle/>
          <a:p>
            <a:pPr algn="ctr"/>
            <a:r>
              <a:rPr lang="en-US" dirty="0">
                <a:solidFill>
                  <a:srgbClr val="C00000"/>
                </a:solidFill>
              </a:rPr>
              <a:t>Disqualifications</a:t>
            </a:r>
          </a:p>
        </p:txBody>
      </p:sp>
      <p:sp>
        <p:nvSpPr>
          <p:cNvPr id="3" name="TextBox 2">
            <a:extLst>
              <a:ext uri="{FF2B5EF4-FFF2-40B4-BE49-F238E27FC236}">
                <a16:creationId xmlns:a16="http://schemas.microsoft.com/office/drawing/2014/main" id="{7A339826-CE78-4367-9304-86C52C8D9DB6}"/>
              </a:ext>
            </a:extLst>
          </p:cNvPr>
          <p:cNvSpPr txBox="1"/>
          <p:nvPr/>
        </p:nvSpPr>
        <p:spPr>
          <a:xfrm>
            <a:off x="1754160" y="2375499"/>
            <a:ext cx="6976475" cy="3416320"/>
          </a:xfrm>
          <a:prstGeom prst="rect">
            <a:avLst/>
          </a:prstGeom>
          <a:noFill/>
        </p:spPr>
        <p:txBody>
          <a:bodyPr wrap="square" lIns="91440" tIns="45720" rIns="91440" bIns="45720" rtlCol="0" anchor="t">
            <a:spAutoFit/>
          </a:bodyPr>
          <a:lstStyle/>
          <a:p>
            <a:r>
              <a:rPr lang="en-US" dirty="0"/>
              <a:t>Entropion, ectropion</a:t>
            </a:r>
          </a:p>
          <a:p>
            <a:endParaRPr lang="en-US" dirty="0"/>
          </a:p>
          <a:p>
            <a:r>
              <a:rPr lang="en-US" dirty="0"/>
              <a:t>Overshot, undershot, more than one missing tooth</a:t>
            </a:r>
          </a:p>
          <a:p>
            <a:endParaRPr lang="en-US" dirty="0"/>
          </a:p>
          <a:p>
            <a:r>
              <a:rPr lang="en-US" dirty="0"/>
              <a:t>Unilateral cryptorchid or cryptorchid males</a:t>
            </a:r>
          </a:p>
          <a:p>
            <a:endParaRPr lang="en-US" dirty="0"/>
          </a:p>
          <a:p>
            <a:r>
              <a:rPr lang="en-US" dirty="0"/>
              <a:t>Long coat, any base color other than black, absence of all markings.</a:t>
            </a:r>
          </a:p>
          <a:p>
            <a:endParaRPr lang="en-US" dirty="0"/>
          </a:p>
          <a:p>
            <a:r>
              <a:rPr lang="en-US" dirty="0"/>
              <a:t>A dog that in the opinion of the judge attacks any person in the ring.</a:t>
            </a:r>
          </a:p>
          <a:p>
            <a:endParaRPr lang="en-US" dirty="0"/>
          </a:p>
        </p:txBody>
      </p:sp>
    </p:spTree>
    <p:extLst>
      <p:ext uri="{BB962C8B-B14F-4D97-AF65-F5344CB8AC3E}">
        <p14:creationId xmlns:p14="http://schemas.microsoft.com/office/powerpoint/2010/main" val="419454624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4884</TotalTime>
  <Words>5686</Words>
  <Application>Microsoft Office PowerPoint</Application>
  <PresentationFormat>Widescreen</PresentationFormat>
  <Paragraphs>586</Paragraphs>
  <Slides>102</Slides>
  <Notes>22</Notes>
  <HiddenSlides>0</HiddenSlides>
  <MMClips>0</MMClips>
  <ScaleCrop>false</ScaleCrop>
  <HeadingPairs>
    <vt:vector size="4" baseType="variant">
      <vt:variant>
        <vt:lpstr>Theme</vt:lpstr>
      </vt:variant>
      <vt:variant>
        <vt:i4>1</vt:i4>
      </vt:variant>
      <vt:variant>
        <vt:lpstr>Slide Titles</vt:lpstr>
      </vt:variant>
      <vt:variant>
        <vt:i4>102</vt:i4>
      </vt:variant>
    </vt:vector>
  </HeadingPairs>
  <TitlesOfParts>
    <vt:vector size="103" baseType="lpstr">
      <vt:lpstr>Facet</vt:lpstr>
      <vt:lpstr>Welcome to the Rottweiler Education Seminar</vt:lpstr>
      <vt:lpstr>PowerPoint Presentation</vt:lpstr>
      <vt:lpstr>PowerPoint Presentation</vt:lpstr>
      <vt:lpstr>Fault Judge Your Own Dogs</vt:lpstr>
      <vt:lpstr>PowerPoint Presentation</vt:lpstr>
      <vt:lpstr>PowerPoint Presentation</vt:lpstr>
      <vt:lpstr>The Rottweiler</vt:lpstr>
      <vt:lpstr>Rottweiler Proportions</vt:lpstr>
      <vt:lpstr> Rottweiler Proportions 9 to 10</vt:lpstr>
      <vt:lpstr>PowerPoint Presentation</vt:lpstr>
      <vt:lpstr>The Rottweiler Head</vt:lpstr>
      <vt:lpstr>The Rottweiler Head </vt:lpstr>
      <vt:lpstr>PowerPoint Presentation</vt:lpstr>
      <vt:lpstr>Bitch Heads</vt:lpstr>
      <vt:lpstr>Dog Heads</vt:lpstr>
      <vt:lpstr>Head Type:  Incorrect</vt:lpstr>
      <vt:lpstr>Eyes</vt:lpstr>
      <vt:lpstr>PowerPoint Presentation</vt:lpstr>
      <vt:lpstr>PowerPoint Presentation</vt:lpstr>
      <vt:lpstr>Ears</vt:lpstr>
      <vt:lpstr>Ears</vt:lpstr>
      <vt:lpstr>Teeth</vt:lpstr>
      <vt:lpstr>PowerPoint Presentation</vt:lpstr>
      <vt:lpstr>Teeth</vt:lpstr>
      <vt:lpstr>Examples of Abnormal Bites</vt:lpstr>
      <vt:lpstr>Mouth Pigment</vt:lpstr>
      <vt:lpstr>PowerPoint Presentation</vt:lpstr>
      <vt:lpstr>PowerPoint Presentation</vt:lpstr>
      <vt:lpstr>Underjaw</vt:lpstr>
      <vt:lpstr>PowerPoint Presentation</vt:lpstr>
      <vt:lpstr>Coat</vt:lpstr>
      <vt:lpstr>Correct Coat</vt:lpstr>
      <vt:lpstr>PowerPoint Presentation</vt:lpstr>
      <vt:lpstr>Color</vt:lpstr>
      <vt:lpstr>Correct color</vt:lpstr>
      <vt:lpstr>PowerPoint Presentation</vt:lpstr>
      <vt:lpstr>PowerPoint Presentation</vt:lpstr>
      <vt:lpstr>The neck is moderate in length,  moderately arched and strong. </vt:lpstr>
      <vt:lpstr>Length of Neck</vt:lpstr>
      <vt:lpstr>Forequarters</vt:lpstr>
      <vt:lpstr>Front Angulation</vt:lpstr>
      <vt:lpstr>Shoulder Angulation</vt:lpstr>
      <vt:lpstr>Shoulder Angulation</vt:lpstr>
      <vt:lpstr>PowerPoint Presentation</vt:lpstr>
      <vt:lpstr>PowerPoint Presentation</vt:lpstr>
      <vt:lpstr>Front Assembly</vt:lpstr>
      <vt:lpstr>Upper arm too far forward</vt:lpstr>
      <vt:lpstr>Straight Shoulders</vt:lpstr>
      <vt:lpstr>PowerPoint Presentation</vt:lpstr>
      <vt:lpstr>               Upper Arm</vt:lpstr>
      <vt:lpstr>Correct upper arm</vt:lpstr>
      <vt:lpstr>Upper Arm</vt:lpstr>
      <vt:lpstr>PowerPoint Presentation</vt:lpstr>
      <vt:lpstr>Shorter Upper Arm</vt:lpstr>
      <vt:lpstr>PowerPoint Presentation</vt:lpstr>
      <vt:lpstr>Topline</vt:lpstr>
      <vt:lpstr>Topline Problems</vt:lpstr>
      <vt:lpstr>PowerPoint Presentation</vt:lpstr>
      <vt:lpstr>Too Short in Back</vt:lpstr>
      <vt:lpstr>Long in back</vt:lpstr>
      <vt:lpstr>Bitch Pictures</vt:lpstr>
      <vt:lpstr>Dog Pictures</vt:lpstr>
      <vt:lpstr>Loin</vt:lpstr>
      <vt:lpstr>Loin</vt:lpstr>
      <vt:lpstr>Correct length of Loin</vt:lpstr>
      <vt:lpstr>Loin Problems</vt:lpstr>
      <vt:lpstr>Croup</vt:lpstr>
      <vt:lpstr>PowerPoint Presentation</vt:lpstr>
      <vt:lpstr>Steep Croup</vt:lpstr>
      <vt:lpstr>Hindquarters</vt:lpstr>
      <vt:lpstr>PowerPoint Presentation</vt:lpstr>
      <vt:lpstr>PowerPoint Presentation</vt:lpstr>
      <vt:lpstr>Rear Angulation</vt:lpstr>
      <vt:lpstr>Rear Angulation</vt:lpstr>
      <vt:lpstr>Correct Rear</vt:lpstr>
      <vt:lpstr>Extreme rear angulation</vt:lpstr>
      <vt:lpstr>Straight in stifle</vt:lpstr>
      <vt:lpstr>PowerPoint Presentation</vt:lpstr>
      <vt:lpstr>Tail</vt:lpstr>
      <vt:lpstr>Docked</vt:lpstr>
      <vt:lpstr>PowerPoint Presentation</vt:lpstr>
      <vt:lpstr>Feet</vt:lpstr>
      <vt:lpstr>Correct Feet</vt:lpstr>
      <vt:lpstr>PowerPoint Presentation</vt:lpstr>
      <vt:lpstr>Pasterns</vt:lpstr>
      <vt:lpstr>Pasterns</vt:lpstr>
      <vt:lpstr>Pastern</vt:lpstr>
      <vt:lpstr>Strong hock joint</vt:lpstr>
      <vt:lpstr>PowerPoint Presentation</vt:lpstr>
      <vt:lpstr>Sickle Hocks</vt:lpstr>
      <vt:lpstr>Sickle Hock</vt:lpstr>
      <vt:lpstr>Cow-hocks</vt:lpstr>
      <vt:lpstr>Cow Hocked</vt:lpstr>
      <vt:lpstr>Balance</vt:lpstr>
      <vt:lpstr>PowerPoint Presentation</vt:lpstr>
      <vt:lpstr>Balance</vt:lpstr>
      <vt:lpstr>Balance</vt:lpstr>
      <vt:lpstr>PowerPoint Presentation</vt:lpstr>
      <vt:lpstr>Disqualifications</vt:lpstr>
      <vt:lpstr>Serious faults</vt:lpstr>
      <vt:lpstr>Faults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Rottweiler Education Seminar</dc:title>
  <dc:creator>Elaine Starry</dc:creator>
  <cp:lastModifiedBy>Elaine Starry</cp:lastModifiedBy>
  <cp:revision>2</cp:revision>
  <dcterms:created xsi:type="dcterms:W3CDTF">2022-03-08T04:52:19Z</dcterms:created>
  <dcterms:modified xsi:type="dcterms:W3CDTF">2023-02-09T18:45:24Z</dcterms:modified>
</cp:coreProperties>
</file>